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39" r:id="rId3"/>
    <p:sldId id="320" r:id="rId4"/>
    <p:sldId id="321" r:id="rId5"/>
    <p:sldId id="324" r:id="rId6"/>
    <p:sldId id="262" r:id="rId7"/>
    <p:sldId id="323" r:id="rId8"/>
    <p:sldId id="257" r:id="rId9"/>
    <p:sldId id="263" r:id="rId10"/>
    <p:sldId id="266" r:id="rId11"/>
    <p:sldId id="325" r:id="rId12"/>
    <p:sldId id="267" r:id="rId13"/>
    <p:sldId id="331" r:id="rId14"/>
    <p:sldId id="268" r:id="rId15"/>
    <p:sldId id="269" r:id="rId16"/>
    <p:sldId id="273" r:id="rId17"/>
    <p:sldId id="271" r:id="rId18"/>
    <p:sldId id="277" r:id="rId19"/>
    <p:sldId id="338" r:id="rId20"/>
    <p:sldId id="337" r:id="rId21"/>
    <p:sldId id="281" r:id="rId22"/>
    <p:sldId id="282" r:id="rId23"/>
    <p:sldId id="283" r:id="rId24"/>
    <p:sldId id="286" r:id="rId25"/>
    <p:sldId id="326" r:id="rId26"/>
    <p:sldId id="285" r:id="rId27"/>
    <p:sldId id="288" r:id="rId28"/>
    <p:sldId id="289" r:id="rId29"/>
    <p:sldId id="290" r:id="rId30"/>
    <p:sldId id="291" r:id="rId31"/>
    <p:sldId id="292" r:id="rId32"/>
    <p:sldId id="294" r:id="rId33"/>
    <p:sldId id="297" r:id="rId34"/>
    <p:sldId id="304" r:id="rId35"/>
    <p:sldId id="305" r:id="rId36"/>
    <p:sldId id="306" r:id="rId37"/>
    <p:sldId id="307" r:id="rId38"/>
    <p:sldId id="309" r:id="rId39"/>
    <p:sldId id="312" r:id="rId40"/>
    <p:sldId id="310" r:id="rId41"/>
    <p:sldId id="311" r:id="rId42"/>
    <p:sldId id="329" r:id="rId43"/>
    <p:sldId id="330" r:id="rId44"/>
    <p:sldId id="314" r:id="rId45"/>
    <p:sldId id="327" r:id="rId46"/>
    <p:sldId id="328" r:id="rId47"/>
    <p:sldId id="318" r:id="rId48"/>
    <p:sldId id="334" r:id="rId49"/>
    <p:sldId id="335" r:id="rId50"/>
    <p:sldId id="333" r:id="rId51"/>
    <p:sldId id="336" r:id="rId52"/>
    <p:sldId id="332" r:id="rId53"/>
  </p:sldIdLst>
  <p:sldSz cx="9144000" cy="6858000" type="screen4x3"/>
  <p:notesSz cx="9144000" cy="6858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نمط ذو سمات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66" d="100"/>
          <a:sy n="66" d="100"/>
        </p:scale>
        <p:origin x="-150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22604" y="408559"/>
            <a:ext cx="7298791" cy="452119"/>
          </a:xfrm>
          <a:prstGeom prst="rect">
            <a:avLst/>
          </a:prstGeom>
        </p:spPr>
        <p:txBody>
          <a:bodyPr wrap="square" lIns="0" tIns="0" rIns="0" bIns="0">
            <a:spAutoFit/>
          </a:bodyPr>
          <a:lstStyle>
            <a:lvl1pPr>
              <a:defRPr sz="2800" b="0" i="0">
                <a:solidFill>
                  <a:schemeClr val="hlink"/>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hlink"/>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hlink"/>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hlink"/>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7"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8000"/>
          </a:xfrm>
          <a:prstGeom prst="rect">
            <a:avLst/>
          </a:prstGeom>
        </p:spPr>
      </p:pic>
      <p:sp>
        <p:nvSpPr>
          <p:cNvPr id="2" name="Holder 2"/>
          <p:cNvSpPr>
            <a:spLocks noGrp="1"/>
          </p:cNvSpPr>
          <p:nvPr>
            <p:ph type="title"/>
          </p:nvPr>
        </p:nvSpPr>
        <p:spPr>
          <a:xfrm>
            <a:off x="1161135" y="184530"/>
            <a:ext cx="6821728" cy="1305560"/>
          </a:xfrm>
          <a:prstGeom prst="rect">
            <a:avLst/>
          </a:prstGeom>
        </p:spPr>
        <p:txBody>
          <a:bodyPr wrap="square" lIns="0" tIns="0" rIns="0" bIns="0">
            <a:spAutoFit/>
          </a:bodyPr>
          <a:lstStyle>
            <a:lvl1pPr>
              <a:defRPr sz="4000" b="0" i="0">
                <a:solidFill>
                  <a:schemeClr val="hlink"/>
                </a:solidFill>
                <a:latin typeface="Calibri"/>
                <a:cs typeface="Calibri"/>
              </a:defRPr>
            </a:lvl1pPr>
          </a:lstStyle>
          <a:p>
            <a:endParaRPr/>
          </a:p>
        </p:txBody>
      </p:sp>
      <p:sp>
        <p:nvSpPr>
          <p:cNvPr id="3" name="Holder 3"/>
          <p:cNvSpPr>
            <a:spLocks noGrp="1"/>
          </p:cNvSpPr>
          <p:nvPr>
            <p:ph type="body" idx="1"/>
          </p:nvPr>
        </p:nvSpPr>
        <p:spPr>
          <a:xfrm>
            <a:off x="893762" y="1476375"/>
            <a:ext cx="7436484" cy="3816350"/>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11/10/2024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9.png" /><Relationship Id="rId1" Type="http://schemas.openxmlformats.org/officeDocument/2006/relationships/slideLayout" Target="../slideLayouts/slideLayout2.xml" /><Relationship Id="rId5" Type="http://schemas.openxmlformats.org/officeDocument/2006/relationships/image" Target="../media/image17.png" /><Relationship Id="rId4" Type="http://schemas.openxmlformats.org/officeDocument/2006/relationships/image" Target="../media/image16.png" /></Relationships>
</file>

<file path=ppt/slides/_rels/slide11.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2.xml" /><Relationship Id="rId6" Type="http://schemas.openxmlformats.org/officeDocument/2006/relationships/image" Target="../media/image22.jpeg" /><Relationship Id="rId5" Type="http://schemas.openxmlformats.org/officeDocument/2006/relationships/image" Target="../media/image21.png" /><Relationship Id="rId4" Type="http://schemas.openxmlformats.org/officeDocument/2006/relationships/image" Target="../media/image20.pn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6.jpeg" /><Relationship Id="rId1" Type="http://schemas.openxmlformats.org/officeDocument/2006/relationships/slideLayout" Target="../slideLayouts/slideLayout2.xml" /><Relationship Id="rId4" Type="http://schemas.openxmlformats.org/officeDocument/2006/relationships/image" Target="../media/image28.png" /></Relationships>
</file>

<file path=ppt/slides/_rels/slide23.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image" Target="../media/image9.png" /><Relationship Id="rId1" Type="http://schemas.openxmlformats.org/officeDocument/2006/relationships/slideLayout" Target="../slideLayouts/slideLayout4.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0.png" /><Relationship Id="rId7" Type="http://schemas.openxmlformats.org/officeDocument/2006/relationships/image" Target="../media/image14.png" /><Relationship Id="rId2" Type="http://schemas.openxmlformats.org/officeDocument/2006/relationships/image" Target="../media/image9.png" /><Relationship Id="rId1" Type="http://schemas.openxmlformats.org/officeDocument/2006/relationships/slideLayout" Target="../slideLayouts/slideLayout2.xml" /><Relationship Id="rId6" Type="http://schemas.openxmlformats.org/officeDocument/2006/relationships/image" Target="../media/image13.png" /><Relationship Id="rId5" Type="http://schemas.openxmlformats.org/officeDocument/2006/relationships/image" Target="../media/image12.png" /><Relationship Id="rId4" Type="http://schemas.openxmlformats.org/officeDocument/2006/relationships/image" Target="../media/image11.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5405" y="1692097"/>
            <a:ext cx="6467475" cy="697230"/>
          </a:xfrm>
          <a:prstGeom prst="rect">
            <a:avLst/>
          </a:prstGeom>
        </p:spPr>
        <p:txBody>
          <a:bodyPr vert="horz" wrap="square" lIns="0" tIns="13335" rIns="0" bIns="0" rtlCol="0">
            <a:spAutoFit/>
          </a:bodyPr>
          <a:lstStyle/>
          <a:p>
            <a:pPr marL="12700">
              <a:lnSpc>
                <a:spcPct val="100000"/>
              </a:lnSpc>
              <a:spcBef>
                <a:spcPts val="105"/>
              </a:spcBef>
            </a:pPr>
            <a:r>
              <a:rPr sz="4400" spc="-35" dirty="0"/>
              <a:t>Parathyroid</a:t>
            </a:r>
            <a:r>
              <a:rPr sz="4400" spc="-20" dirty="0"/>
              <a:t> </a:t>
            </a:r>
            <a:r>
              <a:rPr sz="4400" dirty="0"/>
              <a:t>glands</a:t>
            </a:r>
            <a:r>
              <a:rPr sz="4400" spc="-5" dirty="0"/>
              <a:t> </a:t>
            </a:r>
            <a:r>
              <a:rPr sz="4400" spc="-20" dirty="0"/>
              <a:t>disorders</a:t>
            </a:r>
            <a:endParaRPr sz="4400"/>
          </a:p>
        </p:txBody>
      </p:sp>
      <p:sp>
        <p:nvSpPr>
          <p:cNvPr id="3" name="object 3"/>
          <p:cNvSpPr txBox="1"/>
          <p:nvPr/>
        </p:nvSpPr>
        <p:spPr>
          <a:xfrm>
            <a:off x="1447800" y="3200400"/>
            <a:ext cx="4968111" cy="566181"/>
          </a:xfrm>
          <a:prstGeom prst="rect">
            <a:avLst/>
          </a:prstGeom>
        </p:spPr>
        <p:txBody>
          <a:bodyPr vert="horz" wrap="square" lIns="0" tIns="12065" rIns="0" bIns="0" rtlCol="0">
            <a:spAutoFit/>
          </a:bodyPr>
          <a:lstStyle/>
          <a:p>
            <a:pPr marL="3175" algn="ctr">
              <a:lnSpc>
                <a:spcPct val="100000"/>
              </a:lnSpc>
              <a:spcBef>
                <a:spcPts val="95"/>
              </a:spcBef>
            </a:pPr>
            <a:r>
              <a:rPr lang="en-US" sz="3600" dirty="0">
                <a:latin typeface="Calibri"/>
                <a:cs typeface="Calibri"/>
              </a:rPr>
              <a:t>DR.AHMAD ALTARAWNEH</a:t>
            </a:r>
            <a:endParaRPr sz="36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1115974" y="220421"/>
            <a:ext cx="6911340" cy="574675"/>
          </a:xfrm>
          <a:prstGeom prst="rect">
            <a:avLst/>
          </a:prstGeom>
        </p:spPr>
        <p:txBody>
          <a:bodyPr vert="horz" wrap="square" lIns="0" tIns="12700" rIns="0" bIns="0" rtlCol="0">
            <a:spAutoFit/>
          </a:bodyPr>
          <a:lstStyle/>
          <a:p>
            <a:pPr marL="12700">
              <a:lnSpc>
                <a:spcPct val="100000"/>
              </a:lnSpc>
              <a:spcBef>
                <a:spcPts val="100"/>
              </a:spcBef>
            </a:pPr>
            <a:r>
              <a:rPr sz="3600" spc="-5" dirty="0">
                <a:latin typeface="Microsoft Sans Serif"/>
                <a:cs typeface="Microsoft Sans Serif"/>
              </a:rPr>
              <a:t>The</a:t>
            </a:r>
            <a:r>
              <a:rPr sz="3600" spc="25" dirty="0">
                <a:latin typeface="Microsoft Sans Serif"/>
                <a:cs typeface="Microsoft Sans Serif"/>
              </a:rPr>
              <a:t> </a:t>
            </a:r>
            <a:r>
              <a:rPr sz="3600" dirty="0">
                <a:latin typeface="Microsoft Sans Serif"/>
                <a:cs typeface="Microsoft Sans Serif"/>
              </a:rPr>
              <a:t>effect</a:t>
            </a:r>
            <a:r>
              <a:rPr sz="3600" spc="25" dirty="0">
                <a:latin typeface="Microsoft Sans Serif"/>
                <a:cs typeface="Microsoft Sans Serif"/>
              </a:rPr>
              <a:t> </a:t>
            </a:r>
            <a:r>
              <a:rPr sz="3600" dirty="0">
                <a:latin typeface="Microsoft Sans Serif"/>
                <a:cs typeface="Microsoft Sans Serif"/>
              </a:rPr>
              <a:t>of</a:t>
            </a:r>
            <a:r>
              <a:rPr sz="3600" spc="30" dirty="0">
                <a:latin typeface="Microsoft Sans Serif"/>
                <a:cs typeface="Microsoft Sans Serif"/>
              </a:rPr>
              <a:t> </a:t>
            </a:r>
            <a:r>
              <a:rPr sz="3600" spc="-5" dirty="0">
                <a:latin typeface="Microsoft Sans Serif"/>
                <a:cs typeface="Microsoft Sans Serif"/>
              </a:rPr>
              <a:t>parathyroid</a:t>
            </a:r>
            <a:r>
              <a:rPr sz="3600" spc="10" dirty="0">
                <a:latin typeface="Microsoft Sans Serif"/>
                <a:cs typeface="Microsoft Sans Serif"/>
              </a:rPr>
              <a:t> </a:t>
            </a:r>
            <a:r>
              <a:rPr sz="3600" dirty="0">
                <a:latin typeface="Microsoft Sans Serif"/>
                <a:cs typeface="Microsoft Sans Serif"/>
              </a:rPr>
              <a:t>hormone</a:t>
            </a:r>
            <a:endParaRPr sz="3600">
              <a:latin typeface="Microsoft Sans Serif"/>
              <a:cs typeface="Microsoft Sans Serif"/>
            </a:endParaRPr>
          </a:p>
        </p:txBody>
      </p:sp>
      <p:grpSp>
        <p:nvGrpSpPr>
          <p:cNvPr id="4" name="object 4"/>
          <p:cNvGrpSpPr/>
          <p:nvPr/>
        </p:nvGrpSpPr>
        <p:grpSpPr>
          <a:xfrm>
            <a:off x="4072298" y="2011870"/>
            <a:ext cx="440055" cy="391160"/>
            <a:chOff x="4072298" y="2011870"/>
            <a:chExt cx="440055" cy="391160"/>
          </a:xfrm>
        </p:grpSpPr>
        <p:sp>
          <p:nvSpPr>
            <p:cNvPr id="5" name="object 5"/>
            <p:cNvSpPr/>
            <p:nvPr/>
          </p:nvSpPr>
          <p:spPr>
            <a:xfrm>
              <a:off x="4076870" y="2016442"/>
              <a:ext cx="431165" cy="382270"/>
            </a:xfrm>
            <a:custGeom>
              <a:avLst/>
              <a:gdLst/>
              <a:ahLst/>
              <a:cxnLst/>
              <a:rect l="l" t="t" r="r" b="b"/>
              <a:pathLst>
                <a:path w="431164" h="382269">
                  <a:moveTo>
                    <a:pt x="349920" y="0"/>
                  </a:moveTo>
                  <a:lnTo>
                    <a:pt x="310344" y="10858"/>
                  </a:lnTo>
                  <a:lnTo>
                    <a:pt x="286859" y="57221"/>
                  </a:lnTo>
                  <a:lnTo>
                    <a:pt x="277276" y="87772"/>
                  </a:lnTo>
                  <a:lnTo>
                    <a:pt x="263989" y="123634"/>
                  </a:lnTo>
                  <a:lnTo>
                    <a:pt x="223591" y="136296"/>
                  </a:lnTo>
                  <a:lnTo>
                    <a:pt x="210903" y="136207"/>
                  </a:lnTo>
                  <a:lnTo>
                    <a:pt x="165639" y="102107"/>
                  </a:lnTo>
                  <a:lnTo>
                    <a:pt x="151880" y="77755"/>
                  </a:lnTo>
                  <a:lnTo>
                    <a:pt x="137215" y="53070"/>
                  </a:lnTo>
                  <a:lnTo>
                    <a:pt x="122384" y="34099"/>
                  </a:lnTo>
                  <a:lnTo>
                    <a:pt x="106648" y="21304"/>
                  </a:lnTo>
                  <a:lnTo>
                    <a:pt x="89935" y="11842"/>
                  </a:lnTo>
                  <a:lnTo>
                    <a:pt x="73985" y="6810"/>
                  </a:lnTo>
                  <a:lnTo>
                    <a:pt x="60535" y="7302"/>
                  </a:lnTo>
                  <a:lnTo>
                    <a:pt x="50353" y="15188"/>
                  </a:lnTo>
                  <a:lnTo>
                    <a:pt x="42421" y="29432"/>
                  </a:lnTo>
                  <a:lnTo>
                    <a:pt x="29547" y="62801"/>
                  </a:lnTo>
                  <a:lnTo>
                    <a:pt x="23520" y="76995"/>
                  </a:lnTo>
                  <a:lnTo>
                    <a:pt x="9608" y="125412"/>
                  </a:lnTo>
                  <a:lnTo>
                    <a:pt x="2083" y="176260"/>
                  </a:lnTo>
                  <a:lnTo>
                    <a:pt x="0" y="204011"/>
                  </a:lnTo>
                  <a:lnTo>
                    <a:pt x="845" y="229298"/>
                  </a:lnTo>
                  <a:lnTo>
                    <a:pt x="11846" y="272367"/>
                  </a:lnTo>
                  <a:lnTo>
                    <a:pt x="31706" y="309816"/>
                  </a:lnTo>
                  <a:lnTo>
                    <a:pt x="59789" y="343915"/>
                  </a:lnTo>
                  <a:lnTo>
                    <a:pt x="93682" y="368871"/>
                  </a:lnTo>
                  <a:lnTo>
                    <a:pt x="133496" y="381380"/>
                  </a:lnTo>
                  <a:lnTo>
                    <a:pt x="153689" y="381837"/>
                  </a:lnTo>
                  <a:lnTo>
                    <a:pt x="171025" y="375983"/>
                  </a:lnTo>
                  <a:lnTo>
                    <a:pt x="184451" y="359114"/>
                  </a:lnTo>
                  <a:lnTo>
                    <a:pt x="195282" y="333613"/>
                  </a:lnTo>
                  <a:lnTo>
                    <a:pt x="205065" y="308278"/>
                  </a:lnTo>
                  <a:lnTo>
                    <a:pt x="215348" y="291909"/>
                  </a:lnTo>
                  <a:lnTo>
                    <a:pt x="226915" y="287194"/>
                  </a:lnTo>
                  <a:lnTo>
                    <a:pt x="238827" y="289337"/>
                  </a:lnTo>
                  <a:lnTo>
                    <a:pt x="250049" y="295909"/>
                  </a:lnTo>
                  <a:lnTo>
                    <a:pt x="259544" y="304482"/>
                  </a:lnTo>
                  <a:lnTo>
                    <a:pt x="265943" y="316575"/>
                  </a:lnTo>
                  <a:lnTo>
                    <a:pt x="274599" y="349238"/>
                  </a:lnTo>
                  <a:lnTo>
                    <a:pt x="281642" y="361759"/>
                  </a:lnTo>
                  <a:lnTo>
                    <a:pt x="293278" y="369081"/>
                  </a:lnTo>
                  <a:lnTo>
                    <a:pt x="307772" y="373475"/>
                  </a:lnTo>
                  <a:lnTo>
                    <a:pt x="332569" y="377761"/>
                  </a:lnTo>
                  <a:lnTo>
                    <a:pt x="337546" y="379019"/>
                  </a:lnTo>
                  <a:lnTo>
                    <a:pt x="339046" y="379158"/>
                  </a:lnTo>
                  <a:lnTo>
                    <a:pt x="340070" y="378154"/>
                  </a:lnTo>
                  <a:lnTo>
                    <a:pt x="343618" y="375983"/>
                  </a:lnTo>
                  <a:lnTo>
                    <a:pt x="378924" y="356298"/>
                  </a:lnTo>
                  <a:lnTo>
                    <a:pt x="405721" y="314372"/>
                  </a:lnTo>
                  <a:lnTo>
                    <a:pt x="427565" y="257873"/>
                  </a:lnTo>
                  <a:lnTo>
                    <a:pt x="430871" y="225905"/>
                  </a:lnTo>
                  <a:lnTo>
                    <a:pt x="430486" y="190626"/>
                  </a:lnTo>
                  <a:lnTo>
                    <a:pt x="423120" y="121856"/>
                  </a:lnTo>
                  <a:lnTo>
                    <a:pt x="411261" y="57880"/>
                  </a:lnTo>
                  <a:lnTo>
                    <a:pt x="389973" y="10858"/>
                  </a:lnTo>
                  <a:lnTo>
                    <a:pt x="372155" y="1571"/>
                  </a:lnTo>
                  <a:lnTo>
                    <a:pt x="349920" y="0"/>
                  </a:lnTo>
                  <a:close/>
                </a:path>
              </a:pathLst>
            </a:custGeom>
            <a:solidFill>
              <a:srgbClr val="800000"/>
            </a:solidFill>
          </p:spPr>
          <p:txBody>
            <a:bodyPr wrap="square" lIns="0" tIns="0" rIns="0" bIns="0" rtlCol="0"/>
            <a:lstStyle/>
            <a:p>
              <a:endParaRPr/>
            </a:p>
          </p:txBody>
        </p:sp>
        <p:sp>
          <p:nvSpPr>
            <p:cNvPr id="6" name="object 6"/>
            <p:cNvSpPr/>
            <p:nvPr/>
          </p:nvSpPr>
          <p:spPr>
            <a:xfrm>
              <a:off x="4076870" y="2016442"/>
              <a:ext cx="431165" cy="382270"/>
            </a:xfrm>
            <a:custGeom>
              <a:avLst/>
              <a:gdLst/>
              <a:ahLst/>
              <a:cxnLst/>
              <a:rect l="l" t="t" r="r" b="b"/>
              <a:pathLst>
                <a:path w="431164" h="382269">
                  <a:moveTo>
                    <a:pt x="177756" y="120078"/>
                  </a:moveTo>
                  <a:lnTo>
                    <a:pt x="165639" y="102107"/>
                  </a:lnTo>
                  <a:lnTo>
                    <a:pt x="151880" y="77755"/>
                  </a:lnTo>
                  <a:lnTo>
                    <a:pt x="137215" y="53070"/>
                  </a:lnTo>
                  <a:lnTo>
                    <a:pt x="122384" y="34099"/>
                  </a:lnTo>
                  <a:lnTo>
                    <a:pt x="106648" y="21304"/>
                  </a:lnTo>
                  <a:lnTo>
                    <a:pt x="89935" y="11842"/>
                  </a:lnTo>
                  <a:lnTo>
                    <a:pt x="73985" y="6810"/>
                  </a:lnTo>
                  <a:lnTo>
                    <a:pt x="60535" y="7302"/>
                  </a:lnTo>
                  <a:lnTo>
                    <a:pt x="50353" y="15188"/>
                  </a:lnTo>
                  <a:lnTo>
                    <a:pt x="42421" y="29432"/>
                  </a:lnTo>
                  <a:lnTo>
                    <a:pt x="35800" y="46485"/>
                  </a:lnTo>
                  <a:lnTo>
                    <a:pt x="29547" y="62801"/>
                  </a:lnTo>
                  <a:lnTo>
                    <a:pt x="23520" y="76995"/>
                  </a:lnTo>
                  <a:lnTo>
                    <a:pt x="9608" y="125412"/>
                  </a:lnTo>
                  <a:lnTo>
                    <a:pt x="2083" y="176260"/>
                  </a:lnTo>
                  <a:lnTo>
                    <a:pt x="0" y="204011"/>
                  </a:lnTo>
                  <a:lnTo>
                    <a:pt x="845" y="229298"/>
                  </a:lnTo>
                  <a:lnTo>
                    <a:pt x="11846" y="272367"/>
                  </a:lnTo>
                  <a:lnTo>
                    <a:pt x="31706" y="309816"/>
                  </a:lnTo>
                  <a:lnTo>
                    <a:pt x="59789" y="343915"/>
                  </a:lnTo>
                  <a:lnTo>
                    <a:pt x="93682" y="368871"/>
                  </a:lnTo>
                  <a:lnTo>
                    <a:pt x="133496" y="381380"/>
                  </a:lnTo>
                  <a:lnTo>
                    <a:pt x="153689" y="381837"/>
                  </a:lnTo>
                  <a:lnTo>
                    <a:pt x="171025" y="375983"/>
                  </a:lnTo>
                  <a:lnTo>
                    <a:pt x="184451" y="359114"/>
                  </a:lnTo>
                  <a:lnTo>
                    <a:pt x="195282" y="333613"/>
                  </a:lnTo>
                  <a:lnTo>
                    <a:pt x="205065" y="308278"/>
                  </a:lnTo>
                  <a:lnTo>
                    <a:pt x="215348" y="291909"/>
                  </a:lnTo>
                  <a:lnTo>
                    <a:pt x="226915" y="287194"/>
                  </a:lnTo>
                  <a:lnTo>
                    <a:pt x="238827" y="289337"/>
                  </a:lnTo>
                  <a:lnTo>
                    <a:pt x="250049" y="295909"/>
                  </a:lnTo>
                  <a:lnTo>
                    <a:pt x="259544" y="304482"/>
                  </a:lnTo>
                  <a:lnTo>
                    <a:pt x="265943" y="316575"/>
                  </a:lnTo>
                  <a:lnTo>
                    <a:pt x="270164" y="332835"/>
                  </a:lnTo>
                  <a:lnTo>
                    <a:pt x="274599" y="349238"/>
                  </a:lnTo>
                  <a:lnTo>
                    <a:pt x="307772" y="373475"/>
                  </a:lnTo>
                  <a:lnTo>
                    <a:pt x="332569" y="377761"/>
                  </a:lnTo>
                  <a:lnTo>
                    <a:pt x="337546" y="379019"/>
                  </a:lnTo>
                  <a:lnTo>
                    <a:pt x="339046" y="379158"/>
                  </a:lnTo>
                  <a:lnTo>
                    <a:pt x="340070" y="378154"/>
                  </a:lnTo>
                  <a:lnTo>
                    <a:pt x="343618" y="375983"/>
                  </a:lnTo>
                  <a:lnTo>
                    <a:pt x="350438" y="374175"/>
                  </a:lnTo>
                  <a:lnTo>
                    <a:pt x="358937" y="372189"/>
                  </a:lnTo>
                  <a:lnTo>
                    <a:pt x="368603" y="367178"/>
                  </a:lnTo>
                  <a:lnTo>
                    <a:pt x="405721" y="314372"/>
                  </a:lnTo>
                  <a:lnTo>
                    <a:pt x="427565" y="257873"/>
                  </a:lnTo>
                  <a:lnTo>
                    <a:pt x="430871" y="225905"/>
                  </a:lnTo>
                  <a:lnTo>
                    <a:pt x="430486" y="190626"/>
                  </a:lnTo>
                  <a:lnTo>
                    <a:pt x="423120" y="121856"/>
                  </a:lnTo>
                  <a:lnTo>
                    <a:pt x="411261" y="57880"/>
                  </a:lnTo>
                  <a:lnTo>
                    <a:pt x="389973" y="10858"/>
                  </a:lnTo>
                  <a:lnTo>
                    <a:pt x="349920" y="0"/>
                  </a:lnTo>
                  <a:lnTo>
                    <a:pt x="327804" y="3857"/>
                  </a:lnTo>
                  <a:lnTo>
                    <a:pt x="310344" y="10858"/>
                  </a:lnTo>
                  <a:lnTo>
                    <a:pt x="299340" y="22391"/>
                  </a:lnTo>
                  <a:lnTo>
                    <a:pt x="292135" y="39020"/>
                  </a:lnTo>
                  <a:lnTo>
                    <a:pt x="286859" y="57221"/>
                  </a:lnTo>
                  <a:lnTo>
                    <a:pt x="281642" y="73469"/>
                  </a:lnTo>
                  <a:lnTo>
                    <a:pt x="277276" y="87772"/>
                  </a:lnTo>
                  <a:lnTo>
                    <a:pt x="274339" y="101695"/>
                  </a:lnTo>
                  <a:lnTo>
                    <a:pt x="270640" y="114045"/>
                  </a:lnTo>
                  <a:lnTo>
                    <a:pt x="263989" y="123634"/>
                  </a:lnTo>
                  <a:lnTo>
                    <a:pt x="252729" y="130188"/>
                  </a:lnTo>
                  <a:lnTo>
                    <a:pt x="238398" y="134350"/>
                  </a:lnTo>
                  <a:lnTo>
                    <a:pt x="223591" y="136296"/>
                  </a:lnTo>
                  <a:lnTo>
                    <a:pt x="210903" y="136207"/>
                  </a:lnTo>
                  <a:lnTo>
                    <a:pt x="201741" y="135437"/>
                  </a:lnTo>
                  <a:lnTo>
                    <a:pt x="194472" y="133953"/>
                  </a:lnTo>
                  <a:lnTo>
                    <a:pt x="187132" y="129563"/>
                  </a:lnTo>
                  <a:lnTo>
                    <a:pt x="177756" y="120078"/>
                  </a:lnTo>
                  <a:close/>
                </a:path>
              </a:pathLst>
            </a:custGeom>
            <a:ln w="9143">
              <a:solidFill>
                <a:srgbClr val="660033"/>
              </a:solidFill>
            </a:ln>
          </p:spPr>
          <p:txBody>
            <a:bodyPr wrap="square" lIns="0" tIns="0" rIns="0" bIns="0" rtlCol="0"/>
            <a:lstStyle/>
            <a:p>
              <a:endParaRPr/>
            </a:p>
          </p:txBody>
        </p:sp>
        <p:sp>
          <p:nvSpPr>
            <p:cNvPr id="7" name="object 7"/>
            <p:cNvSpPr/>
            <p:nvPr/>
          </p:nvSpPr>
          <p:spPr>
            <a:xfrm>
              <a:off x="4405884" y="2340355"/>
              <a:ext cx="44450" cy="23495"/>
            </a:xfrm>
            <a:custGeom>
              <a:avLst/>
              <a:gdLst/>
              <a:ahLst/>
              <a:cxnLst/>
              <a:rect l="l" t="t" r="r" b="b"/>
              <a:pathLst>
                <a:path w="44450" h="23494">
                  <a:moveTo>
                    <a:pt x="29590" y="0"/>
                  </a:moveTo>
                  <a:lnTo>
                    <a:pt x="18541" y="1270"/>
                  </a:lnTo>
                  <a:lnTo>
                    <a:pt x="5587" y="6731"/>
                  </a:lnTo>
                  <a:lnTo>
                    <a:pt x="2793" y="10033"/>
                  </a:lnTo>
                  <a:lnTo>
                    <a:pt x="0" y="13462"/>
                  </a:lnTo>
                  <a:lnTo>
                    <a:pt x="1777" y="18796"/>
                  </a:lnTo>
                  <a:lnTo>
                    <a:pt x="7365" y="20828"/>
                  </a:lnTo>
                  <a:lnTo>
                    <a:pt x="14025" y="22242"/>
                  </a:lnTo>
                  <a:lnTo>
                    <a:pt x="23590" y="23193"/>
                  </a:lnTo>
                  <a:lnTo>
                    <a:pt x="33012" y="23310"/>
                  </a:lnTo>
                  <a:lnTo>
                    <a:pt x="39242" y="22225"/>
                  </a:lnTo>
                  <a:lnTo>
                    <a:pt x="44068" y="19685"/>
                  </a:lnTo>
                  <a:lnTo>
                    <a:pt x="38735" y="9652"/>
                  </a:lnTo>
                  <a:lnTo>
                    <a:pt x="33654" y="2413"/>
                  </a:lnTo>
                  <a:lnTo>
                    <a:pt x="29590" y="0"/>
                  </a:lnTo>
                  <a:close/>
                </a:path>
              </a:pathLst>
            </a:custGeom>
            <a:solidFill>
              <a:srgbClr val="EDB87D"/>
            </a:solidFill>
          </p:spPr>
          <p:txBody>
            <a:bodyPr wrap="square" lIns="0" tIns="0" rIns="0" bIns="0" rtlCol="0"/>
            <a:lstStyle/>
            <a:p>
              <a:endParaRPr/>
            </a:p>
          </p:txBody>
        </p:sp>
        <p:sp>
          <p:nvSpPr>
            <p:cNvPr id="8" name="object 8"/>
            <p:cNvSpPr/>
            <p:nvPr/>
          </p:nvSpPr>
          <p:spPr>
            <a:xfrm>
              <a:off x="4405884" y="2340355"/>
              <a:ext cx="44450" cy="23495"/>
            </a:xfrm>
            <a:custGeom>
              <a:avLst/>
              <a:gdLst/>
              <a:ahLst/>
              <a:cxnLst/>
              <a:rect l="l" t="t" r="r" b="b"/>
              <a:pathLst>
                <a:path w="44450" h="23494">
                  <a:moveTo>
                    <a:pt x="2793" y="10033"/>
                  </a:moveTo>
                  <a:lnTo>
                    <a:pt x="5587" y="6731"/>
                  </a:lnTo>
                  <a:lnTo>
                    <a:pt x="18541" y="1270"/>
                  </a:lnTo>
                  <a:lnTo>
                    <a:pt x="24002" y="635"/>
                  </a:lnTo>
                  <a:lnTo>
                    <a:pt x="29590" y="0"/>
                  </a:lnTo>
                  <a:lnTo>
                    <a:pt x="33654" y="2413"/>
                  </a:lnTo>
                  <a:lnTo>
                    <a:pt x="36194" y="5969"/>
                  </a:lnTo>
                  <a:lnTo>
                    <a:pt x="38735" y="9652"/>
                  </a:lnTo>
                  <a:lnTo>
                    <a:pt x="44068" y="19685"/>
                  </a:lnTo>
                  <a:lnTo>
                    <a:pt x="39242" y="22225"/>
                  </a:lnTo>
                  <a:lnTo>
                    <a:pt x="33012" y="23310"/>
                  </a:lnTo>
                  <a:lnTo>
                    <a:pt x="23590" y="23193"/>
                  </a:lnTo>
                  <a:lnTo>
                    <a:pt x="14025" y="22242"/>
                  </a:lnTo>
                  <a:lnTo>
                    <a:pt x="7365" y="20828"/>
                  </a:lnTo>
                  <a:lnTo>
                    <a:pt x="1777" y="18796"/>
                  </a:lnTo>
                  <a:lnTo>
                    <a:pt x="0" y="13462"/>
                  </a:lnTo>
                  <a:lnTo>
                    <a:pt x="2793" y="10033"/>
                  </a:lnTo>
                  <a:close/>
                </a:path>
              </a:pathLst>
            </a:custGeom>
            <a:ln w="9144">
              <a:solidFill>
                <a:srgbClr val="000000"/>
              </a:solidFill>
            </a:ln>
          </p:spPr>
          <p:txBody>
            <a:bodyPr wrap="square" lIns="0" tIns="0" rIns="0" bIns="0" rtlCol="0"/>
            <a:lstStyle/>
            <a:p>
              <a:endParaRPr/>
            </a:p>
          </p:txBody>
        </p:sp>
        <p:sp>
          <p:nvSpPr>
            <p:cNvPr id="9" name="object 9"/>
            <p:cNvSpPr/>
            <p:nvPr/>
          </p:nvSpPr>
          <p:spPr>
            <a:xfrm>
              <a:off x="4192524" y="2339720"/>
              <a:ext cx="41275" cy="45720"/>
            </a:xfrm>
            <a:custGeom>
              <a:avLst/>
              <a:gdLst/>
              <a:ahLst/>
              <a:cxnLst/>
              <a:rect l="l" t="t" r="r" b="b"/>
              <a:pathLst>
                <a:path w="41275" h="45719">
                  <a:moveTo>
                    <a:pt x="29590" y="0"/>
                  </a:moveTo>
                  <a:lnTo>
                    <a:pt x="0" y="26034"/>
                  </a:lnTo>
                  <a:lnTo>
                    <a:pt x="1777" y="36449"/>
                  </a:lnTo>
                  <a:lnTo>
                    <a:pt x="7365" y="40386"/>
                  </a:lnTo>
                  <a:lnTo>
                    <a:pt x="14025" y="43124"/>
                  </a:lnTo>
                  <a:lnTo>
                    <a:pt x="23590" y="44958"/>
                  </a:lnTo>
                  <a:lnTo>
                    <a:pt x="33012" y="45172"/>
                  </a:lnTo>
                  <a:lnTo>
                    <a:pt x="39242" y="43052"/>
                  </a:lnTo>
                  <a:lnTo>
                    <a:pt x="41159" y="37099"/>
                  </a:lnTo>
                  <a:lnTo>
                    <a:pt x="40481" y="28193"/>
                  </a:lnTo>
                  <a:lnTo>
                    <a:pt x="38421" y="18907"/>
                  </a:lnTo>
                  <a:lnTo>
                    <a:pt x="36195" y="11811"/>
                  </a:lnTo>
                  <a:lnTo>
                    <a:pt x="33654" y="4825"/>
                  </a:lnTo>
                  <a:lnTo>
                    <a:pt x="29590" y="0"/>
                  </a:lnTo>
                  <a:close/>
                </a:path>
              </a:pathLst>
            </a:custGeom>
            <a:solidFill>
              <a:srgbClr val="EDB87D"/>
            </a:solidFill>
          </p:spPr>
          <p:txBody>
            <a:bodyPr wrap="square" lIns="0" tIns="0" rIns="0" bIns="0" rtlCol="0"/>
            <a:lstStyle/>
            <a:p>
              <a:endParaRPr/>
            </a:p>
          </p:txBody>
        </p:sp>
        <p:sp>
          <p:nvSpPr>
            <p:cNvPr id="10" name="object 10"/>
            <p:cNvSpPr/>
            <p:nvPr/>
          </p:nvSpPr>
          <p:spPr>
            <a:xfrm>
              <a:off x="4192524" y="2339720"/>
              <a:ext cx="41275" cy="45720"/>
            </a:xfrm>
            <a:custGeom>
              <a:avLst/>
              <a:gdLst/>
              <a:ahLst/>
              <a:cxnLst/>
              <a:rect l="l" t="t" r="r" b="b"/>
              <a:pathLst>
                <a:path w="41275" h="45719">
                  <a:moveTo>
                    <a:pt x="2793" y="19557"/>
                  </a:moveTo>
                  <a:lnTo>
                    <a:pt x="29590" y="0"/>
                  </a:lnTo>
                  <a:lnTo>
                    <a:pt x="33654" y="4825"/>
                  </a:lnTo>
                  <a:lnTo>
                    <a:pt x="36195" y="11811"/>
                  </a:lnTo>
                  <a:lnTo>
                    <a:pt x="38421" y="18907"/>
                  </a:lnTo>
                  <a:lnTo>
                    <a:pt x="40481" y="28193"/>
                  </a:lnTo>
                  <a:lnTo>
                    <a:pt x="41159" y="37099"/>
                  </a:lnTo>
                  <a:lnTo>
                    <a:pt x="39242" y="43052"/>
                  </a:lnTo>
                  <a:lnTo>
                    <a:pt x="33012" y="45172"/>
                  </a:lnTo>
                  <a:lnTo>
                    <a:pt x="23590" y="44958"/>
                  </a:lnTo>
                  <a:lnTo>
                    <a:pt x="14025" y="43124"/>
                  </a:lnTo>
                  <a:lnTo>
                    <a:pt x="7365" y="40386"/>
                  </a:lnTo>
                  <a:lnTo>
                    <a:pt x="1777" y="36449"/>
                  </a:lnTo>
                  <a:lnTo>
                    <a:pt x="0" y="26034"/>
                  </a:lnTo>
                  <a:lnTo>
                    <a:pt x="2793" y="19557"/>
                  </a:lnTo>
                  <a:close/>
                </a:path>
              </a:pathLst>
            </a:custGeom>
            <a:ln w="9143">
              <a:solidFill>
                <a:srgbClr val="000000"/>
              </a:solidFill>
            </a:ln>
          </p:spPr>
          <p:txBody>
            <a:bodyPr wrap="square" lIns="0" tIns="0" rIns="0" bIns="0" rtlCol="0"/>
            <a:lstStyle/>
            <a:p>
              <a:endParaRPr/>
            </a:p>
          </p:txBody>
        </p:sp>
        <p:sp>
          <p:nvSpPr>
            <p:cNvPr id="11" name="object 11"/>
            <p:cNvSpPr/>
            <p:nvPr/>
          </p:nvSpPr>
          <p:spPr>
            <a:xfrm>
              <a:off x="4152900" y="2152649"/>
              <a:ext cx="44450" cy="31115"/>
            </a:xfrm>
            <a:custGeom>
              <a:avLst/>
              <a:gdLst/>
              <a:ahLst/>
              <a:cxnLst/>
              <a:rect l="l" t="t" r="r" b="b"/>
              <a:pathLst>
                <a:path w="44450" h="31114">
                  <a:moveTo>
                    <a:pt x="29590" y="0"/>
                  </a:moveTo>
                  <a:lnTo>
                    <a:pt x="18541" y="1777"/>
                  </a:lnTo>
                  <a:lnTo>
                    <a:pt x="5587" y="9016"/>
                  </a:lnTo>
                  <a:lnTo>
                    <a:pt x="2794" y="13462"/>
                  </a:lnTo>
                  <a:lnTo>
                    <a:pt x="0" y="17907"/>
                  </a:lnTo>
                  <a:lnTo>
                    <a:pt x="33012" y="31081"/>
                  </a:lnTo>
                  <a:lnTo>
                    <a:pt x="39242" y="29590"/>
                  </a:lnTo>
                  <a:lnTo>
                    <a:pt x="44069" y="26288"/>
                  </a:lnTo>
                  <a:lnTo>
                    <a:pt x="38735" y="12826"/>
                  </a:lnTo>
                  <a:lnTo>
                    <a:pt x="33654" y="3301"/>
                  </a:lnTo>
                  <a:lnTo>
                    <a:pt x="29590" y="0"/>
                  </a:lnTo>
                  <a:close/>
                </a:path>
              </a:pathLst>
            </a:custGeom>
            <a:solidFill>
              <a:srgbClr val="EDB87D"/>
            </a:solidFill>
          </p:spPr>
          <p:txBody>
            <a:bodyPr wrap="square" lIns="0" tIns="0" rIns="0" bIns="0" rtlCol="0"/>
            <a:lstStyle/>
            <a:p>
              <a:endParaRPr/>
            </a:p>
          </p:txBody>
        </p:sp>
        <p:sp>
          <p:nvSpPr>
            <p:cNvPr id="12" name="object 12"/>
            <p:cNvSpPr/>
            <p:nvPr/>
          </p:nvSpPr>
          <p:spPr>
            <a:xfrm>
              <a:off x="4152900" y="2152649"/>
              <a:ext cx="44450" cy="31115"/>
            </a:xfrm>
            <a:custGeom>
              <a:avLst/>
              <a:gdLst/>
              <a:ahLst/>
              <a:cxnLst/>
              <a:rect l="l" t="t" r="r" b="b"/>
              <a:pathLst>
                <a:path w="44450" h="31114">
                  <a:moveTo>
                    <a:pt x="2794" y="13462"/>
                  </a:moveTo>
                  <a:lnTo>
                    <a:pt x="5587" y="9016"/>
                  </a:lnTo>
                  <a:lnTo>
                    <a:pt x="18541" y="1777"/>
                  </a:lnTo>
                  <a:lnTo>
                    <a:pt x="24002" y="888"/>
                  </a:lnTo>
                  <a:lnTo>
                    <a:pt x="29590" y="0"/>
                  </a:lnTo>
                  <a:lnTo>
                    <a:pt x="33654" y="3301"/>
                  </a:lnTo>
                  <a:lnTo>
                    <a:pt x="36195" y="8127"/>
                  </a:lnTo>
                  <a:lnTo>
                    <a:pt x="38735" y="12826"/>
                  </a:lnTo>
                  <a:lnTo>
                    <a:pt x="44069" y="26288"/>
                  </a:lnTo>
                  <a:lnTo>
                    <a:pt x="39242" y="29590"/>
                  </a:lnTo>
                  <a:lnTo>
                    <a:pt x="33012" y="31081"/>
                  </a:lnTo>
                  <a:lnTo>
                    <a:pt x="0" y="17907"/>
                  </a:lnTo>
                  <a:lnTo>
                    <a:pt x="2794" y="13462"/>
                  </a:lnTo>
                  <a:close/>
                </a:path>
              </a:pathLst>
            </a:custGeom>
            <a:ln w="9144">
              <a:solidFill>
                <a:srgbClr val="000000"/>
              </a:solidFill>
            </a:ln>
          </p:spPr>
          <p:txBody>
            <a:bodyPr wrap="square" lIns="0" tIns="0" rIns="0" bIns="0" rtlCol="0"/>
            <a:lstStyle/>
            <a:p>
              <a:endParaRPr/>
            </a:p>
          </p:txBody>
        </p:sp>
        <p:sp>
          <p:nvSpPr>
            <p:cNvPr id="13" name="object 13"/>
            <p:cNvSpPr/>
            <p:nvPr/>
          </p:nvSpPr>
          <p:spPr>
            <a:xfrm>
              <a:off x="4405884" y="2131186"/>
              <a:ext cx="41275" cy="39370"/>
            </a:xfrm>
            <a:custGeom>
              <a:avLst/>
              <a:gdLst/>
              <a:ahLst/>
              <a:cxnLst/>
              <a:rect l="l" t="t" r="r" b="b"/>
              <a:pathLst>
                <a:path w="41275" h="39369">
                  <a:moveTo>
                    <a:pt x="29590" y="0"/>
                  </a:moveTo>
                  <a:lnTo>
                    <a:pt x="0" y="22351"/>
                  </a:lnTo>
                  <a:lnTo>
                    <a:pt x="1777" y="31368"/>
                  </a:lnTo>
                  <a:lnTo>
                    <a:pt x="7365" y="34798"/>
                  </a:lnTo>
                  <a:lnTo>
                    <a:pt x="14025" y="37117"/>
                  </a:lnTo>
                  <a:lnTo>
                    <a:pt x="23590" y="38687"/>
                  </a:lnTo>
                  <a:lnTo>
                    <a:pt x="33012" y="38852"/>
                  </a:lnTo>
                  <a:lnTo>
                    <a:pt x="39242" y="36957"/>
                  </a:lnTo>
                  <a:lnTo>
                    <a:pt x="41159" y="31875"/>
                  </a:lnTo>
                  <a:lnTo>
                    <a:pt x="40481" y="24209"/>
                  </a:lnTo>
                  <a:lnTo>
                    <a:pt x="38421" y="16186"/>
                  </a:lnTo>
                  <a:lnTo>
                    <a:pt x="36194" y="10033"/>
                  </a:lnTo>
                  <a:lnTo>
                    <a:pt x="33654" y="4063"/>
                  </a:lnTo>
                  <a:lnTo>
                    <a:pt x="29590" y="0"/>
                  </a:lnTo>
                  <a:close/>
                </a:path>
              </a:pathLst>
            </a:custGeom>
            <a:solidFill>
              <a:srgbClr val="EDB87D"/>
            </a:solidFill>
          </p:spPr>
          <p:txBody>
            <a:bodyPr wrap="square" lIns="0" tIns="0" rIns="0" bIns="0" rtlCol="0"/>
            <a:lstStyle/>
            <a:p>
              <a:endParaRPr/>
            </a:p>
          </p:txBody>
        </p:sp>
        <p:sp>
          <p:nvSpPr>
            <p:cNvPr id="14" name="object 14"/>
            <p:cNvSpPr/>
            <p:nvPr/>
          </p:nvSpPr>
          <p:spPr>
            <a:xfrm>
              <a:off x="4405884" y="2131186"/>
              <a:ext cx="41275" cy="39370"/>
            </a:xfrm>
            <a:custGeom>
              <a:avLst/>
              <a:gdLst/>
              <a:ahLst/>
              <a:cxnLst/>
              <a:rect l="l" t="t" r="r" b="b"/>
              <a:pathLst>
                <a:path w="41275" h="39369">
                  <a:moveTo>
                    <a:pt x="2793" y="16763"/>
                  </a:moveTo>
                  <a:lnTo>
                    <a:pt x="29590" y="0"/>
                  </a:lnTo>
                  <a:lnTo>
                    <a:pt x="33654" y="4063"/>
                  </a:lnTo>
                  <a:lnTo>
                    <a:pt x="36194" y="10033"/>
                  </a:lnTo>
                  <a:lnTo>
                    <a:pt x="38421" y="16186"/>
                  </a:lnTo>
                  <a:lnTo>
                    <a:pt x="40481" y="24209"/>
                  </a:lnTo>
                  <a:lnTo>
                    <a:pt x="41159" y="31875"/>
                  </a:lnTo>
                  <a:lnTo>
                    <a:pt x="39242" y="36957"/>
                  </a:lnTo>
                  <a:lnTo>
                    <a:pt x="33012" y="38852"/>
                  </a:lnTo>
                  <a:lnTo>
                    <a:pt x="23590" y="38687"/>
                  </a:lnTo>
                  <a:lnTo>
                    <a:pt x="14025" y="37117"/>
                  </a:lnTo>
                  <a:lnTo>
                    <a:pt x="7365" y="34798"/>
                  </a:lnTo>
                  <a:lnTo>
                    <a:pt x="1777" y="31368"/>
                  </a:lnTo>
                  <a:lnTo>
                    <a:pt x="0" y="22351"/>
                  </a:lnTo>
                  <a:lnTo>
                    <a:pt x="2793" y="16763"/>
                  </a:lnTo>
                  <a:close/>
                </a:path>
              </a:pathLst>
            </a:custGeom>
            <a:ln w="9144">
              <a:solidFill>
                <a:srgbClr val="000000"/>
              </a:solidFill>
            </a:ln>
          </p:spPr>
          <p:txBody>
            <a:bodyPr wrap="square" lIns="0" tIns="0" rIns="0" bIns="0" rtlCol="0"/>
            <a:lstStyle/>
            <a:p>
              <a:endParaRPr/>
            </a:p>
          </p:txBody>
        </p:sp>
      </p:grpSp>
      <p:grpSp>
        <p:nvGrpSpPr>
          <p:cNvPr id="15" name="object 15"/>
          <p:cNvGrpSpPr/>
          <p:nvPr/>
        </p:nvGrpSpPr>
        <p:grpSpPr>
          <a:xfrm>
            <a:off x="750188" y="3117472"/>
            <a:ext cx="6286500" cy="2908935"/>
            <a:chOff x="750188" y="3117472"/>
            <a:chExt cx="6286500" cy="2908935"/>
          </a:xfrm>
        </p:grpSpPr>
        <p:sp>
          <p:nvSpPr>
            <p:cNvPr id="16" name="object 16"/>
            <p:cNvSpPr/>
            <p:nvPr/>
          </p:nvSpPr>
          <p:spPr>
            <a:xfrm>
              <a:off x="750189" y="3490975"/>
              <a:ext cx="6286500" cy="2535555"/>
            </a:xfrm>
            <a:custGeom>
              <a:avLst/>
              <a:gdLst/>
              <a:ahLst/>
              <a:cxnLst/>
              <a:rect l="l" t="t" r="r" b="b"/>
              <a:pathLst>
                <a:path w="6286500" h="2535554">
                  <a:moveTo>
                    <a:pt x="78752" y="195580"/>
                  </a:moveTo>
                  <a:lnTo>
                    <a:pt x="77152" y="193040"/>
                  </a:lnTo>
                  <a:lnTo>
                    <a:pt x="72440" y="185547"/>
                  </a:lnTo>
                  <a:lnTo>
                    <a:pt x="65798" y="174980"/>
                  </a:lnTo>
                  <a:lnTo>
                    <a:pt x="66014" y="141478"/>
                  </a:lnTo>
                  <a:lnTo>
                    <a:pt x="46964" y="141478"/>
                  </a:lnTo>
                  <a:lnTo>
                    <a:pt x="46939" y="144957"/>
                  </a:lnTo>
                  <a:lnTo>
                    <a:pt x="46609" y="144437"/>
                  </a:lnTo>
                  <a:lnTo>
                    <a:pt x="46609" y="198767"/>
                  </a:lnTo>
                  <a:lnTo>
                    <a:pt x="46507" y="213575"/>
                  </a:lnTo>
                  <a:lnTo>
                    <a:pt x="35687" y="199834"/>
                  </a:lnTo>
                  <a:lnTo>
                    <a:pt x="46609" y="198767"/>
                  </a:lnTo>
                  <a:lnTo>
                    <a:pt x="46609" y="144437"/>
                  </a:lnTo>
                  <a:lnTo>
                    <a:pt x="33439" y="123444"/>
                  </a:lnTo>
                  <a:lnTo>
                    <a:pt x="2908" y="203073"/>
                  </a:lnTo>
                  <a:lnTo>
                    <a:pt x="16649" y="201726"/>
                  </a:lnTo>
                  <a:lnTo>
                    <a:pt x="0" y="264541"/>
                  </a:lnTo>
                  <a:lnTo>
                    <a:pt x="38976" y="256514"/>
                  </a:lnTo>
                  <a:lnTo>
                    <a:pt x="39585" y="260591"/>
                  </a:lnTo>
                  <a:lnTo>
                    <a:pt x="29006" y="262890"/>
                  </a:lnTo>
                  <a:lnTo>
                    <a:pt x="32943" y="281051"/>
                  </a:lnTo>
                  <a:lnTo>
                    <a:pt x="44704" y="329057"/>
                  </a:lnTo>
                  <a:lnTo>
                    <a:pt x="46951" y="337439"/>
                  </a:lnTo>
                  <a:lnTo>
                    <a:pt x="48628" y="336994"/>
                  </a:lnTo>
                  <a:lnTo>
                    <a:pt x="49022" y="351282"/>
                  </a:lnTo>
                  <a:lnTo>
                    <a:pt x="68072" y="350774"/>
                  </a:lnTo>
                  <a:lnTo>
                    <a:pt x="67271" y="322376"/>
                  </a:lnTo>
                  <a:lnTo>
                    <a:pt x="69481" y="321945"/>
                  </a:lnTo>
                  <a:lnTo>
                    <a:pt x="66878" y="308292"/>
                  </a:lnTo>
                  <a:lnTo>
                    <a:pt x="65951" y="274574"/>
                  </a:lnTo>
                  <a:lnTo>
                    <a:pt x="61099" y="274713"/>
                  </a:lnTo>
                  <a:lnTo>
                    <a:pt x="59880" y="267462"/>
                  </a:lnTo>
                  <a:lnTo>
                    <a:pt x="57658" y="252666"/>
                  </a:lnTo>
                  <a:lnTo>
                    <a:pt x="74599" y="249174"/>
                  </a:lnTo>
                  <a:lnTo>
                    <a:pt x="49758" y="217678"/>
                  </a:lnTo>
                  <a:lnTo>
                    <a:pt x="65532" y="217678"/>
                  </a:lnTo>
                  <a:lnTo>
                    <a:pt x="65659" y="196875"/>
                  </a:lnTo>
                  <a:lnTo>
                    <a:pt x="78752" y="195580"/>
                  </a:lnTo>
                  <a:close/>
                </a:path>
                <a:path w="6286500" h="2535554">
                  <a:moveTo>
                    <a:pt x="87426" y="616077"/>
                  </a:moveTo>
                  <a:lnTo>
                    <a:pt x="80225" y="540131"/>
                  </a:lnTo>
                  <a:lnTo>
                    <a:pt x="61252" y="541909"/>
                  </a:lnTo>
                  <a:lnTo>
                    <a:pt x="68465" y="617855"/>
                  </a:lnTo>
                  <a:lnTo>
                    <a:pt x="87426" y="616077"/>
                  </a:lnTo>
                  <a:close/>
                </a:path>
                <a:path w="6286500" h="2535554">
                  <a:moveTo>
                    <a:pt x="96621" y="77724"/>
                  </a:moveTo>
                  <a:lnTo>
                    <a:pt x="90017" y="63131"/>
                  </a:lnTo>
                  <a:lnTo>
                    <a:pt x="61531" y="0"/>
                  </a:lnTo>
                  <a:lnTo>
                    <a:pt x="20472" y="74676"/>
                  </a:lnTo>
                  <a:lnTo>
                    <a:pt x="49022" y="75819"/>
                  </a:lnTo>
                  <a:lnTo>
                    <a:pt x="48704" y="83947"/>
                  </a:lnTo>
                  <a:lnTo>
                    <a:pt x="67741" y="84709"/>
                  </a:lnTo>
                  <a:lnTo>
                    <a:pt x="68059" y="76581"/>
                  </a:lnTo>
                  <a:lnTo>
                    <a:pt x="96621" y="77724"/>
                  </a:lnTo>
                  <a:close/>
                </a:path>
                <a:path w="6286500" h="2535554">
                  <a:moveTo>
                    <a:pt x="102298" y="460248"/>
                  </a:moveTo>
                  <a:lnTo>
                    <a:pt x="97180" y="443903"/>
                  </a:lnTo>
                  <a:lnTo>
                    <a:pt x="88569" y="410083"/>
                  </a:lnTo>
                  <a:lnTo>
                    <a:pt x="80987" y="377444"/>
                  </a:lnTo>
                  <a:lnTo>
                    <a:pt x="62433" y="381762"/>
                  </a:lnTo>
                  <a:lnTo>
                    <a:pt x="64782" y="391909"/>
                  </a:lnTo>
                  <a:lnTo>
                    <a:pt x="62039" y="392684"/>
                  </a:lnTo>
                  <a:lnTo>
                    <a:pt x="66370" y="407809"/>
                  </a:lnTo>
                  <a:lnTo>
                    <a:pt x="51676" y="408686"/>
                  </a:lnTo>
                  <a:lnTo>
                    <a:pt x="56337" y="484759"/>
                  </a:lnTo>
                  <a:lnTo>
                    <a:pt x="75349" y="483489"/>
                  </a:lnTo>
                  <a:lnTo>
                    <a:pt x="71843" y="426707"/>
                  </a:lnTo>
                  <a:lnTo>
                    <a:pt x="78701" y="448602"/>
                  </a:lnTo>
                  <a:lnTo>
                    <a:pt x="79222" y="450596"/>
                  </a:lnTo>
                  <a:lnTo>
                    <a:pt x="80784" y="456184"/>
                  </a:lnTo>
                  <a:lnTo>
                    <a:pt x="81064" y="456107"/>
                  </a:lnTo>
                  <a:lnTo>
                    <a:pt x="84112" y="465836"/>
                  </a:lnTo>
                  <a:lnTo>
                    <a:pt x="102298" y="460248"/>
                  </a:lnTo>
                  <a:close/>
                </a:path>
                <a:path w="6286500" h="2535554">
                  <a:moveTo>
                    <a:pt x="104762" y="747522"/>
                  </a:moveTo>
                  <a:lnTo>
                    <a:pt x="103212" y="738251"/>
                  </a:lnTo>
                  <a:lnTo>
                    <a:pt x="94640" y="672338"/>
                  </a:lnTo>
                  <a:lnTo>
                    <a:pt x="75755" y="674878"/>
                  </a:lnTo>
                  <a:lnTo>
                    <a:pt x="84429" y="741426"/>
                  </a:lnTo>
                  <a:lnTo>
                    <a:pt x="85966" y="750697"/>
                  </a:lnTo>
                  <a:lnTo>
                    <a:pt x="104762" y="747522"/>
                  </a:lnTo>
                  <a:close/>
                </a:path>
                <a:path w="6286500" h="2535554">
                  <a:moveTo>
                    <a:pt x="127393" y="878586"/>
                  </a:moveTo>
                  <a:lnTo>
                    <a:pt x="122580" y="854964"/>
                  </a:lnTo>
                  <a:lnTo>
                    <a:pt x="114122" y="803910"/>
                  </a:lnTo>
                  <a:lnTo>
                    <a:pt x="95326" y="807085"/>
                  </a:lnTo>
                  <a:lnTo>
                    <a:pt x="103924" y="858774"/>
                  </a:lnTo>
                  <a:lnTo>
                    <a:pt x="108724" y="882396"/>
                  </a:lnTo>
                  <a:lnTo>
                    <a:pt x="127393" y="878586"/>
                  </a:lnTo>
                  <a:close/>
                </a:path>
                <a:path w="6286500" h="2535554">
                  <a:moveTo>
                    <a:pt x="146431" y="585470"/>
                  </a:moveTo>
                  <a:lnTo>
                    <a:pt x="136067" y="558165"/>
                  </a:lnTo>
                  <a:lnTo>
                    <a:pt x="120218" y="514096"/>
                  </a:lnTo>
                  <a:lnTo>
                    <a:pt x="117652" y="515010"/>
                  </a:lnTo>
                  <a:lnTo>
                    <a:pt x="114909" y="505841"/>
                  </a:lnTo>
                  <a:lnTo>
                    <a:pt x="96672" y="511302"/>
                  </a:lnTo>
                  <a:lnTo>
                    <a:pt x="99707" y="521335"/>
                  </a:lnTo>
                  <a:lnTo>
                    <a:pt x="111010" y="556514"/>
                  </a:lnTo>
                  <a:lnTo>
                    <a:pt x="120434" y="584073"/>
                  </a:lnTo>
                  <a:lnTo>
                    <a:pt x="124942" y="582523"/>
                  </a:lnTo>
                  <a:lnTo>
                    <a:pt x="128625" y="592201"/>
                  </a:lnTo>
                  <a:lnTo>
                    <a:pt x="146431" y="585470"/>
                  </a:lnTo>
                  <a:close/>
                </a:path>
                <a:path w="6286500" h="2535554">
                  <a:moveTo>
                    <a:pt x="155397" y="1008634"/>
                  </a:moveTo>
                  <a:lnTo>
                    <a:pt x="145846" y="969264"/>
                  </a:lnTo>
                  <a:lnTo>
                    <a:pt x="138798" y="934593"/>
                  </a:lnTo>
                  <a:lnTo>
                    <a:pt x="120129" y="938403"/>
                  </a:lnTo>
                  <a:lnTo>
                    <a:pt x="127330" y="973709"/>
                  </a:lnTo>
                  <a:lnTo>
                    <a:pt x="136893" y="1013079"/>
                  </a:lnTo>
                  <a:lnTo>
                    <a:pt x="155397" y="1008634"/>
                  </a:lnTo>
                  <a:close/>
                </a:path>
                <a:path w="6286500" h="2535554">
                  <a:moveTo>
                    <a:pt x="188912" y="1137285"/>
                  </a:moveTo>
                  <a:lnTo>
                    <a:pt x="172897" y="1080770"/>
                  </a:lnTo>
                  <a:lnTo>
                    <a:pt x="168884" y="1064133"/>
                  </a:lnTo>
                  <a:lnTo>
                    <a:pt x="150368" y="1068578"/>
                  </a:lnTo>
                  <a:lnTo>
                    <a:pt x="154571" y="1085850"/>
                  </a:lnTo>
                  <a:lnTo>
                    <a:pt x="170586" y="1142492"/>
                  </a:lnTo>
                  <a:lnTo>
                    <a:pt x="188912" y="1137285"/>
                  </a:lnTo>
                  <a:close/>
                </a:path>
                <a:path w="6286500" h="2535554">
                  <a:moveTo>
                    <a:pt x="197307" y="708025"/>
                  </a:moveTo>
                  <a:lnTo>
                    <a:pt x="191363" y="694944"/>
                  </a:lnTo>
                  <a:lnTo>
                    <a:pt x="172021" y="649605"/>
                  </a:lnTo>
                  <a:lnTo>
                    <a:pt x="167436" y="638302"/>
                  </a:lnTo>
                  <a:lnTo>
                    <a:pt x="161759" y="640638"/>
                  </a:lnTo>
                  <a:lnTo>
                    <a:pt x="158076" y="631190"/>
                  </a:lnTo>
                  <a:lnTo>
                    <a:pt x="140335" y="638048"/>
                  </a:lnTo>
                  <a:lnTo>
                    <a:pt x="149225" y="660781"/>
                  </a:lnTo>
                  <a:lnTo>
                    <a:pt x="163385" y="695071"/>
                  </a:lnTo>
                  <a:lnTo>
                    <a:pt x="169392" y="708914"/>
                  </a:lnTo>
                  <a:lnTo>
                    <a:pt x="175552" y="706234"/>
                  </a:lnTo>
                  <a:lnTo>
                    <a:pt x="179959" y="715899"/>
                  </a:lnTo>
                  <a:lnTo>
                    <a:pt x="197307" y="708025"/>
                  </a:lnTo>
                  <a:close/>
                </a:path>
                <a:path w="6286500" h="2535554">
                  <a:moveTo>
                    <a:pt x="228219" y="1264285"/>
                  </a:moveTo>
                  <a:lnTo>
                    <a:pt x="204482" y="1191895"/>
                  </a:lnTo>
                  <a:lnTo>
                    <a:pt x="186385" y="1197737"/>
                  </a:lnTo>
                  <a:lnTo>
                    <a:pt x="210121" y="1270254"/>
                  </a:lnTo>
                  <a:lnTo>
                    <a:pt x="228219" y="1264285"/>
                  </a:lnTo>
                  <a:close/>
                </a:path>
                <a:path w="6286500" h="2535554">
                  <a:moveTo>
                    <a:pt x="254914" y="827786"/>
                  </a:moveTo>
                  <a:lnTo>
                    <a:pt x="233108" y="784479"/>
                  </a:lnTo>
                  <a:lnTo>
                    <a:pt x="221272" y="759714"/>
                  </a:lnTo>
                  <a:lnTo>
                    <a:pt x="214858" y="762800"/>
                  </a:lnTo>
                  <a:lnTo>
                    <a:pt x="210985" y="754761"/>
                  </a:lnTo>
                  <a:lnTo>
                    <a:pt x="210273" y="753237"/>
                  </a:lnTo>
                  <a:lnTo>
                    <a:pt x="192976" y="761111"/>
                  </a:lnTo>
                  <a:lnTo>
                    <a:pt x="193827" y="763016"/>
                  </a:lnTo>
                  <a:lnTo>
                    <a:pt x="210108" y="796671"/>
                  </a:lnTo>
                  <a:lnTo>
                    <a:pt x="226885" y="829818"/>
                  </a:lnTo>
                  <a:lnTo>
                    <a:pt x="233006" y="826706"/>
                  </a:lnTo>
                  <a:lnTo>
                    <a:pt x="237896" y="836422"/>
                  </a:lnTo>
                  <a:lnTo>
                    <a:pt x="254914" y="827786"/>
                  </a:lnTo>
                  <a:close/>
                </a:path>
                <a:path w="6286500" h="2535554">
                  <a:moveTo>
                    <a:pt x="273596" y="1389253"/>
                  </a:moveTo>
                  <a:lnTo>
                    <a:pt x="246888" y="1317879"/>
                  </a:lnTo>
                  <a:lnTo>
                    <a:pt x="229044" y="1324483"/>
                  </a:lnTo>
                  <a:lnTo>
                    <a:pt x="255752" y="1395857"/>
                  </a:lnTo>
                  <a:lnTo>
                    <a:pt x="273596" y="1389253"/>
                  </a:lnTo>
                  <a:close/>
                </a:path>
                <a:path w="6286500" h="2535554">
                  <a:moveTo>
                    <a:pt x="318985" y="944118"/>
                  </a:moveTo>
                  <a:lnTo>
                    <a:pt x="302653" y="916051"/>
                  </a:lnTo>
                  <a:lnTo>
                    <a:pt x="281546" y="877951"/>
                  </a:lnTo>
                  <a:lnTo>
                    <a:pt x="276364" y="880833"/>
                  </a:lnTo>
                  <a:lnTo>
                    <a:pt x="270941" y="871093"/>
                  </a:lnTo>
                  <a:lnTo>
                    <a:pt x="254317" y="880364"/>
                  </a:lnTo>
                  <a:lnTo>
                    <a:pt x="263144" y="896239"/>
                  </a:lnTo>
                  <a:lnTo>
                    <a:pt x="282206" y="928878"/>
                  </a:lnTo>
                  <a:lnTo>
                    <a:pt x="292989" y="946404"/>
                  </a:lnTo>
                  <a:lnTo>
                    <a:pt x="296900" y="944016"/>
                  </a:lnTo>
                  <a:lnTo>
                    <a:pt x="302514" y="953643"/>
                  </a:lnTo>
                  <a:lnTo>
                    <a:pt x="318985" y="944118"/>
                  </a:lnTo>
                  <a:close/>
                </a:path>
                <a:path w="6286500" h="2535554">
                  <a:moveTo>
                    <a:pt x="326021" y="1510919"/>
                  </a:moveTo>
                  <a:lnTo>
                    <a:pt x="317474" y="1493139"/>
                  </a:lnTo>
                  <a:lnTo>
                    <a:pt x="295529" y="1441577"/>
                  </a:lnTo>
                  <a:lnTo>
                    <a:pt x="277990" y="1448943"/>
                  </a:lnTo>
                  <a:lnTo>
                    <a:pt x="300316" y="1501394"/>
                  </a:lnTo>
                  <a:lnTo>
                    <a:pt x="308851" y="1519174"/>
                  </a:lnTo>
                  <a:lnTo>
                    <a:pt x="326021" y="1510919"/>
                  </a:lnTo>
                  <a:close/>
                </a:path>
                <a:path w="6286500" h="2535554">
                  <a:moveTo>
                    <a:pt x="385826" y="1629537"/>
                  </a:moveTo>
                  <a:lnTo>
                    <a:pt x="362508" y="1586611"/>
                  </a:lnTo>
                  <a:lnTo>
                    <a:pt x="350824" y="1562354"/>
                  </a:lnTo>
                  <a:lnTo>
                    <a:pt x="333654" y="1570609"/>
                  </a:lnTo>
                  <a:lnTo>
                    <a:pt x="345770" y="1595755"/>
                  </a:lnTo>
                  <a:lnTo>
                    <a:pt x="369087" y="1638554"/>
                  </a:lnTo>
                  <a:lnTo>
                    <a:pt x="385826" y="1629537"/>
                  </a:lnTo>
                  <a:close/>
                </a:path>
                <a:path w="6286500" h="2535554">
                  <a:moveTo>
                    <a:pt x="388975" y="1056894"/>
                  </a:moveTo>
                  <a:lnTo>
                    <a:pt x="380555" y="1044194"/>
                  </a:lnTo>
                  <a:lnTo>
                    <a:pt x="353707" y="1001903"/>
                  </a:lnTo>
                  <a:lnTo>
                    <a:pt x="348272" y="993013"/>
                  </a:lnTo>
                  <a:lnTo>
                    <a:pt x="346036" y="994371"/>
                  </a:lnTo>
                  <a:lnTo>
                    <a:pt x="339509" y="984504"/>
                  </a:lnTo>
                  <a:lnTo>
                    <a:pt x="323646" y="995172"/>
                  </a:lnTo>
                  <a:lnTo>
                    <a:pt x="343535" y="1025017"/>
                  </a:lnTo>
                  <a:lnTo>
                    <a:pt x="365277" y="1056513"/>
                  </a:lnTo>
                  <a:lnTo>
                    <a:pt x="366674" y="1058418"/>
                  </a:lnTo>
                  <a:lnTo>
                    <a:pt x="366966" y="1058202"/>
                  </a:lnTo>
                  <a:lnTo>
                    <a:pt x="373100" y="1067435"/>
                  </a:lnTo>
                  <a:lnTo>
                    <a:pt x="388975" y="1056894"/>
                  </a:lnTo>
                  <a:close/>
                </a:path>
                <a:path w="6286500" h="2535554">
                  <a:moveTo>
                    <a:pt x="452894" y="1744091"/>
                  </a:moveTo>
                  <a:lnTo>
                    <a:pt x="413080" y="1679194"/>
                  </a:lnTo>
                  <a:lnTo>
                    <a:pt x="396836" y="1689100"/>
                  </a:lnTo>
                  <a:lnTo>
                    <a:pt x="436651" y="1754124"/>
                  </a:lnTo>
                  <a:lnTo>
                    <a:pt x="452894" y="1744091"/>
                  </a:lnTo>
                  <a:close/>
                </a:path>
                <a:path w="6286500" h="2535554">
                  <a:moveTo>
                    <a:pt x="464731" y="1166241"/>
                  </a:moveTo>
                  <a:lnTo>
                    <a:pt x="457873" y="1156728"/>
                  </a:lnTo>
                  <a:lnTo>
                    <a:pt x="462419" y="1153033"/>
                  </a:lnTo>
                  <a:lnTo>
                    <a:pt x="449567" y="1137158"/>
                  </a:lnTo>
                  <a:lnTo>
                    <a:pt x="425958" y="1106805"/>
                  </a:lnTo>
                  <a:lnTo>
                    <a:pt x="415772" y="1093216"/>
                  </a:lnTo>
                  <a:lnTo>
                    <a:pt x="400545" y="1104646"/>
                  </a:lnTo>
                  <a:lnTo>
                    <a:pt x="407238" y="1113586"/>
                  </a:lnTo>
                  <a:lnTo>
                    <a:pt x="405104" y="1115060"/>
                  </a:lnTo>
                  <a:lnTo>
                    <a:pt x="421563" y="1138936"/>
                  </a:lnTo>
                  <a:lnTo>
                    <a:pt x="449275" y="1177290"/>
                  </a:lnTo>
                  <a:lnTo>
                    <a:pt x="464731" y="1166241"/>
                  </a:lnTo>
                  <a:close/>
                </a:path>
                <a:path w="6286500" h="2535554">
                  <a:moveTo>
                    <a:pt x="528193" y="1852930"/>
                  </a:moveTo>
                  <a:lnTo>
                    <a:pt x="512089" y="1831975"/>
                  </a:lnTo>
                  <a:lnTo>
                    <a:pt x="484162" y="1791335"/>
                  </a:lnTo>
                  <a:lnTo>
                    <a:pt x="468464" y="1802130"/>
                  </a:lnTo>
                  <a:lnTo>
                    <a:pt x="496989" y="1843532"/>
                  </a:lnTo>
                  <a:lnTo>
                    <a:pt x="513054" y="1864487"/>
                  </a:lnTo>
                  <a:lnTo>
                    <a:pt x="528193" y="1852930"/>
                  </a:lnTo>
                  <a:close/>
                </a:path>
                <a:path w="6286500" h="2535554">
                  <a:moveTo>
                    <a:pt x="549656" y="1253109"/>
                  </a:moveTo>
                  <a:lnTo>
                    <a:pt x="498602" y="1196594"/>
                  </a:lnTo>
                  <a:lnTo>
                    <a:pt x="484479" y="1209421"/>
                  </a:lnTo>
                  <a:lnTo>
                    <a:pt x="491553" y="1217256"/>
                  </a:lnTo>
                  <a:lnTo>
                    <a:pt x="483831" y="1223264"/>
                  </a:lnTo>
                  <a:lnTo>
                    <a:pt x="513803" y="1261745"/>
                  </a:lnTo>
                  <a:lnTo>
                    <a:pt x="531241" y="1283208"/>
                  </a:lnTo>
                  <a:lnTo>
                    <a:pt x="545973" y="1271270"/>
                  </a:lnTo>
                  <a:lnTo>
                    <a:pt x="539076" y="1262735"/>
                  </a:lnTo>
                  <a:lnTo>
                    <a:pt x="549656" y="1253109"/>
                  </a:lnTo>
                  <a:close/>
                </a:path>
                <a:path w="6286500" h="2535554">
                  <a:moveTo>
                    <a:pt x="612267" y="1955673"/>
                  </a:moveTo>
                  <a:lnTo>
                    <a:pt x="563118" y="1898396"/>
                  </a:lnTo>
                  <a:lnTo>
                    <a:pt x="562991" y="1898269"/>
                  </a:lnTo>
                  <a:lnTo>
                    <a:pt x="547878" y="1909826"/>
                  </a:lnTo>
                  <a:lnTo>
                    <a:pt x="548640" y="1910842"/>
                  </a:lnTo>
                  <a:lnTo>
                    <a:pt x="597789" y="1968119"/>
                  </a:lnTo>
                  <a:lnTo>
                    <a:pt x="612267" y="1955673"/>
                  </a:lnTo>
                  <a:close/>
                </a:path>
                <a:path w="6286500" h="2535554">
                  <a:moveTo>
                    <a:pt x="642366" y="1348359"/>
                  </a:moveTo>
                  <a:lnTo>
                    <a:pt x="588264" y="1294638"/>
                  </a:lnTo>
                  <a:lnTo>
                    <a:pt x="574802" y="1308100"/>
                  </a:lnTo>
                  <a:lnTo>
                    <a:pt x="582104" y="1315364"/>
                  </a:lnTo>
                  <a:lnTo>
                    <a:pt x="567817" y="1327404"/>
                  </a:lnTo>
                  <a:lnTo>
                    <a:pt x="579628" y="1341374"/>
                  </a:lnTo>
                  <a:lnTo>
                    <a:pt x="614045" y="1380617"/>
                  </a:lnTo>
                  <a:lnTo>
                    <a:pt x="618109" y="1385062"/>
                  </a:lnTo>
                  <a:lnTo>
                    <a:pt x="632206" y="1372235"/>
                  </a:lnTo>
                  <a:lnTo>
                    <a:pt x="628015" y="1367790"/>
                  </a:lnTo>
                  <a:lnTo>
                    <a:pt x="593979" y="1328928"/>
                  </a:lnTo>
                  <a:lnTo>
                    <a:pt x="585254" y="1318488"/>
                  </a:lnTo>
                  <a:lnTo>
                    <a:pt x="628904" y="1361821"/>
                  </a:lnTo>
                  <a:lnTo>
                    <a:pt x="642366" y="1348359"/>
                  </a:lnTo>
                  <a:close/>
                </a:path>
                <a:path w="6286500" h="2535554">
                  <a:moveTo>
                    <a:pt x="705993" y="2048891"/>
                  </a:moveTo>
                  <a:lnTo>
                    <a:pt x="669798" y="2015617"/>
                  </a:lnTo>
                  <a:lnTo>
                    <a:pt x="651383" y="1996567"/>
                  </a:lnTo>
                  <a:lnTo>
                    <a:pt x="637667" y="2009775"/>
                  </a:lnTo>
                  <a:lnTo>
                    <a:pt x="656844" y="2029714"/>
                  </a:lnTo>
                  <a:lnTo>
                    <a:pt x="693039" y="2062861"/>
                  </a:lnTo>
                  <a:lnTo>
                    <a:pt x="705993" y="2048891"/>
                  </a:lnTo>
                  <a:close/>
                </a:path>
                <a:path w="6286500" h="2535554">
                  <a:moveTo>
                    <a:pt x="723265" y="1469136"/>
                  </a:moveTo>
                  <a:lnTo>
                    <a:pt x="698754" y="1444117"/>
                  </a:lnTo>
                  <a:lnTo>
                    <a:pt x="670687" y="1414272"/>
                  </a:lnTo>
                  <a:lnTo>
                    <a:pt x="656844" y="1427353"/>
                  </a:lnTo>
                  <a:lnTo>
                    <a:pt x="685165" y="1457452"/>
                  </a:lnTo>
                  <a:lnTo>
                    <a:pt x="709676" y="1482471"/>
                  </a:lnTo>
                  <a:lnTo>
                    <a:pt x="723265" y="1469136"/>
                  </a:lnTo>
                  <a:close/>
                </a:path>
                <a:path w="6286500" h="2535554">
                  <a:moveTo>
                    <a:pt x="740410" y="1437894"/>
                  </a:moveTo>
                  <a:lnTo>
                    <a:pt x="683641" y="1387094"/>
                  </a:lnTo>
                  <a:lnTo>
                    <a:pt x="670941" y="1401318"/>
                  </a:lnTo>
                  <a:lnTo>
                    <a:pt x="727710" y="1451991"/>
                  </a:lnTo>
                  <a:lnTo>
                    <a:pt x="740410" y="1437894"/>
                  </a:lnTo>
                  <a:close/>
                </a:path>
                <a:path w="6286500" h="2535554">
                  <a:moveTo>
                    <a:pt x="809117" y="2131085"/>
                  </a:moveTo>
                  <a:lnTo>
                    <a:pt x="781558" y="2111819"/>
                  </a:lnTo>
                  <a:lnTo>
                    <a:pt x="748919" y="2085594"/>
                  </a:lnTo>
                  <a:lnTo>
                    <a:pt x="736981" y="2100414"/>
                  </a:lnTo>
                  <a:lnTo>
                    <a:pt x="770636" y="2127440"/>
                  </a:lnTo>
                  <a:lnTo>
                    <a:pt x="798195" y="2146706"/>
                  </a:lnTo>
                  <a:lnTo>
                    <a:pt x="809117" y="2131085"/>
                  </a:lnTo>
                  <a:close/>
                </a:path>
                <a:path w="6286500" h="2535554">
                  <a:moveTo>
                    <a:pt x="818642" y="1561465"/>
                  </a:moveTo>
                  <a:lnTo>
                    <a:pt x="811403" y="1554861"/>
                  </a:lnTo>
                  <a:lnTo>
                    <a:pt x="773049" y="1518412"/>
                  </a:lnTo>
                  <a:lnTo>
                    <a:pt x="763651" y="1509268"/>
                  </a:lnTo>
                  <a:lnTo>
                    <a:pt x="750316" y="1522857"/>
                  </a:lnTo>
                  <a:lnTo>
                    <a:pt x="759968" y="1532255"/>
                  </a:lnTo>
                  <a:lnTo>
                    <a:pt x="798576" y="1568958"/>
                  </a:lnTo>
                  <a:lnTo>
                    <a:pt x="805815" y="1575562"/>
                  </a:lnTo>
                  <a:lnTo>
                    <a:pt x="818642" y="1561465"/>
                  </a:lnTo>
                  <a:close/>
                </a:path>
                <a:path w="6286500" h="2535554">
                  <a:moveTo>
                    <a:pt x="843280" y="1521206"/>
                  </a:moveTo>
                  <a:lnTo>
                    <a:pt x="839089" y="1518158"/>
                  </a:lnTo>
                  <a:lnTo>
                    <a:pt x="784225" y="1473835"/>
                  </a:lnTo>
                  <a:lnTo>
                    <a:pt x="772287" y="1488694"/>
                  </a:lnTo>
                  <a:lnTo>
                    <a:pt x="827913" y="1533525"/>
                  </a:lnTo>
                  <a:lnTo>
                    <a:pt x="832104" y="1536573"/>
                  </a:lnTo>
                  <a:lnTo>
                    <a:pt x="843280" y="1521206"/>
                  </a:lnTo>
                  <a:close/>
                </a:path>
                <a:path w="6286500" h="2535554">
                  <a:moveTo>
                    <a:pt x="918337" y="1649603"/>
                  </a:moveTo>
                  <a:lnTo>
                    <a:pt x="874141" y="1611757"/>
                  </a:lnTo>
                  <a:lnTo>
                    <a:pt x="861060" y="1599819"/>
                  </a:lnTo>
                  <a:lnTo>
                    <a:pt x="848233" y="1614043"/>
                  </a:lnTo>
                  <a:lnTo>
                    <a:pt x="861695" y="1626235"/>
                  </a:lnTo>
                  <a:lnTo>
                    <a:pt x="905891" y="1664081"/>
                  </a:lnTo>
                  <a:lnTo>
                    <a:pt x="918337" y="1649603"/>
                  </a:lnTo>
                  <a:close/>
                </a:path>
                <a:path w="6286500" h="2535554">
                  <a:moveTo>
                    <a:pt x="921893" y="2199348"/>
                  </a:moveTo>
                  <a:lnTo>
                    <a:pt x="897636" y="2187130"/>
                  </a:lnTo>
                  <a:lnTo>
                    <a:pt x="856234" y="2162276"/>
                  </a:lnTo>
                  <a:lnTo>
                    <a:pt x="846455" y="2178621"/>
                  </a:lnTo>
                  <a:lnTo>
                    <a:pt x="889127" y="2204148"/>
                  </a:lnTo>
                  <a:lnTo>
                    <a:pt x="913384" y="2216366"/>
                  </a:lnTo>
                  <a:lnTo>
                    <a:pt x="921893" y="2199348"/>
                  </a:lnTo>
                  <a:close/>
                </a:path>
                <a:path w="6286500" h="2535554">
                  <a:moveTo>
                    <a:pt x="951357" y="1598422"/>
                  </a:moveTo>
                  <a:lnTo>
                    <a:pt x="934339" y="1587373"/>
                  </a:lnTo>
                  <a:lnTo>
                    <a:pt x="889508" y="1554734"/>
                  </a:lnTo>
                  <a:lnTo>
                    <a:pt x="878319" y="1570101"/>
                  </a:lnTo>
                  <a:lnTo>
                    <a:pt x="923925" y="1603248"/>
                  </a:lnTo>
                  <a:lnTo>
                    <a:pt x="940943" y="1614424"/>
                  </a:lnTo>
                  <a:lnTo>
                    <a:pt x="951357" y="1598422"/>
                  </a:lnTo>
                  <a:close/>
                </a:path>
                <a:path w="6286500" h="2535554">
                  <a:moveTo>
                    <a:pt x="1021461" y="1733423"/>
                  </a:moveTo>
                  <a:lnTo>
                    <a:pt x="1004316" y="1720227"/>
                  </a:lnTo>
                  <a:lnTo>
                    <a:pt x="962025" y="1686052"/>
                  </a:lnTo>
                  <a:lnTo>
                    <a:pt x="950087" y="1700784"/>
                  </a:lnTo>
                  <a:lnTo>
                    <a:pt x="992759" y="1735340"/>
                  </a:lnTo>
                  <a:lnTo>
                    <a:pt x="1009904" y="1748536"/>
                  </a:lnTo>
                  <a:lnTo>
                    <a:pt x="1021461" y="1733423"/>
                  </a:lnTo>
                  <a:close/>
                </a:path>
                <a:path w="6286500" h="2535554">
                  <a:moveTo>
                    <a:pt x="1043432" y="2250236"/>
                  </a:moveTo>
                  <a:lnTo>
                    <a:pt x="1017016" y="2241727"/>
                  </a:lnTo>
                  <a:lnTo>
                    <a:pt x="972820" y="2223541"/>
                  </a:lnTo>
                  <a:lnTo>
                    <a:pt x="965581" y="2241156"/>
                  </a:lnTo>
                  <a:lnTo>
                    <a:pt x="1011174" y="2259850"/>
                  </a:lnTo>
                  <a:lnTo>
                    <a:pt x="1037463" y="2268372"/>
                  </a:lnTo>
                  <a:lnTo>
                    <a:pt x="1043432" y="2250236"/>
                  </a:lnTo>
                  <a:close/>
                </a:path>
                <a:path w="6286500" h="2535554">
                  <a:moveTo>
                    <a:pt x="1063371" y="1669923"/>
                  </a:moveTo>
                  <a:lnTo>
                    <a:pt x="1033145" y="1652016"/>
                  </a:lnTo>
                  <a:lnTo>
                    <a:pt x="999236" y="1629791"/>
                  </a:lnTo>
                  <a:lnTo>
                    <a:pt x="988695" y="1645666"/>
                  </a:lnTo>
                  <a:lnTo>
                    <a:pt x="1023493" y="1668399"/>
                  </a:lnTo>
                  <a:lnTo>
                    <a:pt x="1053719" y="1686306"/>
                  </a:lnTo>
                  <a:lnTo>
                    <a:pt x="1063371" y="1669923"/>
                  </a:lnTo>
                  <a:close/>
                </a:path>
                <a:path w="6286500" h="2535554">
                  <a:moveTo>
                    <a:pt x="1128141" y="1812925"/>
                  </a:moveTo>
                  <a:lnTo>
                    <a:pt x="1071753" y="1772031"/>
                  </a:lnTo>
                  <a:lnTo>
                    <a:pt x="1066800" y="1768221"/>
                  </a:lnTo>
                  <a:lnTo>
                    <a:pt x="1055243" y="1783334"/>
                  </a:lnTo>
                  <a:lnTo>
                    <a:pt x="1060577" y="1787398"/>
                  </a:lnTo>
                  <a:lnTo>
                    <a:pt x="1116965" y="1828292"/>
                  </a:lnTo>
                  <a:lnTo>
                    <a:pt x="1128141" y="1812925"/>
                  </a:lnTo>
                  <a:close/>
                </a:path>
                <a:path w="6286500" h="2535554">
                  <a:moveTo>
                    <a:pt x="1171321" y="2280882"/>
                  </a:moveTo>
                  <a:lnTo>
                    <a:pt x="1139063" y="2275954"/>
                  </a:lnTo>
                  <a:lnTo>
                    <a:pt x="1097407" y="2266073"/>
                  </a:lnTo>
                  <a:lnTo>
                    <a:pt x="1093089" y="2284603"/>
                  </a:lnTo>
                  <a:lnTo>
                    <a:pt x="1136142" y="2294775"/>
                  </a:lnTo>
                  <a:lnTo>
                    <a:pt x="1168527" y="2299716"/>
                  </a:lnTo>
                  <a:lnTo>
                    <a:pt x="1171321" y="2280882"/>
                  </a:lnTo>
                  <a:close/>
                </a:path>
                <a:path w="6286500" h="2535554">
                  <a:moveTo>
                    <a:pt x="1179068" y="1735340"/>
                  </a:moveTo>
                  <a:lnTo>
                    <a:pt x="1135253" y="1712214"/>
                  </a:lnTo>
                  <a:lnTo>
                    <a:pt x="1112647" y="1698879"/>
                  </a:lnTo>
                  <a:lnTo>
                    <a:pt x="1102995" y="1715262"/>
                  </a:lnTo>
                  <a:lnTo>
                    <a:pt x="1126363" y="1729105"/>
                  </a:lnTo>
                  <a:lnTo>
                    <a:pt x="1170178" y="1752219"/>
                  </a:lnTo>
                  <a:lnTo>
                    <a:pt x="1179068" y="1735340"/>
                  </a:lnTo>
                  <a:close/>
                </a:path>
                <a:path w="6286500" h="2535554">
                  <a:moveTo>
                    <a:pt x="1237996" y="1887728"/>
                  </a:moveTo>
                  <a:lnTo>
                    <a:pt x="1210818" y="1870075"/>
                  </a:lnTo>
                  <a:lnTo>
                    <a:pt x="1174877" y="1845437"/>
                  </a:lnTo>
                  <a:lnTo>
                    <a:pt x="1164082" y="1861185"/>
                  </a:lnTo>
                  <a:lnTo>
                    <a:pt x="1200531" y="1886077"/>
                  </a:lnTo>
                  <a:lnTo>
                    <a:pt x="1227582" y="1903603"/>
                  </a:lnTo>
                  <a:lnTo>
                    <a:pt x="1237996" y="1887728"/>
                  </a:lnTo>
                  <a:close/>
                </a:path>
                <a:path w="6286500" h="2535554">
                  <a:moveTo>
                    <a:pt x="1297813" y="1794764"/>
                  </a:moveTo>
                  <a:lnTo>
                    <a:pt x="1240409" y="1767713"/>
                  </a:lnTo>
                  <a:lnTo>
                    <a:pt x="1229614" y="1761998"/>
                  </a:lnTo>
                  <a:lnTo>
                    <a:pt x="1220724" y="1778889"/>
                  </a:lnTo>
                  <a:lnTo>
                    <a:pt x="1232281" y="1784985"/>
                  </a:lnTo>
                  <a:lnTo>
                    <a:pt x="1289685" y="1812036"/>
                  </a:lnTo>
                  <a:lnTo>
                    <a:pt x="1297813" y="1794764"/>
                  </a:lnTo>
                  <a:close/>
                </a:path>
                <a:path w="6286500" h="2535554">
                  <a:moveTo>
                    <a:pt x="1302893" y="2308377"/>
                  </a:moveTo>
                  <a:lnTo>
                    <a:pt x="1302639" y="2289746"/>
                  </a:lnTo>
                  <a:lnTo>
                    <a:pt x="1302639" y="2289327"/>
                  </a:lnTo>
                  <a:lnTo>
                    <a:pt x="1262634" y="2289746"/>
                  </a:lnTo>
                  <a:lnTo>
                    <a:pt x="1227328" y="2287257"/>
                  </a:lnTo>
                  <a:lnTo>
                    <a:pt x="1225931" y="2306256"/>
                  </a:lnTo>
                  <a:lnTo>
                    <a:pt x="1262888" y="2308796"/>
                  </a:lnTo>
                  <a:lnTo>
                    <a:pt x="1302893" y="2308377"/>
                  </a:lnTo>
                  <a:close/>
                </a:path>
                <a:path w="6286500" h="2535554">
                  <a:moveTo>
                    <a:pt x="1350772" y="1958340"/>
                  </a:moveTo>
                  <a:lnTo>
                    <a:pt x="1285748" y="1918589"/>
                  </a:lnTo>
                  <a:lnTo>
                    <a:pt x="1275842" y="1934845"/>
                  </a:lnTo>
                  <a:lnTo>
                    <a:pt x="1340739" y="1974596"/>
                  </a:lnTo>
                  <a:lnTo>
                    <a:pt x="1350772" y="1958340"/>
                  </a:lnTo>
                  <a:close/>
                </a:path>
                <a:path w="6286500" h="2535554">
                  <a:moveTo>
                    <a:pt x="1419479" y="1848358"/>
                  </a:moveTo>
                  <a:lnTo>
                    <a:pt x="1349121" y="1819021"/>
                  </a:lnTo>
                  <a:lnTo>
                    <a:pt x="1341882" y="1836547"/>
                  </a:lnTo>
                  <a:lnTo>
                    <a:pt x="1412113" y="1866011"/>
                  </a:lnTo>
                  <a:lnTo>
                    <a:pt x="1419479" y="1848358"/>
                  </a:lnTo>
                  <a:close/>
                </a:path>
                <a:path w="6286500" h="2535554">
                  <a:moveTo>
                    <a:pt x="1436751" y="2294128"/>
                  </a:moveTo>
                  <a:lnTo>
                    <a:pt x="1433576" y="2275357"/>
                  </a:lnTo>
                  <a:lnTo>
                    <a:pt x="1386967" y="2283409"/>
                  </a:lnTo>
                  <a:lnTo>
                    <a:pt x="1358900" y="2285962"/>
                  </a:lnTo>
                  <a:lnTo>
                    <a:pt x="1360678" y="2304935"/>
                  </a:lnTo>
                  <a:lnTo>
                    <a:pt x="1390142" y="2302179"/>
                  </a:lnTo>
                  <a:lnTo>
                    <a:pt x="1436751" y="2294128"/>
                  </a:lnTo>
                  <a:close/>
                </a:path>
                <a:path w="6286500" h="2535554">
                  <a:moveTo>
                    <a:pt x="1466088" y="2024253"/>
                  </a:moveTo>
                  <a:lnTo>
                    <a:pt x="1430020" y="2004441"/>
                  </a:lnTo>
                  <a:lnTo>
                    <a:pt x="1399921" y="1987042"/>
                  </a:lnTo>
                  <a:lnTo>
                    <a:pt x="1390396" y="2003552"/>
                  </a:lnTo>
                  <a:lnTo>
                    <a:pt x="1420876" y="2021205"/>
                  </a:lnTo>
                  <a:lnTo>
                    <a:pt x="1456944" y="2040890"/>
                  </a:lnTo>
                  <a:lnTo>
                    <a:pt x="1466088" y="2024253"/>
                  </a:lnTo>
                  <a:close/>
                </a:path>
                <a:path w="6286500" h="2535554">
                  <a:moveTo>
                    <a:pt x="1543558" y="1896110"/>
                  </a:moveTo>
                  <a:lnTo>
                    <a:pt x="1472057" y="1869694"/>
                  </a:lnTo>
                  <a:lnTo>
                    <a:pt x="1465453" y="1887601"/>
                  </a:lnTo>
                  <a:lnTo>
                    <a:pt x="1536954" y="1913890"/>
                  </a:lnTo>
                  <a:lnTo>
                    <a:pt x="1543558" y="1896110"/>
                  </a:lnTo>
                  <a:close/>
                </a:path>
                <a:path w="6286500" h="2535554">
                  <a:moveTo>
                    <a:pt x="1566545" y="2258390"/>
                  </a:moveTo>
                  <a:lnTo>
                    <a:pt x="1560449" y="2240330"/>
                  </a:lnTo>
                  <a:lnTo>
                    <a:pt x="1511173" y="2256904"/>
                  </a:lnTo>
                  <a:lnTo>
                    <a:pt x="1488440" y="2262670"/>
                  </a:lnTo>
                  <a:lnTo>
                    <a:pt x="1493139" y="2281123"/>
                  </a:lnTo>
                  <a:lnTo>
                    <a:pt x="1517269" y="2274963"/>
                  </a:lnTo>
                  <a:lnTo>
                    <a:pt x="1566545" y="2258390"/>
                  </a:lnTo>
                  <a:close/>
                </a:path>
                <a:path w="6286500" h="2535554">
                  <a:moveTo>
                    <a:pt x="1583817" y="2085975"/>
                  </a:moveTo>
                  <a:lnTo>
                    <a:pt x="1582547" y="2085340"/>
                  </a:lnTo>
                  <a:lnTo>
                    <a:pt x="1516253" y="2051177"/>
                  </a:lnTo>
                  <a:lnTo>
                    <a:pt x="1507490" y="2068195"/>
                  </a:lnTo>
                  <a:lnTo>
                    <a:pt x="1574165" y="2102485"/>
                  </a:lnTo>
                  <a:lnTo>
                    <a:pt x="1575435" y="2103081"/>
                  </a:lnTo>
                  <a:lnTo>
                    <a:pt x="1583817" y="2085975"/>
                  </a:lnTo>
                  <a:close/>
                </a:path>
                <a:path w="6286500" h="2535554">
                  <a:moveTo>
                    <a:pt x="1669669" y="1937893"/>
                  </a:moveTo>
                  <a:lnTo>
                    <a:pt x="1597152" y="1914652"/>
                  </a:lnTo>
                  <a:lnTo>
                    <a:pt x="1591310" y="1932813"/>
                  </a:lnTo>
                  <a:lnTo>
                    <a:pt x="1663954" y="1955927"/>
                  </a:lnTo>
                  <a:lnTo>
                    <a:pt x="1669669" y="1937893"/>
                  </a:lnTo>
                  <a:close/>
                </a:path>
                <a:path w="6286500" h="2535554">
                  <a:moveTo>
                    <a:pt x="1689608" y="2203932"/>
                  </a:moveTo>
                  <a:lnTo>
                    <a:pt x="1681099" y="2186927"/>
                  </a:lnTo>
                  <a:lnTo>
                    <a:pt x="1634363" y="2210473"/>
                  </a:lnTo>
                  <a:lnTo>
                    <a:pt x="1612900" y="2219439"/>
                  </a:lnTo>
                  <a:lnTo>
                    <a:pt x="1620266" y="2237003"/>
                  </a:lnTo>
                  <a:lnTo>
                    <a:pt x="1642999" y="2227478"/>
                  </a:lnTo>
                  <a:lnTo>
                    <a:pt x="1689608" y="2203932"/>
                  </a:lnTo>
                  <a:close/>
                </a:path>
                <a:path w="6286500" h="2535554">
                  <a:moveTo>
                    <a:pt x="1703959" y="2143087"/>
                  </a:moveTo>
                  <a:lnTo>
                    <a:pt x="1660525" y="2123249"/>
                  </a:lnTo>
                  <a:lnTo>
                    <a:pt x="1635252" y="2110930"/>
                  </a:lnTo>
                  <a:lnTo>
                    <a:pt x="1626870" y="2128062"/>
                  </a:lnTo>
                  <a:lnTo>
                    <a:pt x="1652651" y="2140585"/>
                  </a:lnTo>
                  <a:lnTo>
                    <a:pt x="1696085" y="2160422"/>
                  </a:lnTo>
                  <a:lnTo>
                    <a:pt x="1703959" y="2143087"/>
                  </a:lnTo>
                  <a:close/>
                </a:path>
                <a:path w="6286500" h="2535554">
                  <a:moveTo>
                    <a:pt x="1797685" y="1973834"/>
                  </a:moveTo>
                  <a:lnTo>
                    <a:pt x="1724279" y="1953641"/>
                  </a:lnTo>
                  <a:lnTo>
                    <a:pt x="1719199" y="1972056"/>
                  </a:lnTo>
                  <a:lnTo>
                    <a:pt x="1792732" y="1992122"/>
                  </a:lnTo>
                  <a:lnTo>
                    <a:pt x="1797685" y="1973834"/>
                  </a:lnTo>
                  <a:close/>
                </a:path>
                <a:path w="6286500" h="2535554">
                  <a:moveTo>
                    <a:pt x="1804416" y="2133879"/>
                  </a:moveTo>
                  <a:lnTo>
                    <a:pt x="1793748" y="2118131"/>
                  </a:lnTo>
                  <a:lnTo>
                    <a:pt x="1755775" y="2143950"/>
                  </a:lnTo>
                  <a:lnTo>
                    <a:pt x="1730248" y="2159089"/>
                  </a:lnTo>
                  <a:lnTo>
                    <a:pt x="1739900" y="2175484"/>
                  </a:lnTo>
                  <a:lnTo>
                    <a:pt x="1766570" y="2159698"/>
                  </a:lnTo>
                  <a:lnTo>
                    <a:pt x="1804416" y="2133879"/>
                  </a:lnTo>
                  <a:close/>
                </a:path>
                <a:path w="6286500" h="2535554">
                  <a:moveTo>
                    <a:pt x="1825879" y="2196134"/>
                  </a:moveTo>
                  <a:lnTo>
                    <a:pt x="1819910" y="2193760"/>
                  </a:lnTo>
                  <a:lnTo>
                    <a:pt x="1756029" y="2166340"/>
                  </a:lnTo>
                  <a:lnTo>
                    <a:pt x="1748536" y="2183854"/>
                  </a:lnTo>
                  <a:lnTo>
                    <a:pt x="1812925" y="2211425"/>
                  </a:lnTo>
                  <a:lnTo>
                    <a:pt x="1818767" y="2213800"/>
                  </a:lnTo>
                  <a:lnTo>
                    <a:pt x="1825879" y="2196134"/>
                  </a:lnTo>
                  <a:close/>
                </a:path>
                <a:path w="6286500" h="2535554">
                  <a:moveTo>
                    <a:pt x="1910461" y="2051431"/>
                  </a:moveTo>
                  <a:lnTo>
                    <a:pt x="1898015" y="2037080"/>
                  </a:lnTo>
                  <a:lnTo>
                    <a:pt x="1874393" y="2057654"/>
                  </a:lnTo>
                  <a:lnTo>
                    <a:pt x="1839341" y="2084832"/>
                  </a:lnTo>
                  <a:lnTo>
                    <a:pt x="1851025" y="2099856"/>
                  </a:lnTo>
                  <a:lnTo>
                    <a:pt x="1886839" y="2072005"/>
                  </a:lnTo>
                  <a:lnTo>
                    <a:pt x="1910461" y="2051431"/>
                  </a:lnTo>
                  <a:close/>
                </a:path>
                <a:path w="6286500" h="2535554">
                  <a:moveTo>
                    <a:pt x="1926844" y="2003806"/>
                  </a:moveTo>
                  <a:lnTo>
                    <a:pt x="1924431" y="2003298"/>
                  </a:lnTo>
                  <a:lnTo>
                    <a:pt x="1852930" y="1986788"/>
                  </a:lnTo>
                  <a:lnTo>
                    <a:pt x="1848612" y="2005457"/>
                  </a:lnTo>
                  <a:lnTo>
                    <a:pt x="1920875" y="2021967"/>
                  </a:lnTo>
                  <a:lnTo>
                    <a:pt x="1923288" y="2022475"/>
                  </a:lnTo>
                  <a:lnTo>
                    <a:pt x="1926844" y="2003806"/>
                  </a:lnTo>
                  <a:close/>
                </a:path>
                <a:path w="6286500" h="2535554">
                  <a:moveTo>
                    <a:pt x="1949831" y="2244661"/>
                  </a:moveTo>
                  <a:lnTo>
                    <a:pt x="1901317" y="2226437"/>
                  </a:lnTo>
                  <a:lnTo>
                    <a:pt x="1878965" y="2217445"/>
                  </a:lnTo>
                  <a:lnTo>
                    <a:pt x="1871853" y="2235111"/>
                  </a:lnTo>
                  <a:lnTo>
                    <a:pt x="1894586" y="2244280"/>
                  </a:lnTo>
                  <a:lnTo>
                    <a:pt x="1943100" y="2262492"/>
                  </a:lnTo>
                  <a:lnTo>
                    <a:pt x="1949831" y="2244661"/>
                  </a:lnTo>
                  <a:close/>
                </a:path>
                <a:path w="6286500" h="2535554">
                  <a:moveTo>
                    <a:pt x="2008124" y="1959102"/>
                  </a:moveTo>
                  <a:lnTo>
                    <a:pt x="1994027" y="1946148"/>
                  </a:lnTo>
                  <a:lnTo>
                    <a:pt x="1989201" y="1951482"/>
                  </a:lnTo>
                  <a:lnTo>
                    <a:pt x="1940179" y="1999361"/>
                  </a:lnTo>
                  <a:lnTo>
                    <a:pt x="1953514" y="2012950"/>
                  </a:lnTo>
                  <a:lnTo>
                    <a:pt x="2003171" y="1964436"/>
                  </a:lnTo>
                  <a:lnTo>
                    <a:pt x="2008124" y="1959102"/>
                  </a:lnTo>
                  <a:close/>
                </a:path>
                <a:path w="6286500" h="2535554">
                  <a:moveTo>
                    <a:pt x="2057654" y="2027809"/>
                  </a:moveTo>
                  <a:lnTo>
                    <a:pt x="2044954" y="2026031"/>
                  </a:lnTo>
                  <a:lnTo>
                    <a:pt x="1982978" y="2014347"/>
                  </a:lnTo>
                  <a:lnTo>
                    <a:pt x="1979422" y="2033016"/>
                  </a:lnTo>
                  <a:lnTo>
                    <a:pt x="2042160" y="2044827"/>
                  </a:lnTo>
                  <a:lnTo>
                    <a:pt x="2054860" y="2046732"/>
                  </a:lnTo>
                  <a:lnTo>
                    <a:pt x="2057654" y="2027809"/>
                  </a:lnTo>
                  <a:close/>
                </a:path>
                <a:path w="6286500" h="2535554">
                  <a:moveTo>
                    <a:pt x="2075053" y="2289187"/>
                  </a:moveTo>
                  <a:lnTo>
                    <a:pt x="2066798" y="2286495"/>
                  </a:lnTo>
                  <a:lnTo>
                    <a:pt x="2003298" y="2264232"/>
                  </a:lnTo>
                  <a:lnTo>
                    <a:pt x="1996948" y="2282215"/>
                  </a:lnTo>
                  <a:lnTo>
                    <a:pt x="2060956" y="2304618"/>
                  </a:lnTo>
                  <a:lnTo>
                    <a:pt x="2069211" y="2307298"/>
                  </a:lnTo>
                  <a:lnTo>
                    <a:pt x="2075053" y="2289187"/>
                  </a:lnTo>
                  <a:close/>
                </a:path>
                <a:path w="6286500" h="2535554">
                  <a:moveTo>
                    <a:pt x="2096516" y="1858772"/>
                  </a:moveTo>
                  <a:lnTo>
                    <a:pt x="2081911" y="1846580"/>
                  </a:lnTo>
                  <a:lnTo>
                    <a:pt x="2044827" y="1891030"/>
                  </a:lnTo>
                  <a:lnTo>
                    <a:pt x="2032762" y="1904111"/>
                  </a:lnTo>
                  <a:lnTo>
                    <a:pt x="2046732" y="1917065"/>
                  </a:lnTo>
                  <a:lnTo>
                    <a:pt x="2059432" y="1903222"/>
                  </a:lnTo>
                  <a:lnTo>
                    <a:pt x="2096516" y="1858772"/>
                  </a:lnTo>
                  <a:close/>
                </a:path>
                <a:path w="6286500" h="2535554">
                  <a:moveTo>
                    <a:pt x="2177796" y="1751838"/>
                  </a:moveTo>
                  <a:lnTo>
                    <a:pt x="2162048" y="1741170"/>
                  </a:lnTo>
                  <a:lnTo>
                    <a:pt x="2152269" y="1755394"/>
                  </a:lnTo>
                  <a:lnTo>
                    <a:pt x="2117090" y="1802130"/>
                  </a:lnTo>
                  <a:lnTo>
                    <a:pt x="2132330" y="1813560"/>
                  </a:lnTo>
                  <a:lnTo>
                    <a:pt x="2167890" y="1766189"/>
                  </a:lnTo>
                  <a:lnTo>
                    <a:pt x="2177796" y="1751838"/>
                  </a:lnTo>
                  <a:close/>
                </a:path>
                <a:path w="6286500" h="2535554">
                  <a:moveTo>
                    <a:pt x="2189226" y="2046224"/>
                  </a:moveTo>
                  <a:lnTo>
                    <a:pt x="2167001" y="2043811"/>
                  </a:lnTo>
                  <a:lnTo>
                    <a:pt x="2114169" y="2036064"/>
                  </a:lnTo>
                  <a:lnTo>
                    <a:pt x="2111375" y="2054987"/>
                  </a:lnTo>
                  <a:lnTo>
                    <a:pt x="2164969" y="2062861"/>
                  </a:lnTo>
                  <a:lnTo>
                    <a:pt x="2187321" y="2065147"/>
                  </a:lnTo>
                  <a:lnTo>
                    <a:pt x="2189226" y="2046224"/>
                  </a:lnTo>
                  <a:close/>
                </a:path>
                <a:path w="6286500" h="2535554">
                  <a:moveTo>
                    <a:pt x="2202053" y="2329370"/>
                  </a:moveTo>
                  <a:lnTo>
                    <a:pt x="2151126" y="2313965"/>
                  </a:lnTo>
                  <a:lnTo>
                    <a:pt x="2129409" y="2306891"/>
                  </a:lnTo>
                  <a:lnTo>
                    <a:pt x="2123567" y="2325001"/>
                  </a:lnTo>
                  <a:lnTo>
                    <a:pt x="2145665" y="2332202"/>
                  </a:lnTo>
                  <a:lnTo>
                    <a:pt x="2196465" y="2347607"/>
                  </a:lnTo>
                  <a:lnTo>
                    <a:pt x="2202053" y="2329370"/>
                  </a:lnTo>
                  <a:close/>
                </a:path>
                <a:path w="6286500" h="2535554">
                  <a:moveTo>
                    <a:pt x="2251202" y="1640078"/>
                  </a:moveTo>
                  <a:lnTo>
                    <a:pt x="2234946" y="1630045"/>
                  </a:lnTo>
                  <a:lnTo>
                    <a:pt x="2203704" y="1680210"/>
                  </a:lnTo>
                  <a:lnTo>
                    <a:pt x="2194306" y="1693926"/>
                  </a:lnTo>
                  <a:lnTo>
                    <a:pt x="2210054" y="1704733"/>
                  </a:lnTo>
                  <a:lnTo>
                    <a:pt x="2219833" y="1690370"/>
                  </a:lnTo>
                  <a:lnTo>
                    <a:pt x="2251202" y="1640078"/>
                  </a:lnTo>
                  <a:close/>
                </a:path>
                <a:path w="6286500" h="2535554">
                  <a:moveTo>
                    <a:pt x="2318258" y="1524381"/>
                  </a:moveTo>
                  <a:lnTo>
                    <a:pt x="2301748" y="1515110"/>
                  </a:lnTo>
                  <a:lnTo>
                    <a:pt x="2264156" y="1581404"/>
                  </a:lnTo>
                  <a:lnTo>
                    <a:pt x="2280793" y="1590802"/>
                  </a:lnTo>
                  <a:lnTo>
                    <a:pt x="2318258" y="1524381"/>
                  </a:lnTo>
                  <a:close/>
                </a:path>
                <a:path w="6286500" h="2535554">
                  <a:moveTo>
                    <a:pt x="2321560" y="2058924"/>
                  </a:moveTo>
                  <a:lnTo>
                    <a:pt x="2289937" y="2056892"/>
                  </a:lnTo>
                  <a:lnTo>
                    <a:pt x="2246122" y="2052193"/>
                  </a:lnTo>
                  <a:lnTo>
                    <a:pt x="2244090" y="2071116"/>
                  </a:lnTo>
                  <a:lnTo>
                    <a:pt x="2288667" y="2075942"/>
                  </a:lnTo>
                  <a:lnTo>
                    <a:pt x="2320417" y="2077974"/>
                  </a:lnTo>
                  <a:lnTo>
                    <a:pt x="2321560" y="2058924"/>
                  </a:lnTo>
                  <a:close/>
                </a:path>
                <a:path w="6286500" h="2535554">
                  <a:moveTo>
                    <a:pt x="2329942" y="2365679"/>
                  </a:moveTo>
                  <a:lnTo>
                    <a:pt x="2322068" y="2363673"/>
                  </a:lnTo>
                  <a:lnTo>
                    <a:pt x="2256663" y="2345423"/>
                  </a:lnTo>
                  <a:lnTo>
                    <a:pt x="2251583" y="2363774"/>
                  </a:lnTo>
                  <a:lnTo>
                    <a:pt x="2317369" y="2382126"/>
                  </a:lnTo>
                  <a:lnTo>
                    <a:pt x="2325116" y="2384133"/>
                  </a:lnTo>
                  <a:lnTo>
                    <a:pt x="2329942" y="2365679"/>
                  </a:lnTo>
                  <a:close/>
                </a:path>
                <a:path w="6286500" h="2535554">
                  <a:moveTo>
                    <a:pt x="2454402" y="2066163"/>
                  </a:moveTo>
                  <a:lnTo>
                    <a:pt x="2413762" y="2065020"/>
                  </a:lnTo>
                  <a:lnTo>
                    <a:pt x="2378583" y="2062734"/>
                  </a:lnTo>
                  <a:lnTo>
                    <a:pt x="2377440" y="2081784"/>
                  </a:lnTo>
                  <a:lnTo>
                    <a:pt x="2413254" y="2084070"/>
                  </a:lnTo>
                  <a:lnTo>
                    <a:pt x="2453894" y="2085213"/>
                  </a:lnTo>
                  <a:lnTo>
                    <a:pt x="2454402" y="2066163"/>
                  </a:lnTo>
                  <a:close/>
                </a:path>
                <a:path w="6286500" h="2535554">
                  <a:moveTo>
                    <a:pt x="2459101" y="2397683"/>
                  </a:moveTo>
                  <a:lnTo>
                    <a:pt x="2408809" y="2385911"/>
                  </a:lnTo>
                  <a:lnTo>
                    <a:pt x="2385314" y="2379878"/>
                  </a:lnTo>
                  <a:lnTo>
                    <a:pt x="2380488" y="2398331"/>
                  </a:lnTo>
                  <a:lnTo>
                    <a:pt x="2404364" y="2404465"/>
                  </a:lnTo>
                  <a:lnTo>
                    <a:pt x="2454783" y="2416238"/>
                  </a:lnTo>
                  <a:lnTo>
                    <a:pt x="2459101" y="2397683"/>
                  </a:lnTo>
                  <a:close/>
                </a:path>
                <a:path w="6286500" h="2535554">
                  <a:moveTo>
                    <a:pt x="2587625" y="2086610"/>
                  </a:moveTo>
                  <a:lnTo>
                    <a:pt x="2587371" y="2068322"/>
                  </a:lnTo>
                  <a:lnTo>
                    <a:pt x="2538222" y="2068322"/>
                  </a:lnTo>
                  <a:lnTo>
                    <a:pt x="2511526" y="2068322"/>
                  </a:lnTo>
                  <a:lnTo>
                    <a:pt x="2511044" y="2086610"/>
                  </a:lnTo>
                  <a:lnTo>
                    <a:pt x="2538476" y="2087372"/>
                  </a:lnTo>
                  <a:lnTo>
                    <a:pt x="2587625" y="2086610"/>
                  </a:lnTo>
                  <a:close/>
                </a:path>
                <a:path w="6286500" h="2535554">
                  <a:moveTo>
                    <a:pt x="2589022" y="2425966"/>
                  </a:moveTo>
                  <a:lnTo>
                    <a:pt x="2584450" y="2425077"/>
                  </a:lnTo>
                  <a:lnTo>
                    <a:pt x="2514714" y="2410269"/>
                  </a:lnTo>
                  <a:lnTo>
                    <a:pt x="2510663" y="2428913"/>
                  </a:lnTo>
                  <a:lnTo>
                    <a:pt x="2580767" y="2443784"/>
                  </a:lnTo>
                  <a:lnTo>
                    <a:pt x="2585466" y="2444673"/>
                  </a:lnTo>
                  <a:lnTo>
                    <a:pt x="2589022" y="2425966"/>
                  </a:lnTo>
                  <a:close/>
                </a:path>
                <a:path w="6286500" h="2535554">
                  <a:moveTo>
                    <a:pt x="2719959" y="2450096"/>
                  </a:moveTo>
                  <a:lnTo>
                    <a:pt x="2673223" y="2442095"/>
                  </a:lnTo>
                  <a:lnTo>
                    <a:pt x="2645156" y="2436723"/>
                  </a:lnTo>
                  <a:lnTo>
                    <a:pt x="2641600" y="2455430"/>
                  </a:lnTo>
                  <a:lnTo>
                    <a:pt x="2669921" y="2460866"/>
                  </a:lnTo>
                  <a:lnTo>
                    <a:pt x="2716784" y="2468880"/>
                  </a:lnTo>
                  <a:lnTo>
                    <a:pt x="2719959" y="2450096"/>
                  </a:lnTo>
                  <a:close/>
                </a:path>
                <a:path w="6286500" h="2535554">
                  <a:moveTo>
                    <a:pt x="2721229" y="2082546"/>
                  </a:moveTo>
                  <a:lnTo>
                    <a:pt x="2720213" y="2063496"/>
                  </a:lnTo>
                  <a:lnTo>
                    <a:pt x="2663063" y="2066544"/>
                  </a:lnTo>
                  <a:lnTo>
                    <a:pt x="2644394" y="2066798"/>
                  </a:lnTo>
                  <a:lnTo>
                    <a:pt x="2644775" y="2085848"/>
                  </a:lnTo>
                  <a:lnTo>
                    <a:pt x="2664079" y="2085594"/>
                  </a:lnTo>
                  <a:lnTo>
                    <a:pt x="2721229" y="2082546"/>
                  </a:lnTo>
                  <a:close/>
                </a:path>
                <a:path w="6286500" h="2535554">
                  <a:moveTo>
                    <a:pt x="2851531" y="2470734"/>
                  </a:moveTo>
                  <a:lnTo>
                    <a:pt x="2776220" y="2459431"/>
                  </a:lnTo>
                  <a:lnTo>
                    <a:pt x="2773299" y="2478265"/>
                  </a:lnTo>
                  <a:lnTo>
                    <a:pt x="2848737" y="2489568"/>
                  </a:lnTo>
                  <a:lnTo>
                    <a:pt x="2851531" y="2470734"/>
                  </a:lnTo>
                  <a:close/>
                </a:path>
                <a:path w="6286500" h="2535554">
                  <a:moveTo>
                    <a:pt x="2854579" y="2072767"/>
                  </a:moveTo>
                  <a:lnTo>
                    <a:pt x="2852801" y="2053844"/>
                  </a:lnTo>
                  <a:lnTo>
                    <a:pt x="2788031" y="2059813"/>
                  </a:lnTo>
                  <a:lnTo>
                    <a:pt x="2777236" y="2060448"/>
                  </a:lnTo>
                  <a:lnTo>
                    <a:pt x="2778252" y="2079498"/>
                  </a:lnTo>
                  <a:lnTo>
                    <a:pt x="2789809" y="2078863"/>
                  </a:lnTo>
                  <a:lnTo>
                    <a:pt x="2854579" y="2072767"/>
                  </a:lnTo>
                  <a:close/>
                </a:path>
                <a:path w="6286500" h="2535554">
                  <a:moveTo>
                    <a:pt x="2983484" y="2487003"/>
                  </a:moveTo>
                  <a:lnTo>
                    <a:pt x="2943225" y="2482596"/>
                  </a:lnTo>
                  <a:lnTo>
                    <a:pt x="2908046" y="2478049"/>
                  </a:lnTo>
                  <a:lnTo>
                    <a:pt x="2905633" y="2496934"/>
                  </a:lnTo>
                  <a:lnTo>
                    <a:pt x="2941193" y="2501531"/>
                  </a:lnTo>
                  <a:lnTo>
                    <a:pt x="2981452" y="2505938"/>
                  </a:lnTo>
                  <a:lnTo>
                    <a:pt x="2983484" y="2487003"/>
                  </a:lnTo>
                  <a:close/>
                </a:path>
                <a:path w="6286500" h="2535554">
                  <a:moveTo>
                    <a:pt x="2987421" y="2057527"/>
                  </a:moveTo>
                  <a:lnTo>
                    <a:pt x="2984881" y="2038604"/>
                  </a:lnTo>
                  <a:lnTo>
                    <a:pt x="2912872" y="2048129"/>
                  </a:lnTo>
                  <a:lnTo>
                    <a:pt x="2909697" y="2048510"/>
                  </a:lnTo>
                  <a:lnTo>
                    <a:pt x="2911475" y="2067433"/>
                  </a:lnTo>
                  <a:lnTo>
                    <a:pt x="2915412" y="2067052"/>
                  </a:lnTo>
                  <a:lnTo>
                    <a:pt x="2987421" y="2057527"/>
                  </a:lnTo>
                  <a:close/>
                </a:path>
                <a:path w="6286500" h="2535554">
                  <a:moveTo>
                    <a:pt x="3116072" y="2499969"/>
                  </a:moveTo>
                  <a:lnTo>
                    <a:pt x="3040126" y="2493099"/>
                  </a:lnTo>
                  <a:lnTo>
                    <a:pt x="3038475" y="2512072"/>
                  </a:lnTo>
                  <a:lnTo>
                    <a:pt x="3114294" y="2518943"/>
                  </a:lnTo>
                  <a:lnTo>
                    <a:pt x="3116072" y="2499969"/>
                  </a:lnTo>
                  <a:close/>
                </a:path>
                <a:path w="6286500" h="2535554">
                  <a:moveTo>
                    <a:pt x="3119501" y="2036572"/>
                  </a:moveTo>
                  <a:lnTo>
                    <a:pt x="3116199" y="2017776"/>
                  </a:lnTo>
                  <a:lnTo>
                    <a:pt x="3041142" y="2030984"/>
                  </a:lnTo>
                  <a:lnTo>
                    <a:pt x="3044444" y="2049653"/>
                  </a:lnTo>
                  <a:lnTo>
                    <a:pt x="3119501" y="2036572"/>
                  </a:lnTo>
                  <a:close/>
                </a:path>
                <a:path w="6286500" h="2535554">
                  <a:moveTo>
                    <a:pt x="3248660" y="2508974"/>
                  </a:moveTo>
                  <a:lnTo>
                    <a:pt x="3217672" y="2507411"/>
                  </a:lnTo>
                  <a:lnTo>
                    <a:pt x="3172841" y="2504211"/>
                  </a:lnTo>
                  <a:lnTo>
                    <a:pt x="3171444" y="2523210"/>
                  </a:lnTo>
                  <a:lnTo>
                    <a:pt x="3216656" y="2526436"/>
                  </a:lnTo>
                  <a:lnTo>
                    <a:pt x="3247771" y="2527998"/>
                  </a:lnTo>
                  <a:lnTo>
                    <a:pt x="3248660" y="2508974"/>
                  </a:lnTo>
                  <a:close/>
                </a:path>
                <a:path w="6286500" h="2535554">
                  <a:moveTo>
                    <a:pt x="3250438" y="2010029"/>
                  </a:moveTo>
                  <a:lnTo>
                    <a:pt x="3246501" y="1991360"/>
                  </a:lnTo>
                  <a:lnTo>
                    <a:pt x="3171952" y="2007616"/>
                  </a:lnTo>
                  <a:lnTo>
                    <a:pt x="3176016" y="2026158"/>
                  </a:lnTo>
                  <a:lnTo>
                    <a:pt x="3250438" y="2010029"/>
                  </a:lnTo>
                  <a:close/>
                </a:path>
                <a:path w="6286500" h="2535554">
                  <a:moveTo>
                    <a:pt x="3380232" y="1977898"/>
                  </a:moveTo>
                  <a:lnTo>
                    <a:pt x="3375533" y="1959483"/>
                  </a:lnTo>
                  <a:lnTo>
                    <a:pt x="3301746" y="1978660"/>
                  </a:lnTo>
                  <a:lnTo>
                    <a:pt x="3306572" y="1997075"/>
                  </a:lnTo>
                  <a:lnTo>
                    <a:pt x="3380232" y="1977898"/>
                  </a:lnTo>
                  <a:close/>
                </a:path>
                <a:path w="6286500" h="2535554">
                  <a:moveTo>
                    <a:pt x="3381756" y="2514422"/>
                  </a:moveTo>
                  <a:lnTo>
                    <a:pt x="3309874" y="2512060"/>
                  </a:lnTo>
                  <a:lnTo>
                    <a:pt x="3305810" y="2511856"/>
                  </a:lnTo>
                  <a:lnTo>
                    <a:pt x="3304794" y="2530881"/>
                  </a:lnTo>
                  <a:lnTo>
                    <a:pt x="3309239" y="2531110"/>
                  </a:lnTo>
                  <a:lnTo>
                    <a:pt x="3381121" y="2533472"/>
                  </a:lnTo>
                  <a:lnTo>
                    <a:pt x="3381756" y="2514422"/>
                  </a:lnTo>
                  <a:close/>
                </a:path>
                <a:path w="6286500" h="2535554">
                  <a:moveTo>
                    <a:pt x="3508629" y="1940179"/>
                  </a:moveTo>
                  <a:lnTo>
                    <a:pt x="3503041" y="1921891"/>
                  </a:lnTo>
                  <a:lnTo>
                    <a:pt x="3430143" y="1944116"/>
                  </a:lnTo>
                  <a:lnTo>
                    <a:pt x="3435731" y="1962404"/>
                  </a:lnTo>
                  <a:lnTo>
                    <a:pt x="3508629" y="1940179"/>
                  </a:lnTo>
                  <a:close/>
                </a:path>
                <a:path w="6286500" h="2535554">
                  <a:moveTo>
                    <a:pt x="3514852" y="2535275"/>
                  </a:moveTo>
                  <a:lnTo>
                    <a:pt x="3514725" y="2516352"/>
                  </a:lnTo>
                  <a:lnTo>
                    <a:pt x="3514725" y="2516225"/>
                  </a:lnTo>
                  <a:lnTo>
                    <a:pt x="3495294" y="2516352"/>
                  </a:lnTo>
                  <a:lnTo>
                    <a:pt x="3438652" y="2515590"/>
                  </a:lnTo>
                  <a:lnTo>
                    <a:pt x="3438398" y="2534640"/>
                  </a:lnTo>
                  <a:lnTo>
                    <a:pt x="3495421" y="2535402"/>
                  </a:lnTo>
                  <a:lnTo>
                    <a:pt x="3514852" y="2535275"/>
                  </a:lnTo>
                  <a:close/>
                </a:path>
                <a:path w="6286500" h="2535554">
                  <a:moveTo>
                    <a:pt x="3635121" y="1896745"/>
                  </a:moveTo>
                  <a:lnTo>
                    <a:pt x="3628771" y="1878711"/>
                  </a:lnTo>
                  <a:lnTo>
                    <a:pt x="3556889" y="1904111"/>
                  </a:lnTo>
                  <a:lnTo>
                    <a:pt x="3563239" y="1922018"/>
                  </a:lnTo>
                  <a:lnTo>
                    <a:pt x="3635121" y="1896745"/>
                  </a:lnTo>
                  <a:close/>
                </a:path>
                <a:path w="6286500" h="2535554">
                  <a:moveTo>
                    <a:pt x="3648329" y="2533370"/>
                  </a:moveTo>
                  <a:lnTo>
                    <a:pt x="3647821" y="2514320"/>
                  </a:lnTo>
                  <a:lnTo>
                    <a:pt x="3588385" y="2515781"/>
                  </a:lnTo>
                  <a:lnTo>
                    <a:pt x="3571875" y="2515882"/>
                  </a:lnTo>
                  <a:lnTo>
                    <a:pt x="3572002" y="2534932"/>
                  </a:lnTo>
                  <a:lnTo>
                    <a:pt x="3588893" y="2534818"/>
                  </a:lnTo>
                  <a:lnTo>
                    <a:pt x="3648329" y="2533370"/>
                  </a:lnTo>
                  <a:close/>
                </a:path>
                <a:path w="6286500" h="2535554">
                  <a:moveTo>
                    <a:pt x="3759454" y="1847723"/>
                  </a:moveTo>
                  <a:lnTo>
                    <a:pt x="3752469" y="1830070"/>
                  </a:lnTo>
                  <a:lnTo>
                    <a:pt x="3681730" y="1858391"/>
                  </a:lnTo>
                  <a:lnTo>
                    <a:pt x="3688842" y="1876044"/>
                  </a:lnTo>
                  <a:lnTo>
                    <a:pt x="3759454" y="1847723"/>
                  </a:lnTo>
                  <a:close/>
                </a:path>
                <a:path w="6286500" h="2535554">
                  <a:moveTo>
                    <a:pt x="3781933" y="2528176"/>
                  </a:moveTo>
                  <a:lnTo>
                    <a:pt x="3780790" y="2509164"/>
                  </a:lnTo>
                  <a:lnTo>
                    <a:pt x="3775075" y="2509507"/>
                  </a:lnTo>
                  <a:lnTo>
                    <a:pt x="3704844" y="2512504"/>
                  </a:lnTo>
                  <a:lnTo>
                    <a:pt x="3705606" y="2531541"/>
                  </a:lnTo>
                  <a:lnTo>
                    <a:pt x="3776345" y="2528519"/>
                  </a:lnTo>
                  <a:lnTo>
                    <a:pt x="3781933" y="2528176"/>
                  </a:lnTo>
                  <a:close/>
                </a:path>
                <a:path w="6286500" h="2535554">
                  <a:moveTo>
                    <a:pt x="3881628" y="1793113"/>
                  </a:moveTo>
                  <a:lnTo>
                    <a:pt x="3873754" y="1775841"/>
                  </a:lnTo>
                  <a:lnTo>
                    <a:pt x="3804412" y="1807210"/>
                  </a:lnTo>
                  <a:lnTo>
                    <a:pt x="3812159" y="1824609"/>
                  </a:lnTo>
                  <a:lnTo>
                    <a:pt x="3881628" y="1793113"/>
                  </a:lnTo>
                  <a:close/>
                </a:path>
                <a:path w="6286500" h="2535554">
                  <a:moveTo>
                    <a:pt x="3915156" y="2519095"/>
                  </a:moveTo>
                  <a:lnTo>
                    <a:pt x="3913632" y="2500096"/>
                  </a:lnTo>
                  <a:lnTo>
                    <a:pt x="3868674" y="2503703"/>
                  </a:lnTo>
                  <a:lnTo>
                    <a:pt x="3837813" y="2505621"/>
                  </a:lnTo>
                  <a:lnTo>
                    <a:pt x="3838956" y="2524633"/>
                  </a:lnTo>
                  <a:lnTo>
                    <a:pt x="3870198" y="2522702"/>
                  </a:lnTo>
                  <a:lnTo>
                    <a:pt x="3915156" y="2519095"/>
                  </a:lnTo>
                  <a:close/>
                </a:path>
                <a:path w="6286500" h="2535554">
                  <a:moveTo>
                    <a:pt x="4001135" y="1733042"/>
                  </a:moveTo>
                  <a:lnTo>
                    <a:pt x="3992499" y="1716024"/>
                  </a:lnTo>
                  <a:lnTo>
                    <a:pt x="3924554" y="1750568"/>
                  </a:lnTo>
                  <a:lnTo>
                    <a:pt x="3933190" y="1767459"/>
                  </a:lnTo>
                  <a:lnTo>
                    <a:pt x="4001135" y="1733042"/>
                  </a:lnTo>
                  <a:close/>
                </a:path>
                <a:path w="6286500" h="2535554">
                  <a:moveTo>
                    <a:pt x="4048125" y="2506789"/>
                  </a:moveTo>
                  <a:lnTo>
                    <a:pt x="4046220" y="2487841"/>
                  </a:lnTo>
                  <a:lnTo>
                    <a:pt x="3970401" y="2495385"/>
                  </a:lnTo>
                  <a:lnTo>
                    <a:pt x="3972306" y="2514346"/>
                  </a:lnTo>
                  <a:lnTo>
                    <a:pt x="4048125" y="2506789"/>
                  </a:lnTo>
                  <a:close/>
                </a:path>
                <a:path w="6286500" h="2535554">
                  <a:moveTo>
                    <a:pt x="4117721" y="1667383"/>
                  </a:moveTo>
                  <a:lnTo>
                    <a:pt x="4108323" y="1650746"/>
                  </a:lnTo>
                  <a:lnTo>
                    <a:pt x="4042029" y="1688338"/>
                  </a:lnTo>
                  <a:lnTo>
                    <a:pt x="4051300" y="1704848"/>
                  </a:lnTo>
                  <a:lnTo>
                    <a:pt x="4117721" y="1667383"/>
                  </a:lnTo>
                  <a:close/>
                </a:path>
                <a:path w="6286500" h="2535554">
                  <a:moveTo>
                    <a:pt x="4180840" y="2490673"/>
                  </a:moveTo>
                  <a:lnTo>
                    <a:pt x="4178173" y="2471801"/>
                  </a:lnTo>
                  <a:lnTo>
                    <a:pt x="4149471" y="2475763"/>
                  </a:lnTo>
                  <a:lnTo>
                    <a:pt x="4102862" y="2481300"/>
                  </a:lnTo>
                  <a:lnTo>
                    <a:pt x="4105021" y="2500211"/>
                  </a:lnTo>
                  <a:lnTo>
                    <a:pt x="4152011" y="2494635"/>
                  </a:lnTo>
                  <a:lnTo>
                    <a:pt x="4180840" y="2490673"/>
                  </a:lnTo>
                  <a:close/>
                </a:path>
                <a:path w="6286500" h="2535554">
                  <a:moveTo>
                    <a:pt x="4312920" y="2471229"/>
                  </a:moveTo>
                  <a:lnTo>
                    <a:pt x="4309999" y="2452408"/>
                  </a:lnTo>
                  <a:lnTo>
                    <a:pt x="4242816" y="2462936"/>
                  </a:lnTo>
                  <a:lnTo>
                    <a:pt x="4234815" y="2464028"/>
                  </a:lnTo>
                  <a:lnTo>
                    <a:pt x="4237482" y="2482900"/>
                  </a:lnTo>
                  <a:lnTo>
                    <a:pt x="4245864" y="2481757"/>
                  </a:lnTo>
                  <a:lnTo>
                    <a:pt x="4312920" y="2471229"/>
                  </a:lnTo>
                  <a:close/>
                </a:path>
                <a:path w="6286500" h="2535554">
                  <a:moveTo>
                    <a:pt x="4444619" y="2448395"/>
                  </a:moveTo>
                  <a:lnTo>
                    <a:pt x="4441063" y="2429687"/>
                  </a:lnTo>
                  <a:lnTo>
                    <a:pt x="4429506" y="2431935"/>
                  </a:lnTo>
                  <a:lnTo>
                    <a:pt x="4366133" y="2443035"/>
                  </a:lnTo>
                  <a:lnTo>
                    <a:pt x="4369435" y="2461806"/>
                  </a:lnTo>
                  <a:lnTo>
                    <a:pt x="4433189" y="2450642"/>
                  </a:lnTo>
                  <a:lnTo>
                    <a:pt x="4444619" y="2448395"/>
                  </a:lnTo>
                  <a:close/>
                </a:path>
                <a:path w="6286500" h="2535554">
                  <a:moveTo>
                    <a:pt x="4575556" y="2421928"/>
                  </a:moveTo>
                  <a:lnTo>
                    <a:pt x="4571492" y="2403297"/>
                  </a:lnTo>
                  <a:lnTo>
                    <a:pt x="4522597" y="2413787"/>
                  </a:lnTo>
                  <a:lnTo>
                    <a:pt x="4497070" y="2418753"/>
                  </a:lnTo>
                  <a:lnTo>
                    <a:pt x="4500753" y="2437447"/>
                  </a:lnTo>
                  <a:lnTo>
                    <a:pt x="4526534" y="2432405"/>
                  </a:lnTo>
                  <a:lnTo>
                    <a:pt x="4575556" y="2421928"/>
                  </a:lnTo>
                  <a:close/>
                </a:path>
                <a:path w="6286500" h="2535554">
                  <a:moveTo>
                    <a:pt x="4705731" y="2392299"/>
                  </a:moveTo>
                  <a:lnTo>
                    <a:pt x="4701413" y="2373757"/>
                  </a:lnTo>
                  <a:lnTo>
                    <a:pt x="4627245" y="2391143"/>
                  </a:lnTo>
                  <a:lnTo>
                    <a:pt x="4631563" y="2409685"/>
                  </a:lnTo>
                  <a:lnTo>
                    <a:pt x="4705731" y="2392299"/>
                  </a:lnTo>
                  <a:close/>
                </a:path>
                <a:path w="6286500" h="2535554">
                  <a:moveTo>
                    <a:pt x="4835144" y="2358948"/>
                  </a:moveTo>
                  <a:lnTo>
                    <a:pt x="4830191" y="2340572"/>
                  </a:lnTo>
                  <a:lnTo>
                    <a:pt x="4799965" y="2348852"/>
                  </a:lnTo>
                  <a:lnTo>
                    <a:pt x="4756658" y="2359863"/>
                  </a:lnTo>
                  <a:lnTo>
                    <a:pt x="4761357" y="2378329"/>
                  </a:lnTo>
                  <a:lnTo>
                    <a:pt x="4805045" y="2367229"/>
                  </a:lnTo>
                  <a:lnTo>
                    <a:pt x="4835144" y="2358948"/>
                  </a:lnTo>
                  <a:close/>
                </a:path>
                <a:path w="6286500" h="2535554">
                  <a:moveTo>
                    <a:pt x="4963668" y="2322309"/>
                  </a:moveTo>
                  <a:lnTo>
                    <a:pt x="4958207" y="2304046"/>
                  </a:lnTo>
                  <a:lnTo>
                    <a:pt x="4891786" y="2323668"/>
                  </a:lnTo>
                  <a:lnTo>
                    <a:pt x="4885309" y="2325459"/>
                  </a:lnTo>
                  <a:lnTo>
                    <a:pt x="4890262" y="2343823"/>
                  </a:lnTo>
                  <a:lnTo>
                    <a:pt x="4897247" y="2341930"/>
                  </a:lnTo>
                  <a:lnTo>
                    <a:pt x="4963668" y="2322309"/>
                  </a:lnTo>
                  <a:close/>
                </a:path>
                <a:path w="6286500" h="2535554">
                  <a:moveTo>
                    <a:pt x="5091176" y="2282228"/>
                  </a:moveTo>
                  <a:lnTo>
                    <a:pt x="5085080" y="2264181"/>
                  </a:lnTo>
                  <a:lnTo>
                    <a:pt x="5074158" y="2267864"/>
                  </a:lnTo>
                  <a:lnTo>
                    <a:pt x="5012690" y="2287333"/>
                  </a:lnTo>
                  <a:lnTo>
                    <a:pt x="5018405" y="2305494"/>
                  </a:lnTo>
                  <a:lnTo>
                    <a:pt x="5080254" y="2285911"/>
                  </a:lnTo>
                  <a:lnTo>
                    <a:pt x="5091176" y="2282228"/>
                  </a:lnTo>
                  <a:close/>
                </a:path>
                <a:path w="6286500" h="2535554">
                  <a:moveTo>
                    <a:pt x="5217414" y="2238654"/>
                  </a:moveTo>
                  <a:lnTo>
                    <a:pt x="5210937" y="2220722"/>
                  </a:lnTo>
                  <a:lnTo>
                    <a:pt x="5164582" y="2237346"/>
                  </a:lnTo>
                  <a:lnTo>
                    <a:pt x="5139182" y="2245906"/>
                  </a:lnTo>
                  <a:lnTo>
                    <a:pt x="5145278" y="2263952"/>
                  </a:lnTo>
                  <a:lnTo>
                    <a:pt x="5171059" y="2255278"/>
                  </a:lnTo>
                  <a:lnTo>
                    <a:pt x="5217414" y="2238654"/>
                  </a:lnTo>
                  <a:close/>
                </a:path>
                <a:path w="6286500" h="2535554">
                  <a:moveTo>
                    <a:pt x="5342509" y="2191918"/>
                  </a:moveTo>
                  <a:lnTo>
                    <a:pt x="5335651" y="2174125"/>
                  </a:lnTo>
                  <a:lnTo>
                    <a:pt x="5264531" y="2201303"/>
                  </a:lnTo>
                  <a:lnTo>
                    <a:pt x="5271262" y="2219109"/>
                  </a:lnTo>
                  <a:lnTo>
                    <a:pt x="5342509" y="2191918"/>
                  </a:lnTo>
                  <a:close/>
                </a:path>
                <a:path w="6286500" h="2535554">
                  <a:moveTo>
                    <a:pt x="5466334" y="2141410"/>
                  </a:moveTo>
                  <a:lnTo>
                    <a:pt x="5458841" y="2123897"/>
                  </a:lnTo>
                  <a:lnTo>
                    <a:pt x="5432425" y="2135162"/>
                  </a:lnTo>
                  <a:lnTo>
                    <a:pt x="5388610" y="2152916"/>
                  </a:lnTo>
                  <a:lnTo>
                    <a:pt x="5395722" y="2170582"/>
                  </a:lnTo>
                  <a:lnTo>
                    <a:pt x="5439918" y="2152675"/>
                  </a:lnTo>
                  <a:lnTo>
                    <a:pt x="5466334" y="2141410"/>
                  </a:lnTo>
                  <a:close/>
                </a:path>
                <a:path w="6286500" h="2535554">
                  <a:moveTo>
                    <a:pt x="5588508" y="2087753"/>
                  </a:moveTo>
                  <a:lnTo>
                    <a:pt x="5580761" y="2070354"/>
                  </a:lnTo>
                  <a:lnTo>
                    <a:pt x="5520436" y="2097519"/>
                  </a:lnTo>
                  <a:lnTo>
                    <a:pt x="5511292" y="2101430"/>
                  </a:lnTo>
                  <a:lnTo>
                    <a:pt x="5518785" y="2118944"/>
                  </a:lnTo>
                  <a:lnTo>
                    <a:pt x="5528310" y="2114880"/>
                  </a:lnTo>
                  <a:lnTo>
                    <a:pt x="5588508" y="2087753"/>
                  </a:lnTo>
                  <a:close/>
                </a:path>
                <a:path w="6286500" h="2535554">
                  <a:moveTo>
                    <a:pt x="5709539" y="2030730"/>
                  </a:moveTo>
                  <a:lnTo>
                    <a:pt x="5701030" y="2013712"/>
                  </a:lnTo>
                  <a:lnTo>
                    <a:pt x="5694299" y="2017014"/>
                  </a:lnTo>
                  <a:lnTo>
                    <a:pt x="5632450" y="2046478"/>
                  </a:lnTo>
                  <a:lnTo>
                    <a:pt x="5640578" y="2063623"/>
                  </a:lnTo>
                  <a:lnTo>
                    <a:pt x="5702935" y="2034032"/>
                  </a:lnTo>
                  <a:lnTo>
                    <a:pt x="5709539" y="2030730"/>
                  </a:lnTo>
                  <a:close/>
                </a:path>
                <a:path w="6286500" h="2535554">
                  <a:moveTo>
                    <a:pt x="5828538" y="1970024"/>
                  </a:moveTo>
                  <a:lnTo>
                    <a:pt x="5819635" y="1953260"/>
                  </a:lnTo>
                  <a:lnTo>
                    <a:pt x="5780151" y="1974088"/>
                  </a:lnTo>
                  <a:lnTo>
                    <a:pt x="5752084" y="1988058"/>
                  </a:lnTo>
                  <a:lnTo>
                    <a:pt x="5760580" y="2005076"/>
                  </a:lnTo>
                  <a:lnTo>
                    <a:pt x="5789041" y="1990852"/>
                  </a:lnTo>
                  <a:lnTo>
                    <a:pt x="5828538" y="1970024"/>
                  </a:lnTo>
                  <a:close/>
                </a:path>
                <a:path w="6286500" h="2535554">
                  <a:moveTo>
                    <a:pt x="5945886" y="1906270"/>
                  </a:moveTo>
                  <a:lnTo>
                    <a:pt x="5936615" y="1889633"/>
                  </a:lnTo>
                  <a:lnTo>
                    <a:pt x="5869940" y="1926590"/>
                  </a:lnTo>
                  <a:lnTo>
                    <a:pt x="5879211" y="1943227"/>
                  </a:lnTo>
                  <a:lnTo>
                    <a:pt x="5945886" y="1906270"/>
                  </a:lnTo>
                  <a:close/>
                </a:path>
                <a:path w="6286500" h="2535554">
                  <a:moveTo>
                    <a:pt x="6061329" y="1838960"/>
                  </a:moveTo>
                  <a:lnTo>
                    <a:pt x="6051423" y="1822704"/>
                  </a:lnTo>
                  <a:lnTo>
                    <a:pt x="6032119" y="1834515"/>
                  </a:lnTo>
                  <a:lnTo>
                    <a:pt x="5986018" y="1861312"/>
                  </a:lnTo>
                  <a:lnTo>
                    <a:pt x="5995543" y="1877822"/>
                  </a:lnTo>
                  <a:lnTo>
                    <a:pt x="6042025" y="1850771"/>
                  </a:lnTo>
                  <a:lnTo>
                    <a:pt x="6061329" y="1838960"/>
                  </a:lnTo>
                  <a:close/>
                </a:path>
                <a:path w="6286500" h="2535554">
                  <a:moveTo>
                    <a:pt x="6174740" y="1768348"/>
                  </a:moveTo>
                  <a:lnTo>
                    <a:pt x="6164453" y="1752219"/>
                  </a:lnTo>
                  <a:lnTo>
                    <a:pt x="6114161" y="1784477"/>
                  </a:lnTo>
                  <a:lnTo>
                    <a:pt x="6100191" y="1792986"/>
                  </a:lnTo>
                  <a:lnTo>
                    <a:pt x="6110224" y="1809242"/>
                  </a:lnTo>
                  <a:lnTo>
                    <a:pt x="6124448" y="1800479"/>
                  </a:lnTo>
                  <a:lnTo>
                    <a:pt x="6174740" y="1768348"/>
                  </a:lnTo>
                  <a:close/>
                </a:path>
                <a:path w="6286500" h="2535554">
                  <a:moveTo>
                    <a:pt x="6286119" y="1694688"/>
                  </a:moveTo>
                  <a:lnTo>
                    <a:pt x="6275451" y="1678813"/>
                  </a:lnTo>
                  <a:lnTo>
                    <a:pt x="6212205" y="1721231"/>
                  </a:lnTo>
                  <a:lnTo>
                    <a:pt x="6222746" y="1736979"/>
                  </a:lnTo>
                  <a:lnTo>
                    <a:pt x="6286119" y="1694688"/>
                  </a:lnTo>
                  <a:close/>
                </a:path>
              </a:pathLst>
            </a:custGeom>
            <a:solidFill>
              <a:srgbClr val="FF0000"/>
            </a:solidFill>
          </p:spPr>
          <p:txBody>
            <a:bodyPr wrap="square" lIns="0" tIns="0" rIns="0" bIns="0" rtlCol="0"/>
            <a:lstStyle/>
            <a:p>
              <a:endParaRPr/>
            </a:p>
          </p:txBody>
        </p:sp>
        <p:pic>
          <p:nvPicPr>
            <p:cNvPr id="17" name="object 17"/>
            <p:cNvPicPr/>
            <p:nvPr/>
          </p:nvPicPr>
          <p:blipFill>
            <a:blip r:embed="rId3" cstate="print"/>
            <a:stretch>
              <a:fillRect/>
            </a:stretch>
          </p:blipFill>
          <p:spPr>
            <a:xfrm>
              <a:off x="2922061" y="3317747"/>
              <a:ext cx="1013017" cy="446278"/>
            </a:xfrm>
            <a:prstGeom prst="rect">
              <a:avLst/>
            </a:prstGeom>
          </p:spPr>
        </p:pic>
        <p:pic>
          <p:nvPicPr>
            <p:cNvPr id="18" name="object 18"/>
            <p:cNvPicPr/>
            <p:nvPr/>
          </p:nvPicPr>
          <p:blipFill>
            <a:blip r:embed="rId4" cstate="print"/>
            <a:stretch>
              <a:fillRect/>
            </a:stretch>
          </p:blipFill>
          <p:spPr>
            <a:xfrm>
              <a:off x="5133256" y="3117472"/>
              <a:ext cx="509432" cy="884551"/>
            </a:xfrm>
            <a:prstGeom prst="rect">
              <a:avLst/>
            </a:prstGeom>
          </p:spPr>
        </p:pic>
      </p:grpSp>
      <p:sp>
        <p:nvSpPr>
          <p:cNvPr id="19" name="object 19"/>
          <p:cNvSpPr txBox="1"/>
          <p:nvPr/>
        </p:nvSpPr>
        <p:spPr>
          <a:xfrm>
            <a:off x="3945635" y="2375916"/>
            <a:ext cx="721360" cy="370840"/>
          </a:xfrm>
          <a:prstGeom prst="rect">
            <a:avLst/>
          </a:prstGeom>
          <a:solidFill>
            <a:srgbClr val="FFFFFF"/>
          </a:solidFill>
          <a:ln w="9144">
            <a:solidFill>
              <a:srgbClr val="0000FF"/>
            </a:solidFill>
          </a:ln>
        </p:spPr>
        <p:txBody>
          <a:bodyPr vert="horz" wrap="square" lIns="0" tIns="40640" rIns="0" bIns="0" rtlCol="0">
            <a:spAutoFit/>
          </a:bodyPr>
          <a:lstStyle/>
          <a:p>
            <a:pPr marL="92710">
              <a:lnSpc>
                <a:spcPct val="100000"/>
              </a:lnSpc>
              <a:spcBef>
                <a:spcPts val="320"/>
              </a:spcBef>
            </a:pPr>
            <a:r>
              <a:rPr sz="1800" b="1" spc="-5" dirty="0">
                <a:solidFill>
                  <a:srgbClr val="0000FF"/>
                </a:solidFill>
                <a:latin typeface="Arial"/>
                <a:cs typeface="Arial"/>
              </a:rPr>
              <a:t>PTH</a:t>
            </a:r>
            <a:endParaRPr sz="1800">
              <a:latin typeface="Arial"/>
              <a:cs typeface="Arial"/>
            </a:endParaRPr>
          </a:p>
        </p:txBody>
      </p:sp>
      <p:pic>
        <p:nvPicPr>
          <p:cNvPr id="20" name="object 20"/>
          <p:cNvPicPr/>
          <p:nvPr/>
        </p:nvPicPr>
        <p:blipFill>
          <a:blip r:embed="rId5" cstate="print"/>
          <a:stretch>
            <a:fillRect/>
          </a:stretch>
        </p:blipFill>
        <p:spPr>
          <a:xfrm>
            <a:off x="7143003" y="3068954"/>
            <a:ext cx="783199" cy="900880"/>
          </a:xfrm>
          <a:prstGeom prst="rect">
            <a:avLst/>
          </a:prstGeom>
        </p:spPr>
      </p:pic>
      <p:sp>
        <p:nvSpPr>
          <p:cNvPr id="21" name="object 21"/>
          <p:cNvSpPr txBox="1"/>
          <p:nvPr/>
        </p:nvSpPr>
        <p:spPr>
          <a:xfrm>
            <a:off x="1444752" y="3698747"/>
            <a:ext cx="2452370" cy="1324610"/>
          </a:xfrm>
          <a:prstGeom prst="rect">
            <a:avLst/>
          </a:prstGeom>
          <a:ln w="9144">
            <a:solidFill>
              <a:srgbClr val="006600"/>
            </a:solidFill>
          </a:ln>
        </p:spPr>
        <p:txBody>
          <a:bodyPr vert="horz" wrap="square" lIns="0" tIns="41910" rIns="0" bIns="0" rtlCol="0">
            <a:spAutoFit/>
          </a:bodyPr>
          <a:lstStyle/>
          <a:p>
            <a:pPr marL="92075" marR="486409">
              <a:lnSpc>
                <a:spcPct val="100000"/>
              </a:lnSpc>
              <a:spcBef>
                <a:spcPts val="330"/>
              </a:spcBef>
            </a:pPr>
            <a:r>
              <a:rPr sz="1600" spc="-5" dirty="0">
                <a:latin typeface="Microsoft Sans Serif"/>
                <a:cs typeface="Microsoft Sans Serif"/>
              </a:rPr>
              <a:t>↑ osteoblasts</a:t>
            </a:r>
            <a:r>
              <a:rPr sz="1600" dirty="0">
                <a:latin typeface="Microsoft Sans Serif"/>
                <a:cs typeface="Microsoft Sans Serif"/>
              </a:rPr>
              <a:t> </a:t>
            </a:r>
            <a:r>
              <a:rPr sz="1600" spc="-5" dirty="0">
                <a:latin typeface="Microsoft Sans Serif"/>
                <a:cs typeface="Microsoft Sans Serif"/>
              </a:rPr>
              <a:t>activity </a:t>
            </a:r>
            <a:r>
              <a:rPr sz="1600" spc="-409" dirty="0">
                <a:latin typeface="Microsoft Sans Serif"/>
                <a:cs typeface="Microsoft Sans Serif"/>
              </a:rPr>
              <a:t> </a:t>
            </a:r>
            <a:r>
              <a:rPr sz="1600" spc="-5" dirty="0">
                <a:latin typeface="Microsoft Sans Serif"/>
                <a:cs typeface="Microsoft Sans Serif"/>
              </a:rPr>
              <a:t>(PTHr)</a:t>
            </a:r>
            <a:endParaRPr sz="1600">
              <a:latin typeface="Microsoft Sans Serif"/>
              <a:cs typeface="Microsoft Sans Serif"/>
            </a:endParaRPr>
          </a:p>
          <a:p>
            <a:pPr marL="92075">
              <a:lnSpc>
                <a:spcPct val="100000"/>
              </a:lnSpc>
            </a:pPr>
            <a:r>
              <a:rPr sz="1600" spc="-5" dirty="0">
                <a:latin typeface="Microsoft Sans Serif"/>
                <a:cs typeface="Microsoft Sans Serif"/>
              </a:rPr>
              <a:t>↑</a:t>
            </a:r>
            <a:r>
              <a:rPr sz="1600" spc="10" dirty="0">
                <a:latin typeface="Microsoft Sans Serif"/>
                <a:cs typeface="Microsoft Sans Serif"/>
              </a:rPr>
              <a:t> </a:t>
            </a:r>
            <a:r>
              <a:rPr sz="1600" spc="-5" dirty="0">
                <a:latin typeface="Microsoft Sans Serif"/>
                <a:cs typeface="Microsoft Sans Serif"/>
              </a:rPr>
              <a:t>number</a:t>
            </a:r>
            <a:r>
              <a:rPr sz="1600" spc="30" dirty="0">
                <a:latin typeface="Microsoft Sans Serif"/>
                <a:cs typeface="Microsoft Sans Serif"/>
              </a:rPr>
              <a:t> </a:t>
            </a:r>
            <a:r>
              <a:rPr sz="1600" spc="-5" dirty="0">
                <a:latin typeface="Microsoft Sans Serif"/>
                <a:cs typeface="Microsoft Sans Serif"/>
              </a:rPr>
              <a:t>of</a:t>
            </a:r>
            <a:r>
              <a:rPr sz="1600" spc="20" dirty="0">
                <a:latin typeface="Microsoft Sans Serif"/>
                <a:cs typeface="Microsoft Sans Serif"/>
              </a:rPr>
              <a:t> </a:t>
            </a:r>
            <a:r>
              <a:rPr sz="1600" spc="-5" dirty="0">
                <a:latin typeface="Microsoft Sans Serif"/>
                <a:cs typeface="Microsoft Sans Serif"/>
              </a:rPr>
              <a:t>osteoclasts</a:t>
            </a:r>
            <a:endParaRPr sz="1600">
              <a:latin typeface="Microsoft Sans Serif"/>
              <a:cs typeface="Microsoft Sans Serif"/>
            </a:endParaRPr>
          </a:p>
          <a:p>
            <a:pPr marL="92075" marR="160655">
              <a:lnSpc>
                <a:spcPct val="100000"/>
              </a:lnSpc>
            </a:pPr>
            <a:r>
              <a:rPr sz="1600" spc="-5" dirty="0">
                <a:latin typeface="Microsoft Sans Serif"/>
                <a:cs typeface="Microsoft Sans Serif"/>
              </a:rPr>
              <a:t>↑</a:t>
            </a:r>
            <a:r>
              <a:rPr sz="1600" spc="5" dirty="0">
                <a:latin typeface="Microsoft Sans Serif"/>
                <a:cs typeface="Microsoft Sans Serif"/>
              </a:rPr>
              <a:t> </a:t>
            </a:r>
            <a:r>
              <a:rPr sz="1600" spc="-5" dirty="0">
                <a:latin typeface="Microsoft Sans Serif"/>
                <a:cs typeface="Microsoft Sans Serif"/>
              </a:rPr>
              <a:t>release</a:t>
            </a:r>
            <a:r>
              <a:rPr sz="1600" spc="5" dirty="0">
                <a:latin typeface="Microsoft Sans Serif"/>
                <a:cs typeface="Microsoft Sans Serif"/>
              </a:rPr>
              <a:t> </a:t>
            </a:r>
            <a:r>
              <a:rPr sz="1600" spc="-5" dirty="0">
                <a:latin typeface="Microsoft Sans Serif"/>
                <a:cs typeface="Microsoft Sans Serif"/>
              </a:rPr>
              <a:t>of</a:t>
            </a:r>
            <a:r>
              <a:rPr sz="1600" spc="15" dirty="0">
                <a:latin typeface="Microsoft Sans Serif"/>
                <a:cs typeface="Microsoft Sans Serif"/>
              </a:rPr>
              <a:t> </a:t>
            </a:r>
            <a:r>
              <a:rPr sz="1600" spc="-5" dirty="0">
                <a:latin typeface="Microsoft Sans Serif"/>
                <a:cs typeface="Microsoft Sans Serif"/>
              </a:rPr>
              <a:t>calcium</a:t>
            </a:r>
            <a:r>
              <a:rPr sz="1600" dirty="0">
                <a:latin typeface="Microsoft Sans Serif"/>
                <a:cs typeface="Microsoft Sans Serif"/>
              </a:rPr>
              <a:t> </a:t>
            </a:r>
            <a:r>
              <a:rPr sz="1600" spc="-5" dirty="0">
                <a:latin typeface="Microsoft Sans Serif"/>
                <a:cs typeface="Microsoft Sans Serif"/>
              </a:rPr>
              <a:t>and </a:t>
            </a:r>
            <a:r>
              <a:rPr sz="1600" spc="-409" dirty="0">
                <a:latin typeface="Microsoft Sans Serif"/>
                <a:cs typeface="Microsoft Sans Serif"/>
              </a:rPr>
              <a:t> </a:t>
            </a:r>
            <a:r>
              <a:rPr sz="1600" spc="-5" dirty="0">
                <a:latin typeface="Microsoft Sans Serif"/>
                <a:cs typeface="Microsoft Sans Serif"/>
              </a:rPr>
              <a:t>phosphate</a:t>
            </a:r>
            <a:endParaRPr sz="1600">
              <a:latin typeface="Microsoft Sans Serif"/>
              <a:cs typeface="Microsoft Sans Serif"/>
            </a:endParaRPr>
          </a:p>
        </p:txBody>
      </p:sp>
      <p:sp>
        <p:nvSpPr>
          <p:cNvPr id="22" name="object 22"/>
          <p:cNvSpPr txBox="1"/>
          <p:nvPr/>
        </p:nvSpPr>
        <p:spPr>
          <a:xfrm>
            <a:off x="1924811" y="2122932"/>
            <a:ext cx="935990" cy="401320"/>
          </a:xfrm>
          <a:prstGeom prst="rect">
            <a:avLst/>
          </a:prstGeom>
          <a:ln w="9144">
            <a:solidFill>
              <a:srgbClr val="006600"/>
            </a:solidFill>
          </a:ln>
        </p:spPr>
        <p:txBody>
          <a:bodyPr vert="horz" wrap="square" lIns="0" tIns="38735" rIns="0" bIns="0" rtlCol="0">
            <a:spAutoFit/>
          </a:bodyPr>
          <a:lstStyle/>
          <a:p>
            <a:pPr marL="92075">
              <a:lnSpc>
                <a:spcPct val="100000"/>
              </a:lnSpc>
              <a:spcBef>
                <a:spcPts val="305"/>
              </a:spcBef>
            </a:pPr>
            <a:r>
              <a:rPr sz="2000" spc="10" dirty="0">
                <a:solidFill>
                  <a:srgbClr val="006600"/>
                </a:solidFill>
                <a:latin typeface="Microsoft Sans Serif"/>
                <a:cs typeface="Microsoft Sans Serif"/>
              </a:rPr>
              <a:t>↓Ca</a:t>
            </a:r>
            <a:r>
              <a:rPr sz="1950" spc="15" baseline="25641" dirty="0">
                <a:solidFill>
                  <a:srgbClr val="006600"/>
                </a:solidFill>
                <a:latin typeface="Microsoft Sans Serif"/>
                <a:cs typeface="Microsoft Sans Serif"/>
              </a:rPr>
              <a:t>+2</a:t>
            </a:r>
            <a:endParaRPr sz="1950" baseline="25641">
              <a:latin typeface="Microsoft Sans Serif"/>
              <a:cs typeface="Microsoft Sans Serif"/>
            </a:endParaRPr>
          </a:p>
        </p:txBody>
      </p:sp>
      <p:sp>
        <p:nvSpPr>
          <p:cNvPr id="23" name="object 23"/>
          <p:cNvSpPr txBox="1"/>
          <p:nvPr/>
        </p:nvSpPr>
        <p:spPr>
          <a:xfrm>
            <a:off x="3992879" y="4155947"/>
            <a:ext cx="2496820" cy="832485"/>
          </a:xfrm>
          <a:prstGeom prst="rect">
            <a:avLst/>
          </a:prstGeom>
          <a:ln w="9144">
            <a:solidFill>
              <a:srgbClr val="006600"/>
            </a:solidFill>
          </a:ln>
        </p:spPr>
        <p:txBody>
          <a:bodyPr vert="horz" wrap="square" lIns="0" tIns="41910" rIns="0" bIns="0" rtlCol="0">
            <a:spAutoFit/>
          </a:bodyPr>
          <a:lstStyle/>
          <a:p>
            <a:pPr marL="92075">
              <a:lnSpc>
                <a:spcPct val="100000"/>
              </a:lnSpc>
              <a:spcBef>
                <a:spcPts val="330"/>
              </a:spcBef>
            </a:pPr>
            <a:r>
              <a:rPr sz="1600" spc="-5" dirty="0">
                <a:latin typeface="Microsoft Sans Serif"/>
                <a:cs typeface="Microsoft Sans Serif"/>
              </a:rPr>
              <a:t>↑</a:t>
            </a:r>
            <a:r>
              <a:rPr sz="1600" spc="5" dirty="0">
                <a:latin typeface="Microsoft Sans Serif"/>
                <a:cs typeface="Microsoft Sans Serif"/>
              </a:rPr>
              <a:t> </a:t>
            </a:r>
            <a:r>
              <a:rPr sz="1600" dirty="0">
                <a:latin typeface="Microsoft Sans Serif"/>
                <a:cs typeface="Microsoft Sans Serif"/>
              </a:rPr>
              <a:t>Ca</a:t>
            </a:r>
            <a:r>
              <a:rPr sz="1575" baseline="26455" dirty="0">
                <a:latin typeface="Microsoft Sans Serif"/>
                <a:cs typeface="Microsoft Sans Serif"/>
              </a:rPr>
              <a:t>+2</a:t>
            </a:r>
            <a:r>
              <a:rPr sz="1575" spc="209" baseline="26455" dirty="0">
                <a:latin typeface="Microsoft Sans Serif"/>
                <a:cs typeface="Microsoft Sans Serif"/>
              </a:rPr>
              <a:t> </a:t>
            </a:r>
            <a:r>
              <a:rPr sz="1600" spc="-5" dirty="0">
                <a:latin typeface="Microsoft Sans Serif"/>
                <a:cs typeface="Microsoft Sans Serif"/>
              </a:rPr>
              <a:t>reabsorption</a:t>
            </a:r>
            <a:endParaRPr sz="1600">
              <a:latin typeface="Microsoft Sans Serif"/>
              <a:cs typeface="Microsoft Sans Serif"/>
            </a:endParaRPr>
          </a:p>
          <a:p>
            <a:pPr marL="92075">
              <a:lnSpc>
                <a:spcPct val="100000"/>
              </a:lnSpc>
            </a:pPr>
            <a:r>
              <a:rPr sz="1600" spc="-5" dirty="0">
                <a:latin typeface="Microsoft Sans Serif"/>
                <a:cs typeface="Microsoft Sans Serif"/>
              </a:rPr>
              <a:t>↑</a:t>
            </a:r>
            <a:r>
              <a:rPr sz="1600" spc="10" dirty="0">
                <a:latin typeface="Microsoft Sans Serif"/>
                <a:cs typeface="Microsoft Sans Serif"/>
              </a:rPr>
              <a:t> </a:t>
            </a:r>
            <a:r>
              <a:rPr sz="1600" spc="-10" dirty="0">
                <a:latin typeface="Microsoft Sans Serif"/>
                <a:cs typeface="Microsoft Sans Serif"/>
              </a:rPr>
              <a:t>phosphate</a:t>
            </a:r>
            <a:r>
              <a:rPr sz="1600" spc="25" dirty="0">
                <a:latin typeface="Microsoft Sans Serif"/>
                <a:cs typeface="Microsoft Sans Serif"/>
              </a:rPr>
              <a:t> </a:t>
            </a:r>
            <a:r>
              <a:rPr sz="1600" spc="-5" dirty="0">
                <a:latin typeface="Microsoft Sans Serif"/>
                <a:cs typeface="Microsoft Sans Serif"/>
              </a:rPr>
              <a:t>secretion</a:t>
            </a:r>
            <a:endParaRPr sz="1600">
              <a:latin typeface="Microsoft Sans Serif"/>
              <a:cs typeface="Microsoft Sans Serif"/>
            </a:endParaRPr>
          </a:p>
          <a:p>
            <a:pPr marL="92075">
              <a:lnSpc>
                <a:spcPct val="100000"/>
              </a:lnSpc>
            </a:pPr>
            <a:r>
              <a:rPr sz="1600" spc="-5" dirty="0">
                <a:latin typeface="Microsoft Sans Serif"/>
                <a:cs typeface="Microsoft Sans Serif"/>
              </a:rPr>
              <a:t>↑</a:t>
            </a:r>
            <a:r>
              <a:rPr sz="1600" spc="10" dirty="0">
                <a:latin typeface="Microsoft Sans Serif"/>
                <a:cs typeface="Microsoft Sans Serif"/>
              </a:rPr>
              <a:t> </a:t>
            </a:r>
            <a:r>
              <a:rPr sz="1600" spc="-5" dirty="0">
                <a:latin typeface="Microsoft Sans Serif"/>
                <a:cs typeface="Microsoft Sans Serif"/>
              </a:rPr>
              <a:t>1,25(OH)</a:t>
            </a:r>
            <a:r>
              <a:rPr sz="1575" spc="-7" baseline="-21164" dirty="0">
                <a:latin typeface="Microsoft Sans Serif"/>
                <a:cs typeface="Microsoft Sans Serif"/>
              </a:rPr>
              <a:t>2</a:t>
            </a:r>
            <a:r>
              <a:rPr sz="1600" spc="-5" dirty="0">
                <a:latin typeface="Microsoft Sans Serif"/>
                <a:cs typeface="Microsoft Sans Serif"/>
              </a:rPr>
              <a:t>D</a:t>
            </a:r>
            <a:r>
              <a:rPr sz="1600" spc="60" dirty="0">
                <a:latin typeface="Microsoft Sans Serif"/>
                <a:cs typeface="Microsoft Sans Serif"/>
              </a:rPr>
              <a:t> </a:t>
            </a:r>
            <a:r>
              <a:rPr sz="1600" spc="-5" dirty="0">
                <a:latin typeface="Microsoft Sans Serif"/>
                <a:cs typeface="Microsoft Sans Serif"/>
              </a:rPr>
              <a:t>production</a:t>
            </a:r>
            <a:endParaRPr sz="1600">
              <a:latin typeface="Microsoft Sans Serif"/>
              <a:cs typeface="Microsoft Sans Serif"/>
            </a:endParaRPr>
          </a:p>
        </p:txBody>
      </p:sp>
      <p:sp>
        <p:nvSpPr>
          <p:cNvPr id="24" name="object 24"/>
          <p:cNvSpPr txBox="1"/>
          <p:nvPr/>
        </p:nvSpPr>
        <p:spPr>
          <a:xfrm>
            <a:off x="6553200" y="4373879"/>
            <a:ext cx="2249805" cy="585470"/>
          </a:xfrm>
          <a:prstGeom prst="rect">
            <a:avLst/>
          </a:prstGeom>
          <a:ln w="9144">
            <a:solidFill>
              <a:srgbClr val="006600"/>
            </a:solidFill>
          </a:ln>
        </p:spPr>
        <p:txBody>
          <a:bodyPr vert="horz" wrap="square" lIns="0" tIns="41275" rIns="0" bIns="0" rtlCol="0">
            <a:spAutoFit/>
          </a:bodyPr>
          <a:lstStyle/>
          <a:p>
            <a:pPr marL="92710" marR="104775">
              <a:lnSpc>
                <a:spcPct val="100000"/>
              </a:lnSpc>
              <a:spcBef>
                <a:spcPts val="325"/>
              </a:spcBef>
            </a:pPr>
            <a:r>
              <a:rPr sz="1600" spc="-5" dirty="0">
                <a:latin typeface="Microsoft Sans Serif"/>
                <a:cs typeface="Microsoft Sans Serif"/>
              </a:rPr>
              <a:t>↑ </a:t>
            </a:r>
            <a:r>
              <a:rPr sz="1600" dirty="0">
                <a:latin typeface="Microsoft Sans Serif"/>
                <a:cs typeface="Microsoft Sans Serif"/>
              </a:rPr>
              <a:t>Ca</a:t>
            </a:r>
            <a:r>
              <a:rPr sz="1575" baseline="26455" dirty="0">
                <a:latin typeface="Microsoft Sans Serif"/>
                <a:cs typeface="Microsoft Sans Serif"/>
              </a:rPr>
              <a:t>+2</a:t>
            </a:r>
            <a:r>
              <a:rPr sz="1575" spc="7" baseline="26455" dirty="0">
                <a:latin typeface="Microsoft Sans Serif"/>
                <a:cs typeface="Microsoft Sans Serif"/>
              </a:rPr>
              <a:t> </a:t>
            </a:r>
            <a:r>
              <a:rPr sz="1600" spc="-5" dirty="0">
                <a:latin typeface="Microsoft Sans Serif"/>
                <a:cs typeface="Microsoft Sans Serif"/>
              </a:rPr>
              <a:t>and phosphate </a:t>
            </a:r>
            <a:r>
              <a:rPr sz="1600" dirty="0">
                <a:latin typeface="Microsoft Sans Serif"/>
                <a:cs typeface="Microsoft Sans Serif"/>
              </a:rPr>
              <a:t> </a:t>
            </a:r>
            <a:r>
              <a:rPr sz="1600" spc="-5" dirty="0">
                <a:latin typeface="Microsoft Sans Serif"/>
                <a:cs typeface="Microsoft Sans Serif"/>
              </a:rPr>
              <a:t>absorption</a:t>
            </a:r>
            <a:r>
              <a:rPr sz="1600" spc="30" dirty="0">
                <a:latin typeface="Microsoft Sans Serif"/>
                <a:cs typeface="Microsoft Sans Serif"/>
              </a:rPr>
              <a:t> </a:t>
            </a:r>
            <a:r>
              <a:rPr sz="1600" spc="-5" dirty="0">
                <a:latin typeface="Microsoft Sans Serif"/>
                <a:cs typeface="Microsoft Sans Serif"/>
              </a:rPr>
              <a:t>(vitamin D)</a:t>
            </a:r>
            <a:endParaRPr sz="1600">
              <a:latin typeface="Microsoft Sans Serif"/>
              <a:cs typeface="Microsoft Sans Serif"/>
            </a:endParaRPr>
          </a:p>
        </p:txBody>
      </p:sp>
      <p:sp>
        <p:nvSpPr>
          <p:cNvPr id="25" name="object 25"/>
          <p:cNvSpPr txBox="1"/>
          <p:nvPr/>
        </p:nvSpPr>
        <p:spPr>
          <a:xfrm>
            <a:off x="440436" y="3022092"/>
            <a:ext cx="1675130" cy="399415"/>
          </a:xfrm>
          <a:prstGeom prst="rect">
            <a:avLst/>
          </a:prstGeom>
          <a:ln w="9144">
            <a:solidFill>
              <a:srgbClr val="FF0000"/>
            </a:solidFill>
          </a:ln>
        </p:spPr>
        <p:txBody>
          <a:bodyPr vert="horz" wrap="square" lIns="0" tIns="38735" rIns="0" bIns="0" rtlCol="0">
            <a:spAutoFit/>
          </a:bodyPr>
          <a:lstStyle/>
          <a:p>
            <a:pPr marL="90805">
              <a:lnSpc>
                <a:spcPct val="100000"/>
              </a:lnSpc>
              <a:spcBef>
                <a:spcPts val="305"/>
              </a:spcBef>
            </a:pPr>
            <a:r>
              <a:rPr sz="2000" dirty="0">
                <a:solidFill>
                  <a:srgbClr val="FF0000"/>
                </a:solidFill>
                <a:latin typeface="Microsoft Sans Serif"/>
                <a:cs typeface="Microsoft Sans Serif"/>
              </a:rPr>
              <a:t>↑</a:t>
            </a:r>
            <a:r>
              <a:rPr sz="2000" spc="-15" dirty="0">
                <a:solidFill>
                  <a:srgbClr val="FF0000"/>
                </a:solidFill>
                <a:latin typeface="Microsoft Sans Serif"/>
                <a:cs typeface="Microsoft Sans Serif"/>
              </a:rPr>
              <a:t> </a:t>
            </a:r>
            <a:r>
              <a:rPr sz="2000" spc="-5" dirty="0">
                <a:solidFill>
                  <a:srgbClr val="FF0000"/>
                </a:solidFill>
                <a:latin typeface="Microsoft Sans Serif"/>
                <a:cs typeface="Microsoft Sans Serif"/>
              </a:rPr>
              <a:t>blood </a:t>
            </a:r>
            <a:r>
              <a:rPr sz="2000" spc="10" dirty="0">
                <a:solidFill>
                  <a:srgbClr val="FF0000"/>
                </a:solidFill>
                <a:latin typeface="Microsoft Sans Serif"/>
                <a:cs typeface="Microsoft Sans Serif"/>
              </a:rPr>
              <a:t>Ca</a:t>
            </a:r>
            <a:r>
              <a:rPr sz="1950" spc="15" baseline="25641" dirty="0">
                <a:solidFill>
                  <a:srgbClr val="FF0000"/>
                </a:solidFill>
                <a:latin typeface="Microsoft Sans Serif"/>
                <a:cs typeface="Microsoft Sans Serif"/>
              </a:rPr>
              <a:t>+2</a:t>
            </a:r>
            <a:endParaRPr sz="1950" baseline="25641">
              <a:latin typeface="Microsoft Sans Serif"/>
              <a:cs typeface="Microsoft Sans Serif"/>
            </a:endParaRPr>
          </a:p>
        </p:txBody>
      </p:sp>
      <p:sp>
        <p:nvSpPr>
          <p:cNvPr id="26" name="object 26"/>
          <p:cNvSpPr/>
          <p:nvPr/>
        </p:nvSpPr>
        <p:spPr>
          <a:xfrm>
            <a:off x="2951607" y="2328926"/>
            <a:ext cx="965835" cy="250825"/>
          </a:xfrm>
          <a:custGeom>
            <a:avLst/>
            <a:gdLst/>
            <a:ahLst/>
            <a:cxnLst/>
            <a:rect l="l" t="t" r="r" b="b"/>
            <a:pathLst>
              <a:path w="965835" h="250825">
                <a:moveTo>
                  <a:pt x="890824" y="210490"/>
                </a:moveTo>
                <a:lnTo>
                  <a:pt x="844042" y="226187"/>
                </a:lnTo>
                <a:lnTo>
                  <a:pt x="840358" y="233552"/>
                </a:lnTo>
                <a:lnTo>
                  <a:pt x="844931" y="247014"/>
                </a:lnTo>
                <a:lnTo>
                  <a:pt x="852296" y="250698"/>
                </a:lnTo>
                <a:lnTo>
                  <a:pt x="943408" y="220218"/>
                </a:lnTo>
                <a:lnTo>
                  <a:pt x="937641" y="220218"/>
                </a:lnTo>
                <a:lnTo>
                  <a:pt x="890824" y="210490"/>
                </a:lnTo>
                <a:close/>
              </a:path>
              <a:path w="965835" h="250825">
                <a:moveTo>
                  <a:pt x="915109" y="202359"/>
                </a:moveTo>
                <a:lnTo>
                  <a:pt x="890824" y="210490"/>
                </a:lnTo>
                <a:lnTo>
                  <a:pt x="937641" y="220218"/>
                </a:lnTo>
                <a:lnTo>
                  <a:pt x="938268" y="217170"/>
                </a:lnTo>
                <a:lnTo>
                  <a:pt x="931544" y="217170"/>
                </a:lnTo>
                <a:lnTo>
                  <a:pt x="915109" y="202359"/>
                </a:lnTo>
                <a:close/>
              </a:path>
              <a:path w="965835" h="250825">
                <a:moveTo>
                  <a:pt x="876681" y="132969"/>
                </a:moveTo>
                <a:lnTo>
                  <a:pt x="868553" y="133350"/>
                </a:lnTo>
                <a:lnTo>
                  <a:pt x="858901" y="144018"/>
                </a:lnTo>
                <a:lnTo>
                  <a:pt x="859408" y="152273"/>
                </a:lnTo>
                <a:lnTo>
                  <a:pt x="864743" y="156972"/>
                </a:lnTo>
                <a:lnTo>
                  <a:pt x="896093" y="185222"/>
                </a:lnTo>
                <a:lnTo>
                  <a:pt x="942847" y="194945"/>
                </a:lnTo>
                <a:lnTo>
                  <a:pt x="937641" y="220218"/>
                </a:lnTo>
                <a:lnTo>
                  <a:pt x="943408" y="220218"/>
                </a:lnTo>
                <a:lnTo>
                  <a:pt x="965454" y="212851"/>
                </a:lnTo>
                <a:lnTo>
                  <a:pt x="876681" y="132969"/>
                </a:lnTo>
                <a:close/>
              </a:path>
              <a:path w="965835" h="250825">
                <a:moveTo>
                  <a:pt x="936117" y="195325"/>
                </a:moveTo>
                <a:lnTo>
                  <a:pt x="915109" y="202359"/>
                </a:lnTo>
                <a:lnTo>
                  <a:pt x="931544" y="217170"/>
                </a:lnTo>
                <a:lnTo>
                  <a:pt x="936117" y="195325"/>
                </a:lnTo>
                <a:close/>
              </a:path>
              <a:path w="965835" h="250825">
                <a:moveTo>
                  <a:pt x="942769" y="195325"/>
                </a:moveTo>
                <a:lnTo>
                  <a:pt x="936117" y="195325"/>
                </a:lnTo>
                <a:lnTo>
                  <a:pt x="931544" y="217170"/>
                </a:lnTo>
                <a:lnTo>
                  <a:pt x="938268" y="217170"/>
                </a:lnTo>
                <a:lnTo>
                  <a:pt x="942769" y="195325"/>
                </a:lnTo>
                <a:close/>
              </a:path>
              <a:path w="965835" h="250825">
                <a:moveTo>
                  <a:pt x="5334" y="0"/>
                </a:moveTo>
                <a:lnTo>
                  <a:pt x="0" y="25400"/>
                </a:lnTo>
                <a:lnTo>
                  <a:pt x="890824" y="210490"/>
                </a:lnTo>
                <a:lnTo>
                  <a:pt x="915109" y="202359"/>
                </a:lnTo>
                <a:lnTo>
                  <a:pt x="896093" y="185222"/>
                </a:lnTo>
                <a:lnTo>
                  <a:pt x="5334" y="0"/>
                </a:lnTo>
                <a:close/>
              </a:path>
              <a:path w="965835" h="250825">
                <a:moveTo>
                  <a:pt x="896093" y="185222"/>
                </a:moveTo>
                <a:lnTo>
                  <a:pt x="915109" y="202359"/>
                </a:lnTo>
                <a:lnTo>
                  <a:pt x="936117" y="195325"/>
                </a:lnTo>
                <a:lnTo>
                  <a:pt x="942769" y="195325"/>
                </a:lnTo>
                <a:lnTo>
                  <a:pt x="942847" y="194945"/>
                </a:lnTo>
                <a:lnTo>
                  <a:pt x="896093" y="185222"/>
                </a:lnTo>
                <a:close/>
              </a:path>
            </a:pathLst>
          </a:custGeom>
          <a:solidFill>
            <a:srgbClr val="006600"/>
          </a:solidFill>
        </p:spPr>
        <p:txBody>
          <a:bodyPr wrap="square" lIns="0" tIns="0" rIns="0" bIns="0" rtlCol="0"/>
          <a:lstStyle/>
          <a:p>
            <a:endParaRPr/>
          </a:p>
        </p:txBody>
      </p:sp>
      <p:sp>
        <p:nvSpPr>
          <p:cNvPr id="27" name="object 27"/>
          <p:cNvSpPr/>
          <p:nvPr/>
        </p:nvSpPr>
        <p:spPr>
          <a:xfrm>
            <a:off x="2208910" y="2703998"/>
            <a:ext cx="1652270" cy="460375"/>
          </a:xfrm>
          <a:custGeom>
            <a:avLst/>
            <a:gdLst/>
            <a:ahLst/>
            <a:cxnLst/>
            <a:rect l="l" t="t" r="r" b="b"/>
            <a:pathLst>
              <a:path w="1652270" h="460375">
                <a:moveTo>
                  <a:pt x="1575262" y="34787"/>
                </a:moveTo>
                <a:lnTo>
                  <a:pt x="0" y="435187"/>
                </a:lnTo>
                <a:lnTo>
                  <a:pt x="6350" y="460333"/>
                </a:lnTo>
                <a:lnTo>
                  <a:pt x="1581652" y="59923"/>
                </a:lnTo>
                <a:lnTo>
                  <a:pt x="1575942" y="47964"/>
                </a:lnTo>
                <a:lnTo>
                  <a:pt x="1575262" y="34787"/>
                </a:lnTo>
                <a:close/>
              </a:path>
              <a:path w="1652270" h="460375">
                <a:moveTo>
                  <a:pt x="1649786" y="25866"/>
                </a:moveTo>
                <a:lnTo>
                  <a:pt x="1610360" y="25866"/>
                </a:lnTo>
                <a:lnTo>
                  <a:pt x="1616710" y="51012"/>
                </a:lnTo>
                <a:lnTo>
                  <a:pt x="1581652" y="59923"/>
                </a:lnTo>
                <a:lnTo>
                  <a:pt x="1582590" y="61888"/>
                </a:lnTo>
                <a:lnTo>
                  <a:pt x="1593691" y="71824"/>
                </a:lnTo>
                <a:lnTo>
                  <a:pt x="1607696" y="76878"/>
                </a:lnTo>
                <a:lnTo>
                  <a:pt x="1623060" y="76158"/>
                </a:lnTo>
                <a:lnTo>
                  <a:pt x="1636984" y="69437"/>
                </a:lnTo>
                <a:lnTo>
                  <a:pt x="1646920" y="58298"/>
                </a:lnTo>
                <a:lnTo>
                  <a:pt x="1651974" y="44279"/>
                </a:lnTo>
                <a:lnTo>
                  <a:pt x="1651253" y="28914"/>
                </a:lnTo>
                <a:lnTo>
                  <a:pt x="1649786" y="25866"/>
                </a:lnTo>
                <a:close/>
              </a:path>
              <a:path w="1652270" h="460375">
                <a:moveTo>
                  <a:pt x="1610360" y="25866"/>
                </a:moveTo>
                <a:lnTo>
                  <a:pt x="1575262" y="34787"/>
                </a:lnTo>
                <a:lnTo>
                  <a:pt x="1575942" y="47964"/>
                </a:lnTo>
                <a:lnTo>
                  <a:pt x="1581652" y="59923"/>
                </a:lnTo>
                <a:lnTo>
                  <a:pt x="1616710" y="51012"/>
                </a:lnTo>
                <a:lnTo>
                  <a:pt x="1610360" y="25866"/>
                </a:lnTo>
                <a:close/>
              </a:path>
              <a:path w="1652270" h="460375">
                <a:moveTo>
                  <a:pt x="1619428" y="0"/>
                </a:moveTo>
                <a:lnTo>
                  <a:pt x="1604010" y="720"/>
                </a:lnTo>
                <a:lnTo>
                  <a:pt x="1590087" y="7441"/>
                </a:lnTo>
                <a:lnTo>
                  <a:pt x="1580165" y="18579"/>
                </a:lnTo>
                <a:lnTo>
                  <a:pt x="1575149" y="32599"/>
                </a:lnTo>
                <a:lnTo>
                  <a:pt x="1575262" y="34787"/>
                </a:lnTo>
                <a:lnTo>
                  <a:pt x="1610360" y="25866"/>
                </a:lnTo>
                <a:lnTo>
                  <a:pt x="1649786" y="25866"/>
                </a:lnTo>
                <a:lnTo>
                  <a:pt x="1644550" y="14989"/>
                </a:lnTo>
                <a:lnTo>
                  <a:pt x="1633442" y="5054"/>
                </a:lnTo>
                <a:lnTo>
                  <a:pt x="1619428" y="0"/>
                </a:lnTo>
                <a:close/>
              </a:path>
            </a:pathLst>
          </a:custGeom>
          <a:solidFill>
            <a:srgbClr val="FF0000"/>
          </a:solidFill>
        </p:spPr>
        <p:txBody>
          <a:bodyPr wrap="square" lIns="0" tIns="0" rIns="0" bIns="0" rtlCol="0"/>
          <a:lstStyle/>
          <a:p>
            <a:endParaRPr/>
          </a:p>
        </p:txBody>
      </p:sp>
      <p:sp>
        <p:nvSpPr>
          <p:cNvPr id="28" name="object 28"/>
          <p:cNvSpPr txBox="1"/>
          <p:nvPr/>
        </p:nvSpPr>
        <p:spPr>
          <a:xfrm>
            <a:off x="3175126" y="2542743"/>
            <a:ext cx="85090" cy="331470"/>
          </a:xfrm>
          <a:prstGeom prst="rect">
            <a:avLst/>
          </a:prstGeom>
        </p:spPr>
        <p:txBody>
          <a:bodyPr vert="horz" wrap="square" lIns="0" tIns="13335" rIns="0" bIns="0" rtlCol="0">
            <a:spAutoFit/>
          </a:bodyPr>
          <a:lstStyle/>
          <a:p>
            <a:pPr>
              <a:lnSpc>
                <a:spcPct val="100000"/>
              </a:lnSpc>
              <a:spcBef>
                <a:spcPts val="105"/>
              </a:spcBef>
            </a:pPr>
            <a:r>
              <a:rPr sz="2000" b="1" dirty="0">
                <a:solidFill>
                  <a:srgbClr val="FF0000"/>
                </a:solidFill>
                <a:latin typeface="Arial"/>
                <a:cs typeface="Arial"/>
              </a:rPr>
              <a:t>-</a:t>
            </a:r>
            <a:endParaRPr sz="2000">
              <a:latin typeface="Arial"/>
              <a:cs typeface="Arial"/>
            </a:endParaRPr>
          </a:p>
        </p:txBody>
      </p:sp>
      <p:sp>
        <p:nvSpPr>
          <p:cNvPr id="29" name="object 29"/>
          <p:cNvSpPr txBox="1"/>
          <p:nvPr/>
        </p:nvSpPr>
        <p:spPr>
          <a:xfrm>
            <a:off x="3204972" y="2086178"/>
            <a:ext cx="149225" cy="331470"/>
          </a:xfrm>
          <a:prstGeom prst="rect">
            <a:avLst/>
          </a:prstGeom>
        </p:spPr>
        <p:txBody>
          <a:bodyPr vert="horz" wrap="square" lIns="0" tIns="13335" rIns="0" bIns="0" rtlCol="0">
            <a:spAutoFit/>
          </a:bodyPr>
          <a:lstStyle/>
          <a:p>
            <a:pPr>
              <a:lnSpc>
                <a:spcPct val="100000"/>
              </a:lnSpc>
              <a:spcBef>
                <a:spcPts val="105"/>
              </a:spcBef>
            </a:pPr>
            <a:r>
              <a:rPr sz="2000" b="1" dirty="0">
                <a:solidFill>
                  <a:srgbClr val="339933"/>
                </a:solidFill>
                <a:latin typeface="Arial"/>
                <a:cs typeface="Arial"/>
              </a:rPr>
              <a:t>+</a:t>
            </a:r>
            <a:endParaRPr sz="2000">
              <a:latin typeface="Arial"/>
              <a:cs typeface="Arial"/>
            </a:endParaRPr>
          </a:p>
        </p:txBody>
      </p:sp>
      <p:sp>
        <p:nvSpPr>
          <p:cNvPr id="30" name="object 30"/>
          <p:cNvSpPr/>
          <p:nvPr/>
        </p:nvSpPr>
        <p:spPr>
          <a:xfrm>
            <a:off x="3543300" y="2668904"/>
            <a:ext cx="3338829" cy="824865"/>
          </a:xfrm>
          <a:custGeom>
            <a:avLst/>
            <a:gdLst/>
            <a:ahLst/>
            <a:cxnLst/>
            <a:rect l="l" t="t" r="r" b="b"/>
            <a:pathLst>
              <a:path w="3338829" h="824864">
                <a:moveTo>
                  <a:pt x="666242" y="157353"/>
                </a:moveTo>
                <a:lnTo>
                  <a:pt x="655447" y="146685"/>
                </a:lnTo>
                <a:lnTo>
                  <a:pt x="24841" y="788619"/>
                </a:lnTo>
                <a:lnTo>
                  <a:pt x="40640" y="726313"/>
                </a:lnTo>
                <a:lnTo>
                  <a:pt x="38227" y="722249"/>
                </a:lnTo>
                <a:lnTo>
                  <a:pt x="34163" y="721106"/>
                </a:lnTo>
                <a:lnTo>
                  <a:pt x="30099" y="720090"/>
                </a:lnTo>
                <a:lnTo>
                  <a:pt x="25908" y="722630"/>
                </a:lnTo>
                <a:lnTo>
                  <a:pt x="24892" y="726694"/>
                </a:lnTo>
                <a:lnTo>
                  <a:pt x="0" y="824865"/>
                </a:lnTo>
                <a:lnTo>
                  <a:pt x="19989" y="819404"/>
                </a:lnTo>
                <a:lnTo>
                  <a:pt x="101727" y="797052"/>
                </a:lnTo>
                <a:lnTo>
                  <a:pt x="104140" y="792861"/>
                </a:lnTo>
                <a:lnTo>
                  <a:pt x="102946" y="788619"/>
                </a:lnTo>
                <a:lnTo>
                  <a:pt x="101981" y="784733"/>
                </a:lnTo>
                <a:lnTo>
                  <a:pt x="97790" y="782320"/>
                </a:lnTo>
                <a:lnTo>
                  <a:pt x="35775" y="799274"/>
                </a:lnTo>
                <a:lnTo>
                  <a:pt x="666242" y="157353"/>
                </a:lnTo>
                <a:close/>
              </a:path>
              <a:path w="3338829" h="824864">
                <a:moveTo>
                  <a:pt x="1585214" y="638302"/>
                </a:moveTo>
                <a:lnTo>
                  <a:pt x="1583817" y="634365"/>
                </a:lnTo>
                <a:lnTo>
                  <a:pt x="1551559" y="542798"/>
                </a:lnTo>
                <a:lnTo>
                  <a:pt x="1550162" y="538734"/>
                </a:lnTo>
                <a:lnTo>
                  <a:pt x="1545844" y="536702"/>
                </a:lnTo>
                <a:lnTo>
                  <a:pt x="1537970" y="539496"/>
                </a:lnTo>
                <a:lnTo>
                  <a:pt x="1535811" y="543814"/>
                </a:lnTo>
                <a:lnTo>
                  <a:pt x="1537208" y="547751"/>
                </a:lnTo>
                <a:lnTo>
                  <a:pt x="1557032" y="604329"/>
                </a:lnTo>
                <a:lnTo>
                  <a:pt x="1088517" y="205613"/>
                </a:lnTo>
                <a:lnTo>
                  <a:pt x="1078611" y="217297"/>
                </a:lnTo>
                <a:lnTo>
                  <a:pt x="1547152" y="616038"/>
                </a:lnTo>
                <a:lnTo>
                  <a:pt x="1488186" y="605409"/>
                </a:lnTo>
                <a:lnTo>
                  <a:pt x="1483995" y="604774"/>
                </a:lnTo>
                <a:lnTo>
                  <a:pt x="1480058" y="607441"/>
                </a:lnTo>
                <a:lnTo>
                  <a:pt x="1478534" y="615823"/>
                </a:lnTo>
                <a:lnTo>
                  <a:pt x="1481328" y="619760"/>
                </a:lnTo>
                <a:lnTo>
                  <a:pt x="1585214" y="638302"/>
                </a:lnTo>
                <a:close/>
              </a:path>
              <a:path w="3338829" h="824864">
                <a:moveTo>
                  <a:pt x="3338449" y="671068"/>
                </a:moveTo>
                <a:lnTo>
                  <a:pt x="3272663" y="594106"/>
                </a:lnTo>
                <a:lnTo>
                  <a:pt x="3269869" y="590931"/>
                </a:lnTo>
                <a:lnTo>
                  <a:pt x="3265043" y="590550"/>
                </a:lnTo>
                <a:lnTo>
                  <a:pt x="3261868" y="593217"/>
                </a:lnTo>
                <a:lnTo>
                  <a:pt x="3258693" y="596011"/>
                </a:lnTo>
                <a:lnTo>
                  <a:pt x="3258312" y="600837"/>
                </a:lnTo>
                <a:lnTo>
                  <a:pt x="3260979" y="604012"/>
                </a:lnTo>
                <a:lnTo>
                  <a:pt x="3299993" y="649605"/>
                </a:lnTo>
                <a:lnTo>
                  <a:pt x="1435100" y="0"/>
                </a:lnTo>
                <a:lnTo>
                  <a:pt x="1430020" y="14478"/>
                </a:lnTo>
                <a:lnTo>
                  <a:pt x="3294926" y="664044"/>
                </a:lnTo>
                <a:lnTo>
                  <a:pt x="3236087" y="675513"/>
                </a:lnTo>
                <a:lnTo>
                  <a:pt x="3232023" y="676402"/>
                </a:lnTo>
                <a:lnTo>
                  <a:pt x="3229356" y="680339"/>
                </a:lnTo>
                <a:lnTo>
                  <a:pt x="3230880" y="688594"/>
                </a:lnTo>
                <a:lnTo>
                  <a:pt x="3234944" y="691261"/>
                </a:lnTo>
                <a:lnTo>
                  <a:pt x="3326739" y="673354"/>
                </a:lnTo>
                <a:lnTo>
                  <a:pt x="3338449" y="671068"/>
                </a:lnTo>
                <a:close/>
              </a:path>
            </a:pathLst>
          </a:custGeom>
          <a:solidFill>
            <a:srgbClr val="006600"/>
          </a:solid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652" y="233883"/>
            <a:ext cx="7235190" cy="1002030"/>
          </a:xfrm>
          <a:prstGeom prst="rect">
            <a:avLst/>
          </a:prstGeom>
        </p:spPr>
        <p:txBody>
          <a:bodyPr vert="horz" wrap="square" lIns="0" tIns="13335" rIns="0" bIns="0" rtlCol="0">
            <a:spAutoFit/>
          </a:bodyPr>
          <a:lstStyle/>
          <a:p>
            <a:pPr marL="2794635" marR="5080" indent="-2781935">
              <a:lnSpc>
                <a:spcPct val="100000"/>
              </a:lnSpc>
              <a:spcBef>
                <a:spcPts val="105"/>
              </a:spcBef>
            </a:pPr>
            <a:r>
              <a:rPr sz="3200" spc="-10" dirty="0"/>
              <a:t>Synthesis</a:t>
            </a:r>
            <a:r>
              <a:rPr sz="3200" dirty="0"/>
              <a:t> and</a:t>
            </a:r>
            <a:r>
              <a:rPr sz="3200" spc="15" dirty="0"/>
              <a:t> </a:t>
            </a:r>
            <a:r>
              <a:rPr sz="3200" spc="-10" dirty="0"/>
              <a:t>regulation</a:t>
            </a:r>
            <a:r>
              <a:rPr sz="3200" dirty="0"/>
              <a:t> of </a:t>
            </a:r>
            <a:r>
              <a:rPr sz="3200" spc="-10" dirty="0"/>
              <a:t>active</a:t>
            </a:r>
            <a:r>
              <a:rPr sz="3200" spc="5" dirty="0"/>
              <a:t> </a:t>
            </a:r>
            <a:r>
              <a:rPr sz="3200" spc="-10" dirty="0"/>
              <a:t>vitamin</a:t>
            </a:r>
            <a:r>
              <a:rPr sz="3200" spc="25" dirty="0"/>
              <a:t> </a:t>
            </a:r>
            <a:r>
              <a:rPr sz="3200" dirty="0"/>
              <a:t>D </a:t>
            </a:r>
            <a:r>
              <a:rPr sz="3200" spc="-705" dirty="0"/>
              <a:t> </a:t>
            </a:r>
            <a:r>
              <a:rPr sz="3200" spc="-5" dirty="0"/>
              <a:t>(calcitriol)</a:t>
            </a:r>
            <a:endParaRPr sz="3200"/>
          </a:p>
        </p:txBody>
      </p:sp>
      <p:pic>
        <p:nvPicPr>
          <p:cNvPr id="3" name="object 3"/>
          <p:cNvPicPr/>
          <p:nvPr/>
        </p:nvPicPr>
        <p:blipFill>
          <a:blip r:embed="rId2" cstate="print"/>
          <a:stretch>
            <a:fillRect/>
          </a:stretch>
        </p:blipFill>
        <p:spPr>
          <a:xfrm>
            <a:off x="6189997" y="2056514"/>
            <a:ext cx="663112" cy="1229229"/>
          </a:xfrm>
          <a:prstGeom prst="rect">
            <a:avLst/>
          </a:prstGeom>
        </p:spPr>
      </p:pic>
      <p:grpSp>
        <p:nvGrpSpPr>
          <p:cNvPr id="4" name="object 4"/>
          <p:cNvGrpSpPr/>
          <p:nvPr/>
        </p:nvGrpSpPr>
        <p:grpSpPr>
          <a:xfrm>
            <a:off x="2804178" y="2388594"/>
            <a:ext cx="1401445" cy="779145"/>
            <a:chOff x="2804178" y="2388594"/>
            <a:chExt cx="1401445" cy="779145"/>
          </a:xfrm>
        </p:grpSpPr>
        <p:sp>
          <p:nvSpPr>
            <p:cNvPr id="5" name="object 5"/>
            <p:cNvSpPr/>
            <p:nvPr/>
          </p:nvSpPr>
          <p:spPr>
            <a:xfrm>
              <a:off x="2807226" y="2391642"/>
              <a:ext cx="1393825" cy="771525"/>
            </a:xfrm>
            <a:custGeom>
              <a:avLst/>
              <a:gdLst/>
              <a:ahLst/>
              <a:cxnLst/>
              <a:rect l="l" t="t" r="r" b="b"/>
              <a:pathLst>
                <a:path w="1393825" h="771525">
                  <a:moveTo>
                    <a:pt x="376519" y="0"/>
                  </a:moveTo>
                  <a:lnTo>
                    <a:pt x="319382" y="2900"/>
                  </a:lnTo>
                  <a:lnTo>
                    <a:pt x="265049" y="9426"/>
                  </a:lnTo>
                  <a:lnTo>
                    <a:pt x="214484" y="20087"/>
                  </a:lnTo>
                  <a:lnTo>
                    <a:pt x="161870" y="38907"/>
                  </a:lnTo>
                  <a:lnTo>
                    <a:pt x="118977" y="63729"/>
                  </a:lnTo>
                  <a:lnTo>
                    <a:pt x="84658" y="93963"/>
                  </a:lnTo>
                  <a:lnTo>
                    <a:pt x="57763" y="129017"/>
                  </a:lnTo>
                  <a:lnTo>
                    <a:pt x="37145" y="168302"/>
                  </a:lnTo>
                  <a:lnTo>
                    <a:pt x="21653" y="211225"/>
                  </a:lnTo>
                  <a:lnTo>
                    <a:pt x="10141" y="257196"/>
                  </a:lnTo>
                  <a:lnTo>
                    <a:pt x="946" y="324732"/>
                  </a:lnTo>
                  <a:lnTo>
                    <a:pt x="0" y="383458"/>
                  </a:lnTo>
                  <a:lnTo>
                    <a:pt x="4584" y="433965"/>
                  </a:lnTo>
                  <a:lnTo>
                    <a:pt x="11985" y="476841"/>
                  </a:lnTo>
                  <a:lnTo>
                    <a:pt x="19483" y="512675"/>
                  </a:lnTo>
                  <a:lnTo>
                    <a:pt x="24365" y="542057"/>
                  </a:lnTo>
                  <a:lnTo>
                    <a:pt x="23591" y="574536"/>
                  </a:lnTo>
                  <a:lnTo>
                    <a:pt x="19953" y="616635"/>
                  </a:lnTo>
                  <a:lnTo>
                    <a:pt x="19475" y="662501"/>
                  </a:lnTo>
                  <a:lnTo>
                    <a:pt x="28184" y="706283"/>
                  </a:lnTo>
                  <a:lnTo>
                    <a:pt x="52105" y="742126"/>
                  </a:lnTo>
                  <a:lnTo>
                    <a:pt x="97263" y="764180"/>
                  </a:lnTo>
                  <a:lnTo>
                    <a:pt x="152384" y="770914"/>
                  </a:lnTo>
                  <a:lnTo>
                    <a:pt x="204310" y="766363"/>
                  </a:lnTo>
                  <a:lnTo>
                    <a:pt x="253377" y="752830"/>
                  </a:lnTo>
                  <a:lnTo>
                    <a:pt x="299926" y="732619"/>
                  </a:lnTo>
                  <a:lnTo>
                    <a:pt x="344295" y="708033"/>
                  </a:lnTo>
                  <a:lnTo>
                    <a:pt x="386823" y="681376"/>
                  </a:lnTo>
                  <a:lnTo>
                    <a:pt x="421877" y="660600"/>
                  </a:lnTo>
                  <a:lnTo>
                    <a:pt x="464257" y="639204"/>
                  </a:lnTo>
                  <a:lnTo>
                    <a:pt x="511798" y="617868"/>
                  </a:lnTo>
                  <a:lnTo>
                    <a:pt x="562337" y="597271"/>
                  </a:lnTo>
                  <a:lnTo>
                    <a:pt x="613709" y="578090"/>
                  </a:lnTo>
                  <a:lnTo>
                    <a:pt x="663750" y="561004"/>
                  </a:lnTo>
                  <a:lnTo>
                    <a:pt x="710297" y="546693"/>
                  </a:lnTo>
                  <a:lnTo>
                    <a:pt x="751186" y="535834"/>
                  </a:lnTo>
                  <a:lnTo>
                    <a:pt x="818010" y="515231"/>
                  </a:lnTo>
                  <a:lnTo>
                    <a:pt x="870201" y="490638"/>
                  </a:lnTo>
                  <a:lnTo>
                    <a:pt x="909080" y="464165"/>
                  </a:lnTo>
                  <a:lnTo>
                    <a:pt x="935971" y="437917"/>
                  </a:lnTo>
                  <a:lnTo>
                    <a:pt x="962083" y="423753"/>
                  </a:lnTo>
                  <a:lnTo>
                    <a:pt x="996851" y="423471"/>
                  </a:lnTo>
                  <a:lnTo>
                    <a:pt x="1038930" y="426952"/>
                  </a:lnTo>
                  <a:lnTo>
                    <a:pt x="1086974" y="424074"/>
                  </a:lnTo>
                  <a:lnTo>
                    <a:pt x="1136452" y="407920"/>
                  </a:lnTo>
                  <a:lnTo>
                    <a:pt x="1182763" y="382085"/>
                  </a:lnTo>
                  <a:lnTo>
                    <a:pt x="1224741" y="349654"/>
                  </a:lnTo>
                  <a:lnTo>
                    <a:pt x="1293148" y="282374"/>
                  </a:lnTo>
                  <a:lnTo>
                    <a:pt x="1322448" y="259609"/>
                  </a:lnTo>
                  <a:lnTo>
                    <a:pt x="1349104" y="239416"/>
                  </a:lnTo>
                  <a:lnTo>
                    <a:pt x="1373105" y="215794"/>
                  </a:lnTo>
                  <a:lnTo>
                    <a:pt x="1388026" y="185386"/>
                  </a:lnTo>
                  <a:lnTo>
                    <a:pt x="1393473" y="144248"/>
                  </a:lnTo>
                  <a:lnTo>
                    <a:pt x="1388083" y="102134"/>
                  </a:lnTo>
                  <a:lnTo>
                    <a:pt x="1370487" y="68800"/>
                  </a:lnTo>
                  <a:lnTo>
                    <a:pt x="1339323" y="53996"/>
                  </a:lnTo>
                  <a:lnTo>
                    <a:pt x="1305199" y="52330"/>
                  </a:lnTo>
                  <a:lnTo>
                    <a:pt x="1245668" y="51853"/>
                  </a:lnTo>
                  <a:lnTo>
                    <a:pt x="1145084" y="47837"/>
                  </a:lnTo>
                  <a:lnTo>
                    <a:pt x="1084148" y="47107"/>
                  </a:lnTo>
                  <a:lnTo>
                    <a:pt x="1026879" y="49186"/>
                  </a:lnTo>
                  <a:lnTo>
                    <a:pt x="980421" y="55266"/>
                  </a:lnTo>
                  <a:lnTo>
                    <a:pt x="948194" y="60283"/>
                  </a:lnTo>
                  <a:lnTo>
                    <a:pt x="931665" y="61946"/>
                  </a:lnTo>
                  <a:lnTo>
                    <a:pt x="914635" y="61489"/>
                  </a:lnTo>
                  <a:lnTo>
                    <a:pt x="890225" y="58177"/>
                  </a:lnTo>
                  <a:lnTo>
                    <a:pt x="858023" y="52878"/>
                  </a:lnTo>
                  <a:lnTo>
                    <a:pt x="774096" y="38364"/>
                  </a:lnTo>
                  <a:lnTo>
                    <a:pt x="724299" y="30168"/>
                  </a:lnTo>
                  <a:lnTo>
                    <a:pt x="670563" y="22028"/>
                  </a:lnTo>
                  <a:lnTo>
                    <a:pt x="613851" y="14452"/>
                  </a:lnTo>
                  <a:lnTo>
                    <a:pt x="555128" y="7951"/>
                  </a:lnTo>
                  <a:lnTo>
                    <a:pt x="495356" y="3035"/>
                  </a:lnTo>
                  <a:lnTo>
                    <a:pt x="435498" y="215"/>
                  </a:lnTo>
                  <a:lnTo>
                    <a:pt x="376519" y="0"/>
                  </a:lnTo>
                  <a:close/>
                </a:path>
              </a:pathLst>
            </a:custGeom>
            <a:solidFill>
              <a:srgbClr val="86525F"/>
            </a:solidFill>
          </p:spPr>
          <p:txBody>
            <a:bodyPr wrap="square" lIns="0" tIns="0" rIns="0" bIns="0" rtlCol="0"/>
            <a:lstStyle/>
            <a:p>
              <a:endParaRPr/>
            </a:p>
          </p:txBody>
        </p:sp>
        <p:sp>
          <p:nvSpPr>
            <p:cNvPr id="6" name="object 6"/>
            <p:cNvSpPr/>
            <p:nvPr/>
          </p:nvSpPr>
          <p:spPr>
            <a:xfrm>
              <a:off x="2840736" y="2408231"/>
              <a:ext cx="597535" cy="286385"/>
            </a:xfrm>
            <a:custGeom>
              <a:avLst/>
              <a:gdLst/>
              <a:ahLst/>
              <a:cxnLst/>
              <a:rect l="l" t="t" r="r" b="b"/>
              <a:pathLst>
                <a:path w="597535" h="286385">
                  <a:moveTo>
                    <a:pt x="360560" y="0"/>
                  </a:moveTo>
                  <a:lnTo>
                    <a:pt x="304630" y="1334"/>
                  </a:lnTo>
                  <a:lnTo>
                    <a:pt x="251071" y="6174"/>
                  </a:lnTo>
                  <a:lnTo>
                    <a:pt x="202121" y="15152"/>
                  </a:lnTo>
                  <a:lnTo>
                    <a:pt x="160019" y="28898"/>
                  </a:lnTo>
                  <a:lnTo>
                    <a:pt x="115792" y="52415"/>
                  </a:lnTo>
                  <a:lnTo>
                    <a:pt x="80087" y="81630"/>
                  </a:lnTo>
                  <a:lnTo>
                    <a:pt x="52064" y="115772"/>
                  </a:lnTo>
                  <a:lnTo>
                    <a:pt x="30884" y="154072"/>
                  </a:lnTo>
                  <a:lnTo>
                    <a:pt x="15706" y="195756"/>
                  </a:lnTo>
                  <a:lnTo>
                    <a:pt x="5691" y="240056"/>
                  </a:lnTo>
                  <a:lnTo>
                    <a:pt x="0" y="286200"/>
                  </a:lnTo>
                  <a:lnTo>
                    <a:pt x="7993" y="256472"/>
                  </a:lnTo>
                  <a:lnTo>
                    <a:pt x="19314" y="218277"/>
                  </a:lnTo>
                  <a:lnTo>
                    <a:pt x="35549" y="175429"/>
                  </a:lnTo>
                  <a:lnTo>
                    <a:pt x="58285" y="131745"/>
                  </a:lnTo>
                  <a:lnTo>
                    <a:pt x="89107" y="91044"/>
                  </a:lnTo>
                  <a:lnTo>
                    <a:pt x="129602" y="57140"/>
                  </a:lnTo>
                  <a:lnTo>
                    <a:pt x="181356" y="33851"/>
                  </a:lnTo>
                  <a:lnTo>
                    <a:pt x="232924" y="21590"/>
                  </a:lnTo>
                  <a:lnTo>
                    <a:pt x="284868" y="13584"/>
                  </a:lnTo>
                  <a:lnTo>
                    <a:pt x="337062" y="9278"/>
                  </a:lnTo>
                  <a:lnTo>
                    <a:pt x="389381" y="8117"/>
                  </a:lnTo>
                  <a:lnTo>
                    <a:pt x="441701" y="9546"/>
                  </a:lnTo>
                  <a:lnTo>
                    <a:pt x="493895" y="13009"/>
                  </a:lnTo>
                  <a:lnTo>
                    <a:pt x="545839" y="17951"/>
                  </a:lnTo>
                  <a:lnTo>
                    <a:pt x="597408" y="23818"/>
                  </a:lnTo>
                  <a:lnTo>
                    <a:pt x="563208" y="17093"/>
                  </a:lnTo>
                  <a:lnTo>
                    <a:pt x="520185" y="10718"/>
                  </a:lnTo>
                  <a:lnTo>
                    <a:pt x="470577" y="5323"/>
                  </a:lnTo>
                  <a:lnTo>
                    <a:pt x="416622" y="1540"/>
                  </a:lnTo>
                  <a:lnTo>
                    <a:pt x="360560" y="0"/>
                  </a:lnTo>
                  <a:close/>
                </a:path>
              </a:pathLst>
            </a:custGeom>
            <a:solidFill>
              <a:srgbClr val="FFFFFF"/>
            </a:solidFill>
          </p:spPr>
          <p:txBody>
            <a:bodyPr wrap="square" lIns="0" tIns="0" rIns="0" bIns="0" rtlCol="0"/>
            <a:lstStyle/>
            <a:p>
              <a:endParaRPr/>
            </a:p>
          </p:txBody>
        </p:sp>
        <p:sp>
          <p:nvSpPr>
            <p:cNvPr id="7" name="object 7"/>
            <p:cNvSpPr/>
            <p:nvPr/>
          </p:nvSpPr>
          <p:spPr>
            <a:xfrm>
              <a:off x="2837945" y="2411405"/>
              <a:ext cx="646430" cy="556260"/>
            </a:xfrm>
            <a:custGeom>
              <a:avLst/>
              <a:gdLst/>
              <a:ahLst/>
              <a:cxnLst/>
              <a:rect l="l" t="t" r="r" b="b"/>
              <a:pathLst>
                <a:path w="646429" h="556260">
                  <a:moveTo>
                    <a:pt x="362079" y="0"/>
                  </a:moveTo>
                  <a:lnTo>
                    <a:pt x="307380" y="2220"/>
                  </a:lnTo>
                  <a:lnTo>
                    <a:pt x="256030" y="7427"/>
                  </a:lnTo>
                  <a:lnTo>
                    <a:pt x="210078" y="16083"/>
                  </a:lnTo>
                  <a:lnTo>
                    <a:pt x="171573" y="28645"/>
                  </a:lnTo>
                  <a:lnTo>
                    <a:pt x="126802" y="51927"/>
                  </a:lnTo>
                  <a:lnTo>
                    <a:pt x="89607" y="80450"/>
                  </a:lnTo>
                  <a:lnTo>
                    <a:pt x="59522" y="113623"/>
                  </a:lnTo>
                  <a:lnTo>
                    <a:pt x="36085" y="150855"/>
                  </a:lnTo>
                  <a:lnTo>
                    <a:pt x="18830" y="191555"/>
                  </a:lnTo>
                  <a:lnTo>
                    <a:pt x="7294" y="235131"/>
                  </a:lnTo>
                  <a:lnTo>
                    <a:pt x="1012" y="280994"/>
                  </a:lnTo>
                  <a:lnTo>
                    <a:pt x="0" y="336576"/>
                  </a:lnTo>
                  <a:lnTo>
                    <a:pt x="4173" y="392152"/>
                  </a:lnTo>
                  <a:lnTo>
                    <a:pt x="11013" y="444792"/>
                  </a:lnTo>
                  <a:lnTo>
                    <a:pt x="18002" y="491569"/>
                  </a:lnTo>
                  <a:lnTo>
                    <a:pt x="22620" y="529555"/>
                  </a:lnTo>
                  <a:lnTo>
                    <a:pt x="35584" y="475793"/>
                  </a:lnTo>
                  <a:lnTo>
                    <a:pt x="39017" y="422170"/>
                  </a:lnTo>
                  <a:lnTo>
                    <a:pt x="41708" y="367288"/>
                  </a:lnTo>
                  <a:lnTo>
                    <a:pt x="44696" y="317006"/>
                  </a:lnTo>
                  <a:lnTo>
                    <a:pt x="49018" y="277184"/>
                  </a:lnTo>
                  <a:lnTo>
                    <a:pt x="63642" y="212539"/>
                  </a:lnTo>
                  <a:lnTo>
                    <a:pt x="78733" y="176690"/>
                  </a:lnTo>
                  <a:lnTo>
                    <a:pt x="101255" y="141149"/>
                  </a:lnTo>
                  <a:lnTo>
                    <a:pt x="132892" y="107913"/>
                  </a:lnTo>
                  <a:lnTo>
                    <a:pt x="175328" y="78975"/>
                  </a:lnTo>
                  <a:lnTo>
                    <a:pt x="230247" y="56331"/>
                  </a:lnTo>
                  <a:lnTo>
                    <a:pt x="284680" y="42734"/>
                  </a:lnTo>
                  <a:lnTo>
                    <a:pt x="344648" y="32711"/>
                  </a:lnTo>
                  <a:lnTo>
                    <a:pt x="407030" y="25833"/>
                  </a:lnTo>
                  <a:lnTo>
                    <a:pt x="468705" y="21675"/>
                  </a:lnTo>
                  <a:lnTo>
                    <a:pt x="526553" y="19809"/>
                  </a:lnTo>
                  <a:lnTo>
                    <a:pt x="577451" y="19808"/>
                  </a:lnTo>
                  <a:lnTo>
                    <a:pt x="618280" y="21245"/>
                  </a:lnTo>
                  <a:lnTo>
                    <a:pt x="645918" y="23692"/>
                  </a:lnTo>
                  <a:lnTo>
                    <a:pt x="614133" y="17634"/>
                  </a:lnTo>
                  <a:lnTo>
                    <a:pt x="573409" y="11807"/>
                  </a:lnTo>
                  <a:lnTo>
                    <a:pt x="525793" y="6671"/>
                  </a:lnTo>
                  <a:lnTo>
                    <a:pt x="473334" y="2685"/>
                  </a:lnTo>
                  <a:lnTo>
                    <a:pt x="418080" y="308"/>
                  </a:lnTo>
                  <a:lnTo>
                    <a:pt x="362079" y="0"/>
                  </a:lnTo>
                  <a:close/>
                </a:path>
              </a:pathLst>
            </a:custGeom>
            <a:solidFill>
              <a:srgbClr val="A2757E"/>
            </a:solidFill>
          </p:spPr>
          <p:txBody>
            <a:bodyPr wrap="square" lIns="0" tIns="0" rIns="0" bIns="0" rtlCol="0"/>
            <a:lstStyle/>
            <a:p>
              <a:endParaRPr/>
            </a:p>
          </p:txBody>
        </p:sp>
        <p:sp>
          <p:nvSpPr>
            <p:cNvPr id="8" name="object 8"/>
            <p:cNvSpPr/>
            <p:nvPr/>
          </p:nvSpPr>
          <p:spPr>
            <a:xfrm>
              <a:off x="3159252" y="2467356"/>
              <a:ext cx="931544" cy="612775"/>
            </a:xfrm>
            <a:custGeom>
              <a:avLst/>
              <a:gdLst/>
              <a:ahLst/>
              <a:cxnLst/>
              <a:rect l="l" t="t" r="r" b="b"/>
              <a:pathLst>
                <a:path w="931545" h="612775">
                  <a:moveTo>
                    <a:pt x="589534" y="0"/>
                  </a:moveTo>
                  <a:lnTo>
                    <a:pt x="591367" y="33567"/>
                  </a:lnTo>
                  <a:lnTo>
                    <a:pt x="582866" y="72802"/>
                  </a:lnTo>
                  <a:lnTo>
                    <a:pt x="571031" y="115800"/>
                  </a:lnTo>
                  <a:lnTo>
                    <a:pt x="562863" y="160655"/>
                  </a:lnTo>
                  <a:lnTo>
                    <a:pt x="564475" y="204231"/>
                  </a:lnTo>
                  <a:lnTo>
                    <a:pt x="567753" y="245427"/>
                  </a:lnTo>
                  <a:lnTo>
                    <a:pt x="562363" y="285670"/>
                  </a:lnTo>
                  <a:lnTo>
                    <a:pt x="537972" y="326390"/>
                  </a:lnTo>
                  <a:lnTo>
                    <a:pt x="504229" y="354154"/>
                  </a:lnTo>
                  <a:lnTo>
                    <a:pt x="456668" y="381503"/>
                  </a:lnTo>
                  <a:lnTo>
                    <a:pt x="401304" y="407384"/>
                  </a:lnTo>
                  <a:lnTo>
                    <a:pt x="344151" y="430746"/>
                  </a:lnTo>
                  <a:lnTo>
                    <a:pt x="291224" y="450538"/>
                  </a:lnTo>
                  <a:lnTo>
                    <a:pt x="248538" y="465709"/>
                  </a:lnTo>
                  <a:lnTo>
                    <a:pt x="209420" y="482096"/>
                  </a:lnTo>
                  <a:lnTo>
                    <a:pt x="165165" y="504650"/>
                  </a:lnTo>
                  <a:lnTo>
                    <a:pt x="118935" y="531177"/>
                  </a:lnTo>
                  <a:lnTo>
                    <a:pt x="73890" y="559482"/>
                  </a:lnTo>
                  <a:lnTo>
                    <a:pt x="33191" y="587370"/>
                  </a:lnTo>
                  <a:lnTo>
                    <a:pt x="0" y="612648"/>
                  </a:lnTo>
                  <a:lnTo>
                    <a:pt x="40858" y="588342"/>
                  </a:lnTo>
                  <a:lnTo>
                    <a:pt x="82753" y="564871"/>
                  </a:lnTo>
                  <a:lnTo>
                    <a:pt x="129250" y="541882"/>
                  </a:lnTo>
                  <a:lnTo>
                    <a:pt x="183916" y="519021"/>
                  </a:lnTo>
                  <a:lnTo>
                    <a:pt x="250317" y="495935"/>
                  </a:lnTo>
                  <a:lnTo>
                    <a:pt x="319868" y="475108"/>
                  </a:lnTo>
                  <a:lnTo>
                    <a:pt x="379611" y="458158"/>
                  </a:lnTo>
                  <a:lnTo>
                    <a:pt x="429978" y="443201"/>
                  </a:lnTo>
                  <a:lnTo>
                    <a:pt x="471402" y="428354"/>
                  </a:lnTo>
                  <a:lnTo>
                    <a:pt x="504317" y="411734"/>
                  </a:lnTo>
                  <a:lnTo>
                    <a:pt x="537081" y="389076"/>
                  </a:lnTo>
                  <a:lnTo>
                    <a:pt x="586702" y="350333"/>
                  </a:lnTo>
                  <a:lnTo>
                    <a:pt x="605536" y="338963"/>
                  </a:lnTo>
                  <a:lnTo>
                    <a:pt x="629796" y="337333"/>
                  </a:lnTo>
                  <a:lnTo>
                    <a:pt x="664082" y="341931"/>
                  </a:lnTo>
                  <a:lnTo>
                    <a:pt x="706370" y="344410"/>
                  </a:lnTo>
                  <a:lnTo>
                    <a:pt x="754634" y="336423"/>
                  </a:lnTo>
                  <a:lnTo>
                    <a:pt x="810926" y="311568"/>
                  </a:lnTo>
                  <a:lnTo>
                    <a:pt x="852074" y="279511"/>
                  </a:lnTo>
                  <a:lnTo>
                    <a:pt x="886221" y="244857"/>
                  </a:lnTo>
                  <a:lnTo>
                    <a:pt x="921512" y="212217"/>
                  </a:lnTo>
                  <a:lnTo>
                    <a:pt x="928762" y="205126"/>
                  </a:lnTo>
                  <a:lnTo>
                    <a:pt x="931513" y="199786"/>
                  </a:lnTo>
                  <a:lnTo>
                    <a:pt x="929262" y="197518"/>
                  </a:lnTo>
                  <a:lnTo>
                    <a:pt x="921512" y="199644"/>
                  </a:lnTo>
                  <a:lnTo>
                    <a:pt x="886555" y="218602"/>
                  </a:lnTo>
                  <a:lnTo>
                    <a:pt x="850741" y="241204"/>
                  </a:lnTo>
                  <a:lnTo>
                    <a:pt x="813927" y="264044"/>
                  </a:lnTo>
                  <a:lnTo>
                    <a:pt x="775970" y="283718"/>
                  </a:lnTo>
                  <a:lnTo>
                    <a:pt x="724900" y="298674"/>
                  </a:lnTo>
                  <a:lnTo>
                    <a:pt x="676687" y="303355"/>
                  </a:lnTo>
                  <a:lnTo>
                    <a:pt x="640810" y="299773"/>
                  </a:lnTo>
                  <a:lnTo>
                    <a:pt x="626745" y="289941"/>
                  </a:lnTo>
                  <a:lnTo>
                    <a:pt x="626272" y="273305"/>
                  </a:lnTo>
                  <a:lnTo>
                    <a:pt x="624300" y="249824"/>
                  </a:lnTo>
                  <a:lnTo>
                    <a:pt x="619994" y="222557"/>
                  </a:lnTo>
                  <a:lnTo>
                    <a:pt x="612521" y="194564"/>
                  </a:lnTo>
                  <a:lnTo>
                    <a:pt x="606732" y="168255"/>
                  </a:lnTo>
                  <a:lnTo>
                    <a:pt x="604408" y="142970"/>
                  </a:lnTo>
                  <a:lnTo>
                    <a:pt x="604394" y="117447"/>
                  </a:lnTo>
                  <a:lnTo>
                    <a:pt x="606482" y="64275"/>
                  </a:lnTo>
                  <a:lnTo>
                    <a:pt x="604154" y="40497"/>
                  </a:lnTo>
                  <a:lnTo>
                    <a:pt x="598517" y="19075"/>
                  </a:lnTo>
                  <a:lnTo>
                    <a:pt x="589534" y="0"/>
                  </a:lnTo>
                  <a:close/>
                </a:path>
              </a:pathLst>
            </a:custGeom>
            <a:solidFill>
              <a:srgbClr val="7A4252"/>
            </a:solidFill>
          </p:spPr>
          <p:txBody>
            <a:bodyPr wrap="square" lIns="0" tIns="0" rIns="0" bIns="0" rtlCol="0"/>
            <a:lstStyle/>
            <a:p>
              <a:endParaRPr/>
            </a:p>
          </p:txBody>
        </p:sp>
        <p:pic>
          <p:nvPicPr>
            <p:cNvPr id="9" name="object 9"/>
            <p:cNvPicPr/>
            <p:nvPr/>
          </p:nvPicPr>
          <p:blipFill>
            <a:blip r:embed="rId3" cstate="print"/>
            <a:stretch>
              <a:fillRect/>
            </a:stretch>
          </p:blipFill>
          <p:spPr>
            <a:xfrm>
              <a:off x="4061713" y="2467356"/>
              <a:ext cx="126936" cy="219622"/>
            </a:xfrm>
            <a:prstGeom prst="rect">
              <a:avLst/>
            </a:prstGeom>
          </p:spPr>
        </p:pic>
        <p:sp>
          <p:nvSpPr>
            <p:cNvPr id="10" name="object 10"/>
            <p:cNvSpPr/>
            <p:nvPr/>
          </p:nvSpPr>
          <p:spPr>
            <a:xfrm>
              <a:off x="3781563" y="2455346"/>
              <a:ext cx="298450" cy="291465"/>
            </a:xfrm>
            <a:custGeom>
              <a:avLst/>
              <a:gdLst/>
              <a:ahLst/>
              <a:cxnLst/>
              <a:rect l="l" t="t" r="r" b="b"/>
              <a:pathLst>
                <a:path w="298450" h="291464">
                  <a:moveTo>
                    <a:pt x="95672" y="0"/>
                  </a:moveTo>
                  <a:lnTo>
                    <a:pt x="49502" y="5437"/>
                  </a:lnTo>
                  <a:lnTo>
                    <a:pt x="12356" y="24257"/>
                  </a:lnTo>
                  <a:lnTo>
                    <a:pt x="750" y="62936"/>
                  </a:lnTo>
                  <a:lnTo>
                    <a:pt x="2055" y="86187"/>
                  </a:lnTo>
                  <a:lnTo>
                    <a:pt x="527" y="110164"/>
                  </a:lnTo>
                  <a:lnTo>
                    <a:pt x="0" y="136499"/>
                  </a:lnTo>
                  <a:lnTo>
                    <a:pt x="4306" y="166822"/>
                  </a:lnTo>
                  <a:lnTo>
                    <a:pt x="12612" y="200693"/>
                  </a:lnTo>
                  <a:lnTo>
                    <a:pt x="20085" y="234529"/>
                  </a:lnTo>
                  <a:lnTo>
                    <a:pt x="24558" y="265531"/>
                  </a:lnTo>
                  <a:lnTo>
                    <a:pt x="23864" y="290901"/>
                  </a:lnTo>
                  <a:lnTo>
                    <a:pt x="25864" y="266285"/>
                  </a:lnTo>
                  <a:lnTo>
                    <a:pt x="26531" y="233894"/>
                  </a:lnTo>
                  <a:lnTo>
                    <a:pt x="25864" y="199622"/>
                  </a:lnTo>
                  <a:lnTo>
                    <a:pt x="21641" y="139237"/>
                  </a:lnTo>
                  <a:lnTo>
                    <a:pt x="20752" y="105814"/>
                  </a:lnTo>
                  <a:lnTo>
                    <a:pt x="25642" y="55316"/>
                  </a:lnTo>
                  <a:lnTo>
                    <a:pt x="53772" y="24201"/>
                  </a:lnTo>
                  <a:lnTo>
                    <a:pt x="148578" y="9088"/>
                  </a:lnTo>
                  <a:lnTo>
                    <a:pt x="210512" y="10027"/>
                  </a:lnTo>
                  <a:lnTo>
                    <a:pt x="254099" y="8405"/>
                  </a:lnTo>
                  <a:lnTo>
                    <a:pt x="282326" y="5855"/>
                  </a:lnTo>
                  <a:lnTo>
                    <a:pt x="298184" y="4008"/>
                  </a:lnTo>
                  <a:lnTo>
                    <a:pt x="223603" y="4167"/>
                  </a:lnTo>
                  <a:lnTo>
                    <a:pt x="173704" y="3472"/>
                  </a:lnTo>
                  <a:lnTo>
                    <a:pt x="134354" y="1468"/>
                  </a:lnTo>
                  <a:lnTo>
                    <a:pt x="95672" y="0"/>
                  </a:lnTo>
                  <a:close/>
                </a:path>
              </a:pathLst>
            </a:custGeom>
            <a:solidFill>
              <a:srgbClr val="A2757E"/>
            </a:solidFill>
          </p:spPr>
          <p:txBody>
            <a:bodyPr wrap="square" lIns="0" tIns="0" rIns="0" bIns="0" rtlCol="0"/>
            <a:lstStyle/>
            <a:p>
              <a:endParaRPr/>
            </a:p>
          </p:txBody>
        </p:sp>
        <p:pic>
          <p:nvPicPr>
            <p:cNvPr id="11" name="object 11"/>
            <p:cNvPicPr/>
            <p:nvPr/>
          </p:nvPicPr>
          <p:blipFill>
            <a:blip r:embed="rId4" cstate="print"/>
            <a:stretch>
              <a:fillRect/>
            </a:stretch>
          </p:blipFill>
          <p:spPr>
            <a:xfrm>
              <a:off x="3630168" y="2688336"/>
              <a:ext cx="382524" cy="205739"/>
            </a:xfrm>
            <a:prstGeom prst="rect">
              <a:avLst/>
            </a:prstGeom>
          </p:spPr>
        </p:pic>
        <p:sp>
          <p:nvSpPr>
            <p:cNvPr id="12" name="object 12"/>
            <p:cNvSpPr/>
            <p:nvPr/>
          </p:nvSpPr>
          <p:spPr>
            <a:xfrm>
              <a:off x="2807988" y="2392404"/>
              <a:ext cx="1393825" cy="771525"/>
            </a:xfrm>
            <a:custGeom>
              <a:avLst/>
              <a:gdLst/>
              <a:ahLst/>
              <a:cxnLst/>
              <a:rect l="l" t="t" r="r" b="b"/>
              <a:pathLst>
                <a:path w="1393825" h="771525">
                  <a:moveTo>
                    <a:pt x="980421" y="55266"/>
                  </a:moveTo>
                  <a:lnTo>
                    <a:pt x="1026879" y="49186"/>
                  </a:lnTo>
                  <a:lnTo>
                    <a:pt x="1084148" y="47107"/>
                  </a:lnTo>
                  <a:lnTo>
                    <a:pt x="1145084" y="47837"/>
                  </a:lnTo>
                  <a:lnTo>
                    <a:pt x="1202544" y="50186"/>
                  </a:lnTo>
                  <a:lnTo>
                    <a:pt x="1245668" y="51853"/>
                  </a:lnTo>
                  <a:lnTo>
                    <a:pt x="1305199" y="52330"/>
                  </a:lnTo>
                  <a:lnTo>
                    <a:pt x="1370487" y="68800"/>
                  </a:lnTo>
                  <a:lnTo>
                    <a:pt x="1393473" y="144248"/>
                  </a:lnTo>
                  <a:lnTo>
                    <a:pt x="1388026" y="185386"/>
                  </a:lnTo>
                  <a:lnTo>
                    <a:pt x="1373105" y="215794"/>
                  </a:lnTo>
                  <a:lnTo>
                    <a:pt x="1349104" y="239416"/>
                  </a:lnTo>
                  <a:lnTo>
                    <a:pt x="1322448" y="259609"/>
                  </a:lnTo>
                  <a:lnTo>
                    <a:pt x="1293148" y="282374"/>
                  </a:lnTo>
                  <a:lnTo>
                    <a:pt x="1261218" y="313711"/>
                  </a:lnTo>
                  <a:lnTo>
                    <a:pt x="1224741" y="349654"/>
                  </a:lnTo>
                  <a:lnTo>
                    <a:pt x="1182763" y="382085"/>
                  </a:lnTo>
                  <a:lnTo>
                    <a:pt x="1136452" y="407920"/>
                  </a:lnTo>
                  <a:lnTo>
                    <a:pt x="1086974" y="424074"/>
                  </a:lnTo>
                  <a:lnTo>
                    <a:pt x="1038930" y="426952"/>
                  </a:lnTo>
                  <a:lnTo>
                    <a:pt x="996851" y="423471"/>
                  </a:lnTo>
                  <a:lnTo>
                    <a:pt x="962083" y="423753"/>
                  </a:lnTo>
                  <a:lnTo>
                    <a:pt x="935971" y="437917"/>
                  </a:lnTo>
                  <a:lnTo>
                    <a:pt x="909080" y="464165"/>
                  </a:lnTo>
                  <a:lnTo>
                    <a:pt x="870201" y="490638"/>
                  </a:lnTo>
                  <a:lnTo>
                    <a:pt x="818010" y="515231"/>
                  </a:lnTo>
                  <a:lnTo>
                    <a:pt x="751186" y="535834"/>
                  </a:lnTo>
                  <a:lnTo>
                    <a:pt x="710297" y="546693"/>
                  </a:lnTo>
                  <a:lnTo>
                    <a:pt x="663750" y="561004"/>
                  </a:lnTo>
                  <a:lnTo>
                    <a:pt x="613709" y="578090"/>
                  </a:lnTo>
                  <a:lnTo>
                    <a:pt x="562337" y="597271"/>
                  </a:lnTo>
                  <a:lnTo>
                    <a:pt x="511798" y="617868"/>
                  </a:lnTo>
                  <a:lnTo>
                    <a:pt x="464257" y="639204"/>
                  </a:lnTo>
                  <a:lnTo>
                    <a:pt x="421877" y="660600"/>
                  </a:lnTo>
                  <a:lnTo>
                    <a:pt x="386823" y="681376"/>
                  </a:lnTo>
                  <a:lnTo>
                    <a:pt x="344295" y="708033"/>
                  </a:lnTo>
                  <a:lnTo>
                    <a:pt x="299926" y="732619"/>
                  </a:lnTo>
                  <a:lnTo>
                    <a:pt x="253377" y="752830"/>
                  </a:lnTo>
                  <a:lnTo>
                    <a:pt x="204310" y="766363"/>
                  </a:lnTo>
                  <a:lnTo>
                    <a:pt x="152384" y="770914"/>
                  </a:lnTo>
                  <a:lnTo>
                    <a:pt x="97263" y="764180"/>
                  </a:lnTo>
                  <a:lnTo>
                    <a:pt x="52105" y="742126"/>
                  </a:lnTo>
                  <a:lnTo>
                    <a:pt x="28184" y="706283"/>
                  </a:lnTo>
                  <a:lnTo>
                    <a:pt x="19475" y="662501"/>
                  </a:lnTo>
                  <a:lnTo>
                    <a:pt x="19953" y="616635"/>
                  </a:lnTo>
                  <a:lnTo>
                    <a:pt x="23591" y="574536"/>
                  </a:lnTo>
                  <a:lnTo>
                    <a:pt x="24365" y="542057"/>
                  </a:lnTo>
                  <a:lnTo>
                    <a:pt x="19483" y="512675"/>
                  </a:lnTo>
                  <a:lnTo>
                    <a:pt x="11985" y="476841"/>
                  </a:lnTo>
                  <a:lnTo>
                    <a:pt x="4584" y="433965"/>
                  </a:lnTo>
                  <a:lnTo>
                    <a:pt x="0" y="383458"/>
                  </a:lnTo>
                  <a:lnTo>
                    <a:pt x="946" y="324732"/>
                  </a:lnTo>
                  <a:lnTo>
                    <a:pt x="10141" y="257196"/>
                  </a:lnTo>
                  <a:lnTo>
                    <a:pt x="21653" y="211225"/>
                  </a:lnTo>
                  <a:lnTo>
                    <a:pt x="37145" y="168302"/>
                  </a:lnTo>
                  <a:lnTo>
                    <a:pt x="57763" y="129017"/>
                  </a:lnTo>
                  <a:lnTo>
                    <a:pt x="84658" y="93963"/>
                  </a:lnTo>
                  <a:lnTo>
                    <a:pt x="118977" y="63729"/>
                  </a:lnTo>
                  <a:lnTo>
                    <a:pt x="161870" y="38907"/>
                  </a:lnTo>
                  <a:lnTo>
                    <a:pt x="214484" y="20087"/>
                  </a:lnTo>
                  <a:lnTo>
                    <a:pt x="265049" y="9426"/>
                  </a:lnTo>
                  <a:lnTo>
                    <a:pt x="319382" y="2900"/>
                  </a:lnTo>
                  <a:lnTo>
                    <a:pt x="376519" y="0"/>
                  </a:lnTo>
                  <a:lnTo>
                    <a:pt x="435498" y="215"/>
                  </a:lnTo>
                  <a:lnTo>
                    <a:pt x="495356" y="3035"/>
                  </a:lnTo>
                  <a:lnTo>
                    <a:pt x="555128" y="7951"/>
                  </a:lnTo>
                  <a:lnTo>
                    <a:pt x="613851" y="14452"/>
                  </a:lnTo>
                  <a:lnTo>
                    <a:pt x="670563" y="22028"/>
                  </a:lnTo>
                  <a:lnTo>
                    <a:pt x="724299" y="30168"/>
                  </a:lnTo>
                  <a:lnTo>
                    <a:pt x="774096" y="38364"/>
                  </a:lnTo>
                  <a:lnTo>
                    <a:pt x="818992" y="46103"/>
                  </a:lnTo>
                  <a:lnTo>
                    <a:pt x="858023" y="52878"/>
                  </a:lnTo>
                  <a:lnTo>
                    <a:pt x="890225" y="58177"/>
                  </a:lnTo>
                  <a:lnTo>
                    <a:pt x="914635" y="61489"/>
                  </a:lnTo>
                  <a:lnTo>
                    <a:pt x="931665" y="61946"/>
                  </a:lnTo>
                  <a:lnTo>
                    <a:pt x="948194" y="60283"/>
                  </a:lnTo>
                  <a:lnTo>
                    <a:pt x="964391" y="57667"/>
                  </a:lnTo>
                  <a:lnTo>
                    <a:pt x="980421" y="55266"/>
                  </a:lnTo>
                  <a:close/>
                </a:path>
                <a:path w="1393825" h="771525">
                  <a:moveTo>
                    <a:pt x="915905" y="61997"/>
                  </a:moveTo>
                  <a:lnTo>
                    <a:pt x="942065" y="77031"/>
                  </a:lnTo>
                  <a:lnTo>
                    <a:pt x="954021" y="109495"/>
                  </a:lnTo>
                  <a:lnTo>
                    <a:pt x="956285" y="151866"/>
                  </a:lnTo>
                  <a:lnTo>
                    <a:pt x="953370" y="196617"/>
                  </a:lnTo>
                  <a:lnTo>
                    <a:pt x="956739" y="235274"/>
                  </a:lnTo>
                  <a:lnTo>
                    <a:pt x="967033" y="280289"/>
                  </a:lnTo>
                  <a:lnTo>
                    <a:pt x="974931" y="329242"/>
                  </a:lnTo>
                  <a:lnTo>
                    <a:pt x="971113" y="379713"/>
                  </a:lnTo>
                  <a:lnTo>
                    <a:pt x="946258" y="429281"/>
                  </a:lnTo>
                </a:path>
              </a:pathLst>
            </a:custGeom>
            <a:ln w="7620">
              <a:solidFill>
                <a:srgbClr val="333333"/>
              </a:solidFill>
            </a:ln>
          </p:spPr>
          <p:txBody>
            <a:bodyPr wrap="square" lIns="0" tIns="0" rIns="0" bIns="0" rtlCol="0"/>
            <a:lstStyle/>
            <a:p>
              <a:endParaRPr/>
            </a:p>
          </p:txBody>
        </p:sp>
      </p:grpSp>
      <p:grpSp>
        <p:nvGrpSpPr>
          <p:cNvPr id="13" name="object 13"/>
          <p:cNvGrpSpPr/>
          <p:nvPr/>
        </p:nvGrpSpPr>
        <p:grpSpPr>
          <a:xfrm>
            <a:off x="586740" y="5193791"/>
            <a:ext cx="858519" cy="818515"/>
            <a:chOff x="586740" y="5193791"/>
            <a:chExt cx="858519" cy="818515"/>
          </a:xfrm>
        </p:grpSpPr>
        <p:sp>
          <p:nvSpPr>
            <p:cNvPr id="14" name="object 14"/>
            <p:cNvSpPr/>
            <p:nvPr/>
          </p:nvSpPr>
          <p:spPr>
            <a:xfrm>
              <a:off x="594360" y="5201411"/>
              <a:ext cx="843280" cy="803275"/>
            </a:xfrm>
            <a:custGeom>
              <a:avLst/>
              <a:gdLst/>
              <a:ahLst/>
              <a:cxnLst/>
              <a:rect l="l" t="t" r="r" b="b"/>
              <a:pathLst>
                <a:path w="843280" h="803275">
                  <a:moveTo>
                    <a:pt x="421386" y="0"/>
                  </a:moveTo>
                  <a:lnTo>
                    <a:pt x="372243" y="2702"/>
                  </a:lnTo>
                  <a:lnTo>
                    <a:pt x="324765" y="10608"/>
                  </a:lnTo>
                  <a:lnTo>
                    <a:pt x="279268" y="23415"/>
                  </a:lnTo>
                  <a:lnTo>
                    <a:pt x="236070" y="40823"/>
                  </a:lnTo>
                  <a:lnTo>
                    <a:pt x="195484" y="62530"/>
                  </a:lnTo>
                  <a:lnTo>
                    <a:pt x="157829" y="88234"/>
                  </a:lnTo>
                  <a:lnTo>
                    <a:pt x="123420" y="117633"/>
                  </a:lnTo>
                  <a:lnTo>
                    <a:pt x="92573" y="150427"/>
                  </a:lnTo>
                  <a:lnTo>
                    <a:pt x="65604" y="186313"/>
                  </a:lnTo>
                  <a:lnTo>
                    <a:pt x="42829" y="224989"/>
                  </a:lnTo>
                  <a:lnTo>
                    <a:pt x="24565" y="266155"/>
                  </a:lnTo>
                  <a:lnTo>
                    <a:pt x="11128" y="309509"/>
                  </a:lnTo>
                  <a:lnTo>
                    <a:pt x="2834" y="354749"/>
                  </a:lnTo>
                  <a:lnTo>
                    <a:pt x="0" y="401574"/>
                  </a:lnTo>
                  <a:lnTo>
                    <a:pt x="2834" y="448405"/>
                  </a:lnTo>
                  <a:lnTo>
                    <a:pt x="11128" y="493650"/>
                  </a:lnTo>
                  <a:lnTo>
                    <a:pt x="24565" y="537007"/>
                  </a:lnTo>
                  <a:lnTo>
                    <a:pt x="42829" y="578174"/>
                  </a:lnTo>
                  <a:lnTo>
                    <a:pt x="65604" y="616851"/>
                  </a:lnTo>
                  <a:lnTo>
                    <a:pt x="92573" y="652736"/>
                  </a:lnTo>
                  <a:lnTo>
                    <a:pt x="123420" y="685528"/>
                  </a:lnTo>
                  <a:lnTo>
                    <a:pt x="157829" y="714925"/>
                  </a:lnTo>
                  <a:lnTo>
                    <a:pt x="195484" y="740626"/>
                  </a:lnTo>
                  <a:lnTo>
                    <a:pt x="236070" y="762331"/>
                  </a:lnTo>
                  <a:lnTo>
                    <a:pt x="279268" y="779736"/>
                  </a:lnTo>
                  <a:lnTo>
                    <a:pt x="324765" y="792541"/>
                  </a:lnTo>
                  <a:lnTo>
                    <a:pt x="372243" y="800446"/>
                  </a:lnTo>
                  <a:lnTo>
                    <a:pt x="421386" y="803147"/>
                  </a:lnTo>
                  <a:lnTo>
                    <a:pt x="470528" y="800446"/>
                  </a:lnTo>
                  <a:lnTo>
                    <a:pt x="518006" y="792541"/>
                  </a:lnTo>
                  <a:lnTo>
                    <a:pt x="563503" y="779736"/>
                  </a:lnTo>
                  <a:lnTo>
                    <a:pt x="606701" y="762331"/>
                  </a:lnTo>
                  <a:lnTo>
                    <a:pt x="647287" y="740626"/>
                  </a:lnTo>
                  <a:lnTo>
                    <a:pt x="684942" y="714925"/>
                  </a:lnTo>
                  <a:lnTo>
                    <a:pt x="719351" y="685528"/>
                  </a:lnTo>
                  <a:lnTo>
                    <a:pt x="750198" y="652736"/>
                  </a:lnTo>
                  <a:lnTo>
                    <a:pt x="777167" y="616851"/>
                  </a:lnTo>
                  <a:lnTo>
                    <a:pt x="799942" y="578174"/>
                  </a:lnTo>
                  <a:lnTo>
                    <a:pt x="818206" y="537007"/>
                  </a:lnTo>
                  <a:lnTo>
                    <a:pt x="831643" y="493650"/>
                  </a:lnTo>
                  <a:lnTo>
                    <a:pt x="839937" y="448405"/>
                  </a:lnTo>
                  <a:lnTo>
                    <a:pt x="842772" y="401574"/>
                  </a:lnTo>
                  <a:lnTo>
                    <a:pt x="839937" y="354749"/>
                  </a:lnTo>
                  <a:lnTo>
                    <a:pt x="831643" y="309509"/>
                  </a:lnTo>
                  <a:lnTo>
                    <a:pt x="818206" y="266155"/>
                  </a:lnTo>
                  <a:lnTo>
                    <a:pt x="799942" y="224989"/>
                  </a:lnTo>
                  <a:lnTo>
                    <a:pt x="777167" y="186313"/>
                  </a:lnTo>
                  <a:lnTo>
                    <a:pt x="750198" y="150427"/>
                  </a:lnTo>
                  <a:lnTo>
                    <a:pt x="719351" y="117633"/>
                  </a:lnTo>
                  <a:lnTo>
                    <a:pt x="684942" y="88234"/>
                  </a:lnTo>
                  <a:lnTo>
                    <a:pt x="647287" y="62530"/>
                  </a:lnTo>
                  <a:lnTo>
                    <a:pt x="606701" y="40823"/>
                  </a:lnTo>
                  <a:lnTo>
                    <a:pt x="563503" y="23415"/>
                  </a:lnTo>
                  <a:lnTo>
                    <a:pt x="518006" y="10608"/>
                  </a:lnTo>
                  <a:lnTo>
                    <a:pt x="470528" y="2702"/>
                  </a:lnTo>
                  <a:lnTo>
                    <a:pt x="421386" y="0"/>
                  </a:lnTo>
                  <a:close/>
                </a:path>
              </a:pathLst>
            </a:custGeom>
            <a:solidFill>
              <a:srgbClr val="FFFF00">
                <a:alpha val="23136"/>
              </a:srgbClr>
            </a:solidFill>
          </p:spPr>
          <p:txBody>
            <a:bodyPr wrap="square" lIns="0" tIns="0" rIns="0" bIns="0" rtlCol="0"/>
            <a:lstStyle/>
            <a:p>
              <a:endParaRPr/>
            </a:p>
          </p:txBody>
        </p:sp>
        <p:sp>
          <p:nvSpPr>
            <p:cNvPr id="15" name="object 15"/>
            <p:cNvSpPr/>
            <p:nvPr/>
          </p:nvSpPr>
          <p:spPr>
            <a:xfrm>
              <a:off x="594360" y="5201411"/>
              <a:ext cx="843280" cy="803275"/>
            </a:xfrm>
            <a:custGeom>
              <a:avLst/>
              <a:gdLst/>
              <a:ahLst/>
              <a:cxnLst/>
              <a:rect l="l" t="t" r="r" b="b"/>
              <a:pathLst>
                <a:path w="843280" h="803275">
                  <a:moveTo>
                    <a:pt x="0" y="401574"/>
                  </a:moveTo>
                  <a:lnTo>
                    <a:pt x="2834" y="354749"/>
                  </a:lnTo>
                  <a:lnTo>
                    <a:pt x="11128" y="309509"/>
                  </a:lnTo>
                  <a:lnTo>
                    <a:pt x="24565" y="266155"/>
                  </a:lnTo>
                  <a:lnTo>
                    <a:pt x="42829" y="224989"/>
                  </a:lnTo>
                  <a:lnTo>
                    <a:pt x="65604" y="186313"/>
                  </a:lnTo>
                  <a:lnTo>
                    <a:pt x="92573" y="150427"/>
                  </a:lnTo>
                  <a:lnTo>
                    <a:pt x="123420" y="117633"/>
                  </a:lnTo>
                  <a:lnTo>
                    <a:pt x="157829" y="88234"/>
                  </a:lnTo>
                  <a:lnTo>
                    <a:pt x="195484" y="62530"/>
                  </a:lnTo>
                  <a:lnTo>
                    <a:pt x="236070" y="40823"/>
                  </a:lnTo>
                  <a:lnTo>
                    <a:pt x="279268" y="23415"/>
                  </a:lnTo>
                  <a:lnTo>
                    <a:pt x="324765" y="10608"/>
                  </a:lnTo>
                  <a:lnTo>
                    <a:pt x="372243" y="2702"/>
                  </a:lnTo>
                  <a:lnTo>
                    <a:pt x="421386" y="0"/>
                  </a:lnTo>
                  <a:lnTo>
                    <a:pt x="470528" y="2702"/>
                  </a:lnTo>
                  <a:lnTo>
                    <a:pt x="518006" y="10608"/>
                  </a:lnTo>
                  <a:lnTo>
                    <a:pt x="563503" y="23415"/>
                  </a:lnTo>
                  <a:lnTo>
                    <a:pt x="606701" y="40823"/>
                  </a:lnTo>
                  <a:lnTo>
                    <a:pt x="647287" y="62530"/>
                  </a:lnTo>
                  <a:lnTo>
                    <a:pt x="684942" y="88234"/>
                  </a:lnTo>
                  <a:lnTo>
                    <a:pt x="719351" y="117633"/>
                  </a:lnTo>
                  <a:lnTo>
                    <a:pt x="750198" y="150427"/>
                  </a:lnTo>
                  <a:lnTo>
                    <a:pt x="777167" y="186313"/>
                  </a:lnTo>
                  <a:lnTo>
                    <a:pt x="799942" y="224989"/>
                  </a:lnTo>
                  <a:lnTo>
                    <a:pt x="818206" y="266155"/>
                  </a:lnTo>
                  <a:lnTo>
                    <a:pt x="831643" y="309509"/>
                  </a:lnTo>
                  <a:lnTo>
                    <a:pt x="839937" y="354749"/>
                  </a:lnTo>
                  <a:lnTo>
                    <a:pt x="842772" y="401574"/>
                  </a:lnTo>
                  <a:lnTo>
                    <a:pt x="839937" y="448405"/>
                  </a:lnTo>
                  <a:lnTo>
                    <a:pt x="831643" y="493650"/>
                  </a:lnTo>
                  <a:lnTo>
                    <a:pt x="818206" y="537007"/>
                  </a:lnTo>
                  <a:lnTo>
                    <a:pt x="799942" y="578174"/>
                  </a:lnTo>
                  <a:lnTo>
                    <a:pt x="777167" y="616851"/>
                  </a:lnTo>
                  <a:lnTo>
                    <a:pt x="750198" y="652736"/>
                  </a:lnTo>
                  <a:lnTo>
                    <a:pt x="719351" y="685528"/>
                  </a:lnTo>
                  <a:lnTo>
                    <a:pt x="684942" y="714925"/>
                  </a:lnTo>
                  <a:lnTo>
                    <a:pt x="647287" y="740626"/>
                  </a:lnTo>
                  <a:lnTo>
                    <a:pt x="606701" y="762331"/>
                  </a:lnTo>
                  <a:lnTo>
                    <a:pt x="563503" y="779736"/>
                  </a:lnTo>
                  <a:lnTo>
                    <a:pt x="518006" y="792541"/>
                  </a:lnTo>
                  <a:lnTo>
                    <a:pt x="470528" y="800446"/>
                  </a:lnTo>
                  <a:lnTo>
                    <a:pt x="421386" y="803147"/>
                  </a:lnTo>
                  <a:lnTo>
                    <a:pt x="372243" y="800446"/>
                  </a:lnTo>
                  <a:lnTo>
                    <a:pt x="324765" y="792541"/>
                  </a:lnTo>
                  <a:lnTo>
                    <a:pt x="279268" y="779736"/>
                  </a:lnTo>
                  <a:lnTo>
                    <a:pt x="236070" y="762331"/>
                  </a:lnTo>
                  <a:lnTo>
                    <a:pt x="195484" y="740626"/>
                  </a:lnTo>
                  <a:lnTo>
                    <a:pt x="157829" y="714925"/>
                  </a:lnTo>
                  <a:lnTo>
                    <a:pt x="123420" y="685528"/>
                  </a:lnTo>
                  <a:lnTo>
                    <a:pt x="92573" y="652736"/>
                  </a:lnTo>
                  <a:lnTo>
                    <a:pt x="65604" y="616851"/>
                  </a:lnTo>
                  <a:lnTo>
                    <a:pt x="42829" y="578174"/>
                  </a:lnTo>
                  <a:lnTo>
                    <a:pt x="24565" y="537007"/>
                  </a:lnTo>
                  <a:lnTo>
                    <a:pt x="11128" y="493650"/>
                  </a:lnTo>
                  <a:lnTo>
                    <a:pt x="2834" y="448405"/>
                  </a:lnTo>
                  <a:lnTo>
                    <a:pt x="0" y="401574"/>
                  </a:lnTo>
                  <a:close/>
                </a:path>
              </a:pathLst>
            </a:custGeom>
            <a:ln w="15240">
              <a:solidFill>
                <a:srgbClr val="000000"/>
              </a:solidFill>
            </a:ln>
          </p:spPr>
          <p:txBody>
            <a:bodyPr wrap="square" lIns="0" tIns="0" rIns="0" bIns="0" rtlCol="0"/>
            <a:lstStyle/>
            <a:p>
              <a:endParaRPr/>
            </a:p>
          </p:txBody>
        </p:sp>
      </p:grpSp>
      <p:sp>
        <p:nvSpPr>
          <p:cNvPr id="16" name="object 16"/>
          <p:cNvSpPr txBox="1"/>
          <p:nvPr/>
        </p:nvSpPr>
        <p:spPr>
          <a:xfrm>
            <a:off x="225552" y="3933444"/>
            <a:ext cx="1537970" cy="277495"/>
          </a:xfrm>
          <a:prstGeom prst="rect">
            <a:avLst/>
          </a:prstGeom>
          <a:solidFill>
            <a:srgbClr val="FFFFFF"/>
          </a:solidFill>
          <a:ln w="15239">
            <a:solidFill>
              <a:srgbClr val="000000"/>
            </a:solidFill>
          </a:ln>
        </p:spPr>
        <p:txBody>
          <a:bodyPr vert="horz" wrap="square" lIns="0" tIns="37465" rIns="0" bIns="0" rtlCol="0">
            <a:spAutoFit/>
          </a:bodyPr>
          <a:lstStyle/>
          <a:p>
            <a:pPr marL="90805">
              <a:lnSpc>
                <a:spcPct val="100000"/>
              </a:lnSpc>
              <a:spcBef>
                <a:spcPts val="295"/>
              </a:spcBef>
            </a:pPr>
            <a:r>
              <a:rPr sz="1200" spc="-10" dirty="0">
                <a:latin typeface="Calibri"/>
                <a:cs typeface="Calibri"/>
              </a:rPr>
              <a:t>7-dehydrocholesterol</a:t>
            </a:r>
            <a:endParaRPr sz="1200">
              <a:latin typeface="Calibri"/>
              <a:cs typeface="Calibri"/>
            </a:endParaRPr>
          </a:p>
        </p:txBody>
      </p:sp>
      <p:sp>
        <p:nvSpPr>
          <p:cNvPr id="17" name="object 17"/>
          <p:cNvSpPr txBox="1"/>
          <p:nvPr/>
        </p:nvSpPr>
        <p:spPr>
          <a:xfrm>
            <a:off x="2122932" y="3842003"/>
            <a:ext cx="1102360" cy="462280"/>
          </a:xfrm>
          <a:prstGeom prst="rect">
            <a:avLst/>
          </a:prstGeom>
          <a:solidFill>
            <a:srgbClr val="FFFFFF"/>
          </a:solidFill>
          <a:ln w="15239">
            <a:solidFill>
              <a:srgbClr val="000000"/>
            </a:solidFill>
          </a:ln>
        </p:spPr>
        <p:txBody>
          <a:bodyPr vert="horz" wrap="square" lIns="0" tIns="36830" rIns="0" bIns="0" rtlCol="0">
            <a:spAutoFit/>
          </a:bodyPr>
          <a:lstStyle/>
          <a:p>
            <a:pPr marL="92075" marR="93345">
              <a:lnSpc>
                <a:spcPct val="100000"/>
              </a:lnSpc>
              <a:spcBef>
                <a:spcPts val="290"/>
              </a:spcBef>
            </a:pPr>
            <a:r>
              <a:rPr sz="1200" spc="-5" dirty="0">
                <a:latin typeface="Calibri"/>
                <a:cs typeface="Calibri"/>
              </a:rPr>
              <a:t>C</a:t>
            </a:r>
            <a:r>
              <a:rPr sz="1200" dirty="0">
                <a:latin typeface="Calibri"/>
                <a:cs typeface="Calibri"/>
              </a:rPr>
              <a:t>h</a:t>
            </a:r>
            <a:r>
              <a:rPr sz="1200" spc="-5" dirty="0">
                <a:latin typeface="Calibri"/>
                <a:cs typeface="Calibri"/>
              </a:rPr>
              <a:t>ol</a:t>
            </a:r>
            <a:r>
              <a:rPr sz="1200" dirty="0">
                <a:latin typeface="Calibri"/>
                <a:cs typeface="Calibri"/>
              </a:rPr>
              <a:t>e</a:t>
            </a:r>
            <a:r>
              <a:rPr sz="1200" spc="-20" dirty="0">
                <a:latin typeface="Calibri"/>
                <a:cs typeface="Calibri"/>
              </a:rPr>
              <a:t>c</a:t>
            </a:r>
            <a:r>
              <a:rPr sz="1200" dirty="0">
                <a:latin typeface="Calibri"/>
                <a:cs typeface="Calibri"/>
              </a:rPr>
              <a:t>alci</a:t>
            </a:r>
            <a:r>
              <a:rPr sz="1200" spc="-25" dirty="0">
                <a:latin typeface="Calibri"/>
                <a:cs typeface="Calibri"/>
              </a:rPr>
              <a:t>f</a:t>
            </a:r>
            <a:r>
              <a:rPr sz="1200" dirty="0">
                <a:latin typeface="Calibri"/>
                <a:cs typeface="Calibri"/>
              </a:rPr>
              <a:t>e</a:t>
            </a:r>
            <a:r>
              <a:rPr sz="1200" spc="-20" dirty="0">
                <a:latin typeface="Calibri"/>
                <a:cs typeface="Calibri"/>
              </a:rPr>
              <a:t>r</a:t>
            </a:r>
            <a:r>
              <a:rPr sz="1200" spc="-5" dirty="0">
                <a:latin typeface="Calibri"/>
                <a:cs typeface="Calibri"/>
              </a:rPr>
              <a:t>ol  </a:t>
            </a:r>
            <a:r>
              <a:rPr sz="1200" spc="-5" dirty="0">
                <a:solidFill>
                  <a:srgbClr val="0000FF"/>
                </a:solidFill>
                <a:latin typeface="Calibri"/>
                <a:cs typeface="Calibri"/>
              </a:rPr>
              <a:t>(Vitamin</a:t>
            </a:r>
            <a:r>
              <a:rPr sz="1200" spc="-35" dirty="0">
                <a:solidFill>
                  <a:srgbClr val="0000FF"/>
                </a:solidFill>
                <a:latin typeface="Calibri"/>
                <a:cs typeface="Calibri"/>
              </a:rPr>
              <a:t> </a:t>
            </a:r>
            <a:r>
              <a:rPr sz="1200" dirty="0">
                <a:solidFill>
                  <a:srgbClr val="0000FF"/>
                </a:solidFill>
                <a:latin typeface="Calibri"/>
                <a:cs typeface="Calibri"/>
              </a:rPr>
              <a:t>D3)</a:t>
            </a:r>
            <a:endParaRPr sz="1200">
              <a:latin typeface="Calibri"/>
              <a:cs typeface="Calibri"/>
            </a:endParaRPr>
          </a:p>
        </p:txBody>
      </p:sp>
      <p:sp>
        <p:nvSpPr>
          <p:cNvPr id="18" name="object 18"/>
          <p:cNvSpPr/>
          <p:nvPr/>
        </p:nvSpPr>
        <p:spPr>
          <a:xfrm>
            <a:off x="2122932" y="5053584"/>
            <a:ext cx="1026160" cy="492759"/>
          </a:xfrm>
          <a:custGeom>
            <a:avLst/>
            <a:gdLst/>
            <a:ahLst/>
            <a:cxnLst/>
            <a:rect l="l" t="t" r="r" b="b"/>
            <a:pathLst>
              <a:path w="1026160" h="492760">
                <a:moveTo>
                  <a:pt x="0" y="492251"/>
                </a:moveTo>
                <a:lnTo>
                  <a:pt x="1025652" y="492251"/>
                </a:lnTo>
                <a:lnTo>
                  <a:pt x="1025652" y="0"/>
                </a:lnTo>
                <a:lnTo>
                  <a:pt x="0" y="0"/>
                </a:lnTo>
                <a:lnTo>
                  <a:pt x="0" y="492251"/>
                </a:lnTo>
                <a:close/>
              </a:path>
            </a:pathLst>
          </a:custGeom>
          <a:ln w="15240">
            <a:solidFill>
              <a:srgbClr val="000000"/>
            </a:solidFill>
          </a:ln>
        </p:spPr>
        <p:txBody>
          <a:bodyPr wrap="square" lIns="0" tIns="0" rIns="0" bIns="0" rtlCol="0"/>
          <a:lstStyle/>
          <a:p>
            <a:endParaRPr/>
          </a:p>
        </p:txBody>
      </p:sp>
      <p:sp>
        <p:nvSpPr>
          <p:cNvPr id="19" name="object 19"/>
          <p:cNvSpPr txBox="1"/>
          <p:nvPr/>
        </p:nvSpPr>
        <p:spPr>
          <a:xfrm>
            <a:off x="2202560" y="5078983"/>
            <a:ext cx="858519" cy="419734"/>
          </a:xfrm>
          <a:prstGeom prst="rect">
            <a:avLst/>
          </a:prstGeom>
        </p:spPr>
        <p:txBody>
          <a:bodyPr vert="horz" wrap="square" lIns="0" tIns="0" rIns="0" bIns="0" rtlCol="0">
            <a:spAutoFit/>
          </a:bodyPr>
          <a:lstStyle/>
          <a:p>
            <a:pPr marL="12700" marR="5080">
              <a:lnSpc>
                <a:spcPts val="1620"/>
              </a:lnSpc>
            </a:pPr>
            <a:r>
              <a:rPr sz="1200" spc="-5" dirty="0">
                <a:latin typeface="Calibri"/>
                <a:cs typeface="Calibri"/>
              </a:rPr>
              <a:t>E</a:t>
            </a:r>
            <a:r>
              <a:rPr sz="1200" spc="-10" dirty="0">
                <a:latin typeface="Calibri"/>
                <a:cs typeface="Calibri"/>
              </a:rPr>
              <a:t>r</a:t>
            </a:r>
            <a:r>
              <a:rPr sz="1200" spc="-15" dirty="0">
                <a:latin typeface="Calibri"/>
                <a:cs typeface="Calibri"/>
              </a:rPr>
              <a:t>g</a:t>
            </a:r>
            <a:r>
              <a:rPr sz="1200" spc="-5" dirty="0">
                <a:latin typeface="Calibri"/>
                <a:cs typeface="Calibri"/>
              </a:rPr>
              <a:t>o</a:t>
            </a:r>
            <a:r>
              <a:rPr sz="1200" spc="-15" dirty="0">
                <a:latin typeface="Calibri"/>
                <a:cs typeface="Calibri"/>
              </a:rPr>
              <a:t>c</a:t>
            </a:r>
            <a:r>
              <a:rPr sz="1200" dirty="0">
                <a:latin typeface="Calibri"/>
                <a:cs typeface="Calibri"/>
              </a:rPr>
              <a:t>alci</a:t>
            </a:r>
            <a:r>
              <a:rPr sz="1200" spc="-25" dirty="0">
                <a:latin typeface="Calibri"/>
                <a:cs typeface="Calibri"/>
              </a:rPr>
              <a:t>f</a:t>
            </a:r>
            <a:r>
              <a:rPr sz="1200" dirty="0">
                <a:latin typeface="Calibri"/>
                <a:cs typeface="Calibri"/>
              </a:rPr>
              <a:t>e</a:t>
            </a:r>
            <a:r>
              <a:rPr sz="1200" spc="-20" dirty="0">
                <a:latin typeface="Calibri"/>
                <a:cs typeface="Calibri"/>
              </a:rPr>
              <a:t>r</a:t>
            </a:r>
            <a:r>
              <a:rPr sz="1200" spc="-5" dirty="0">
                <a:latin typeface="Calibri"/>
                <a:cs typeface="Calibri"/>
              </a:rPr>
              <a:t>ol  (Vitamin</a:t>
            </a:r>
            <a:r>
              <a:rPr sz="1200" spc="-45" dirty="0">
                <a:latin typeface="Calibri"/>
                <a:cs typeface="Calibri"/>
              </a:rPr>
              <a:t> </a:t>
            </a:r>
            <a:r>
              <a:rPr sz="1200" dirty="0">
                <a:latin typeface="Calibri"/>
                <a:cs typeface="Calibri"/>
              </a:rPr>
              <a:t>D2</a:t>
            </a:r>
            <a:r>
              <a:rPr sz="1400" dirty="0">
                <a:latin typeface="Calibri"/>
                <a:cs typeface="Calibri"/>
              </a:rPr>
              <a:t>)</a:t>
            </a:r>
            <a:endParaRPr sz="1400">
              <a:latin typeface="Calibri"/>
              <a:cs typeface="Calibri"/>
            </a:endParaRPr>
          </a:p>
        </p:txBody>
      </p:sp>
      <p:sp>
        <p:nvSpPr>
          <p:cNvPr id="20" name="object 20"/>
          <p:cNvSpPr txBox="1"/>
          <p:nvPr/>
        </p:nvSpPr>
        <p:spPr>
          <a:xfrm>
            <a:off x="6722364" y="3749040"/>
            <a:ext cx="2087880" cy="708660"/>
          </a:xfrm>
          <a:prstGeom prst="rect">
            <a:avLst/>
          </a:prstGeom>
          <a:solidFill>
            <a:srgbClr val="FFFFFF"/>
          </a:solidFill>
          <a:ln w="15240">
            <a:solidFill>
              <a:srgbClr val="000000"/>
            </a:solidFill>
          </a:ln>
        </p:spPr>
        <p:txBody>
          <a:bodyPr vert="horz" wrap="square" lIns="0" tIns="37465" rIns="0" bIns="0" rtlCol="0">
            <a:spAutoFit/>
          </a:bodyPr>
          <a:lstStyle/>
          <a:p>
            <a:pPr marL="1270" algn="ctr">
              <a:lnSpc>
                <a:spcPts val="1430"/>
              </a:lnSpc>
              <a:spcBef>
                <a:spcPts val="295"/>
              </a:spcBef>
            </a:pPr>
            <a:r>
              <a:rPr sz="1200" spc="-5" dirty="0">
                <a:latin typeface="Calibri"/>
                <a:cs typeface="Calibri"/>
              </a:rPr>
              <a:t>1,25(OH)</a:t>
            </a:r>
            <a:r>
              <a:rPr sz="1200" spc="-7" baseline="-20833" dirty="0">
                <a:latin typeface="Calibri"/>
                <a:cs typeface="Calibri"/>
              </a:rPr>
              <a:t>2</a:t>
            </a:r>
            <a:r>
              <a:rPr sz="1200" spc="150" baseline="-20833" dirty="0">
                <a:latin typeface="Calibri"/>
                <a:cs typeface="Calibri"/>
              </a:rPr>
              <a:t> </a:t>
            </a:r>
            <a:r>
              <a:rPr sz="1200" spc="-10" dirty="0">
                <a:latin typeface="Calibri"/>
                <a:cs typeface="Calibri"/>
              </a:rPr>
              <a:t>cholecalciferol</a:t>
            </a:r>
            <a:endParaRPr sz="1200">
              <a:latin typeface="Calibri"/>
              <a:cs typeface="Calibri"/>
            </a:endParaRPr>
          </a:p>
          <a:p>
            <a:pPr marL="438784" marR="428625" indent="-1905" algn="ctr">
              <a:lnSpc>
                <a:spcPts val="1680"/>
              </a:lnSpc>
              <a:spcBef>
                <a:spcPts val="45"/>
              </a:spcBef>
            </a:pPr>
            <a:r>
              <a:rPr sz="1400" b="1" dirty="0">
                <a:solidFill>
                  <a:srgbClr val="0000FF"/>
                </a:solidFill>
                <a:latin typeface="Calibri"/>
                <a:cs typeface="Calibri"/>
              </a:rPr>
              <a:t>(Calcitriol) </a:t>
            </a:r>
            <a:r>
              <a:rPr sz="1400" b="1" spc="5" dirty="0">
                <a:solidFill>
                  <a:srgbClr val="0000FF"/>
                </a:solidFill>
                <a:latin typeface="Calibri"/>
                <a:cs typeface="Calibri"/>
              </a:rPr>
              <a:t> </a:t>
            </a:r>
            <a:r>
              <a:rPr sz="1400" b="1" dirty="0">
                <a:solidFill>
                  <a:srgbClr val="0000FF"/>
                </a:solidFill>
                <a:latin typeface="Calibri"/>
                <a:cs typeface="Calibri"/>
              </a:rPr>
              <a:t>Active</a:t>
            </a:r>
            <a:r>
              <a:rPr sz="1400" b="1" spc="-55" dirty="0">
                <a:solidFill>
                  <a:srgbClr val="0000FF"/>
                </a:solidFill>
                <a:latin typeface="Calibri"/>
                <a:cs typeface="Calibri"/>
              </a:rPr>
              <a:t> </a:t>
            </a:r>
            <a:r>
              <a:rPr sz="1400" b="1" spc="-5" dirty="0">
                <a:solidFill>
                  <a:srgbClr val="0000FF"/>
                </a:solidFill>
                <a:latin typeface="Calibri"/>
                <a:cs typeface="Calibri"/>
              </a:rPr>
              <a:t>vitamin</a:t>
            </a:r>
            <a:r>
              <a:rPr sz="1400" b="1" spc="-50" dirty="0">
                <a:solidFill>
                  <a:srgbClr val="0000FF"/>
                </a:solidFill>
                <a:latin typeface="Calibri"/>
                <a:cs typeface="Calibri"/>
              </a:rPr>
              <a:t> </a:t>
            </a:r>
            <a:r>
              <a:rPr sz="1400" b="1" dirty="0">
                <a:solidFill>
                  <a:srgbClr val="0000FF"/>
                </a:solidFill>
                <a:latin typeface="Calibri"/>
                <a:cs typeface="Calibri"/>
              </a:rPr>
              <a:t>D</a:t>
            </a:r>
            <a:endParaRPr sz="1400">
              <a:latin typeface="Calibri"/>
              <a:cs typeface="Calibri"/>
            </a:endParaRPr>
          </a:p>
        </p:txBody>
      </p:sp>
      <p:sp>
        <p:nvSpPr>
          <p:cNvPr id="21" name="object 21"/>
          <p:cNvSpPr txBox="1"/>
          <p:nvPr/>
        </p:nvSpPr>
        <p:spPr>
          <a:xfrm>
            <a:off x="4212335" y="3842003"/>
            <a:ext cx="2014855" cy="462280"/>
          </a:xfrm>
          <a:prstGeom prst="rect">
            <a:avLst/>
          </a:prstGeom>
          <a:solidFill>
            <a:srgbClr val="FFFFFF"/>
          </a:solidFill>
          <a:ln w="15240">
            <a:solidFill>
              <a:srgbClr val="000000"/>
            </a:solidFill>
          </a:ln>
        </p:spPr>
        <p:txBody>
          <a:bodyPr vert="horz" wrap="square" lIns="0" tIns="36830" rIns="0" bIns="0" rtlCol="0">
            <a:spAutoFit/>
          </a:bodyPr>
          <a:lstStyle/>
          <a:p>
            <a:pPr marL="719455" marR="314325" indent="-399415">
              <a:lnSpc>
                <a:spcPct val="100000"/>
              </a:lnSpc>
              <a:spcBef>
                <a:spcPts val="290"/>
              </a:spcBef>
            </a:pPr>
            <a:r>
              <a:rPr sz="1200" spc="-5" dirty="0">
                <a:latin typeface="Calibri"/>
                <a:cs typeface="Calibri"/>
              </a:rPr>
              <a:t>25(OH)</a:t>
            </a:r>
            <a:r>
              <a:rPr sz="1200" dirty="0">
                <a:latin typeface="Calibri"/>
                <a:cs typeface="Calibri"/>
              </a:rPr>
              <a:t> </a:t>
            </a:r>
            <a:r>
              <a:rPr sz="1200" spc="-10" dirty="0">
                <a:latin typeface="Calibri"/>
                <a:cs typeface="Calibri"/>
              </a:rPr>
              <a:t>cholecalciferol </a:t>
            </a:r>
            <a:r>
              <a:rPr sz="1200" spc="-260" dirty="0">
                <a:latin typeface="Calibri"/>
                <a:cs typeface="Calibri"/>
              </a:rPr>
              <a:t> </a:t>
            </a:r>
            <a:r>
              <a:rPr sz="1200" spc="-5" dirty="0">
                <a:latin typeface="Calibri"/>
                <a:cs typeface="Calibri"/>
              </a:rPr>
              <a:t>(Calcidol)</a:t>
            </a:r>
            <a:endParaRPr sz="1200">
              <a:latin typeface="Calibri"/>
              <a:cs typeface="Calibri"/>
            </a:endParaRPr>
          </a:p>
        </p:txBody>
      </p:sp>
      <p:sp>
        <p:nvSpPr>
          <p:cNvPr id="22" name="object 22"/>
          <p:cNvSpPr txBox="1"/>
          <p:nvPr/>
        </p:nvSpPr>
        <p:spPr>
          <a:xfrm>
            <a:off x="723696" y="5362447"/>
            <a:ext cx="575945" cy="452755"/>
          </a:xfrm>
          <a:prstGeom prst="rect">
            <a:avLst/>
          </a:prstGeom>
        </p:spPr>
        <p:txBody>
          <a:bodyPr vert="horz" wrap="square" lIns="0" tIns="12700" rIns="0" bIns="0" rtlCol="0">
            <a:spAutoFit/>
          </a:bodyPr>
          <a:lstStyle/>
          <a:p>
            <a:pPr marL="12700" marR="5080">
              <a:lnSpc>
                <a:spcPct val="100000"/>
              </a:lnSpc>
              <a:spcBef>
                <a:spcPts val="100"/>
              </a:spcBef>
            </a:pPr>
            <a:r>
              <a:rPr sz="1400" spc="-5" dirty="0">
                <a:latin typeface="Calibri"/>
                <a:cs typeface="Calibri"/>
              </a:rPr>
              <a:t>Dietary </a:t>
            </a:r>
            <a:r>
              <a:rPr sz="1400" spc="-305" dirty="0">
                <a:latin typeface="Calibri"/>
                <a:cs typeface="Calibri"/>
              </a:rPr>
              <a:t> </a:t>
            </a:r>
            <a:r>
              <a:rPr sz="1400" spc="-5" dirty="0">
                <a:latin typeface="Calibri"/>
                <a:cs typeface="Calibri"/>
              </a:rPr>
              <a:t>s</a:t>
            </a:r>
            <a:r>
              <a:rPr sz="1400" spc="5" dirty="0">
                <a:latin typeface="Calibri"/>
                <a:cs typeface="Calibri"/>
              </a:rPr>
              <a:t>o</a:t>
            </a:r>
            <a:r>
              <a:rPr sz="1400" spc="-10" dirty="0">
                <a:latin typeface="Calibri"/>
                <a:cs typeface="Calibri"/>
              </a:rPr>
              <a:t>u</a:t>
            </a:r>
            <a:r>
              <a:rPr sz="1400" spc="-25" dirty="0">
                <a:latin typeface="Calibri"/>
                <a:cs typeface="Calibri"/>
              </a:rPr>
              <a:t>r</a:t>
            </a:r>
            <a:r>
              <a:rPr sz="1400" spc="-10" dirty="0">
                <a:latin typeface="Calibri"/>
                <a:cs typeface="Calibri"/>
              </a:rPr>
              <a:t>c</a:t>
            </a:r>
            <a:r>
              <a:rPr sz="1400" dirty="0">
                <a:latin typeface="Calibri"/>
                <a:cs typeface="Calibri"/>
              </a:rPr>
              <a:t>es</a:t>
            </a:r>
            <a:endParaRPr sz="1400">
              <a:latin typeface="Calibri"/>
              <a:cs typeface="Calibri"/>
            </a:endParaRPr>
          </a:p>
        </p:txBody>
      </p:sp>
      <p:sp>
        <p:nvSpPr>
          <p:cNvPr id="23" name="object 23"/>
          <p:cNvSpPr/>
          <p:nvPr/>
        </p:nvSpPr>
        <p:spPr>
          <a:xfrm>
            <a:off x="1566544" y="5213477"/>
            <a:ext cx="391795" cy="171450"/>
          </a:xfrm>
          <a:custGeom>
            <a:avLst/>
            <a:gdLst/>
            <a:ahLst/>
            <a:cxnLst/>
            <a:rect l="l" t="t" r="r" b="b"/>
            <a:pathLst>
              <a:path w="391794" h="171450">
                <a:moveTo>
                  <a:pt x="326415" y="31969"/>
                </a:moveTo>
                <a:lnTo>
                  <a:pt x="0" y="149606"/>
                </a:lnTo>
                <a:lnTo>
                  <a:pt x="7874" y="171196"/>
                </a:lnTo>
                <a:lnTo>
                  <a:pt x="334163" y="53451"/>
                </a:lnTo>
                <a:lnTo>
                  <a:pt x="348671" y="36074"/>
                </a:lnTo>
                <a:lnTo>
                  <a:pt x="326415" y="31969"/>
                </a:lnTo>
                <a:close/>
              </a:path>
              <a:path w="391794" h="171450">
                <a:moveTo>
                  <a:pt x="374760" y="17653"/>
                </a:moveTo>
                <a:lnTo>
                  <a:pt x="366141" y="17653"/>
                </a:lnTo>
                <a:lnTo>
                  <a:pt x="373888" y="39116"/>
                </a:lnTo>
                <a:lnTo>
                  <a:pt x="334163" y="53451"/>
                </a:lnTo>
                <a:lnTo>
                  <a:pt x="304673" y="88773"/>
                </a:lnTo>
                <a:lnTo>
                  <a:pt x="300609" y="93599"/>
                </a:lnTo>
                <a:lnTo>
                  <a:pt x="301244" y="100711"/>
                </a:lnTo>
                <a:lnTo>
                  <a:pt x="310896" y="108839"/>
                </a:lnTo>
                <a:lnTo>
                  <a:pt x="318135" y="108204"/>
                </a:lnTo>
                <a:lnTo>
                  <a:pt x="391287" y="20701"/>
                </a:lnTo>
                <a:lnTo>
                  <a:pt x="374760" y="17653"/>
                </a:lnTo>
                <a:close/>
              </a:path>
              <a:path w="391794" h="171450">
                <a:moveTo>
                  <a:pt x="348671" y="36074"/>
                </a:moveTo>
                <a:lnTo>
                  <a:pt x="334163" y="53451"/>
                </a:lnTo>
                <a:lnTo>
                  <a:pt x="372480" y="39624"/>
                </a:lnTo>
                <a:lnTo>
                  <a:pt x="367919" y="39624"/>
                </a:lnTo>
                <a:lnTo>
                  <a:pt x="348671" y="36074"/>
                </a:lnTo>
                <a:close/>
              </a:path>
              <a:path w="391794" h="171450">
                <a:moveTo>
                  <a:pt x="361188" y="21082"/>
                </a:moveTo>
                <a:lnTo>
                  <a:pt x="348671" y="36074"/>
                </a:lnTo>
                <a:lnTo>
                  <a:pt x="367919" y="39624"/>
                </a:lnTo>
                <a:lnTo>
                  <a:pt x="361188" y="21082"/>
                </a:lnTo>
                <a:close/>
              </a:path>
              <a:path w="391794" h="171450">
                <a:moveTo>
                  <a:pt x="367378" y="21082"/>
                </a:moveTo>
                <a:lnTo>
                  <a:pt x="361188" y="21082"/>
                </a:lnTo>
                <a:lnTo>
                  <a:pt x="367919" y="39624"/>
                </a:lnTo>
                <a:lnTo>
                  <a:pt x="372480" y="39624"/>
                </a:lnTo>
                <a:lnTo>
                  <a:pt x="373888" y="39116"/>
                </a:lnTo>
                <a:lnTo>
                  <a:pt x="367378" y="21082"/>
                </a:lnTo>
                <a:close/>
              </a:path>
              <a:path w="391794" h="171450">
                <a:moveTo>
                  <a:pt x="366141" y="17653"/>
                </a:moveTo>
                <a:lnTo>
                  <a:pt x="326415" y="31969"/>
                </a:lnTo>
                <a:lnTo>
                  <a:pt x="348671" y="36074"/>
                </a:lnTo>
                <a:lnTo>
                  <a:pt x="361188" y="21082"/>
                </a:lnTo>
                <a:lnTo>
                  <a:pt x="367378" y="21082"/>
                </a:lnTo>
                <a:lnTo>
                  <a:pt x="366141" y="17653"/>
                </a:lnTo>
                <a:close/>
              </a:path>
              <a:path w="391794" h="171450">
                <a:moveTo>
                  <a:pt x="279146" y="0"/>
                </a:moveTo>
                <a:lnTo>
                  <a:pt x="273177" y="4191"/>
                </a:lnTo>
                <a:lnTo>
                  <a:pt x="270891" y="16510"/>
                </a:lnTo>
                <a:lnTo>
                  <a:pt x="274955" y="22479"/>
                </a:lnTo>
                <a:lnTo>
                  <a:pt x="326415" y="31969"/>
                </a:lnTo>
                <a:lnTo>
                  <a:pt x="366141" y="17653"/>
                </a:lnTo>
                <a:lnTo>
                  <a:pt x="374760" y="17653"/>
                </a:lnTo>
                <a:lnTo>
                  <a:pt x="279146" y="0"/>
                </a:lnTo>
                <a:close/>
              </a:path>
            </a:pathLst>
          </a:custGeom>
          <a:solidFill>
            <a:srgbClr val="000000"/>
          </a:solidFill>
        </p:spPr>
        <p:txBody>
          <a:bodyPr wrap="square" lIns="0" tIns="0" rIns="0" bIns="0" rtlCol="0"/>
          <a:lstStyle/>
          <a:p>
            <a:endParaRPr/>
          </a:p>
        </p:txBody>
      </p:sp>
      <p:sp>
        <p:nvSpPr>
          <p:cNvPr id="24" name="object 24"/>
          <p:cNvSpPr/>
          <p:nvPr/>
        </p:nvSpPr>
        <p:spPr>
          <a:xfrm>
            <a:off x="1426210" y="4421885"/>
            <a:ext cx="907415" cy="723265"/>
          </a:xfrm>
          <a:custGeom>
            <a:avLst/>
            <a:gdLst/>
            <a:ahLst/>
            <a:cxnLst/>
            <a:rect l="l" t="t" r="r" b="b"/>
            <a:pathLst>
              <a:path w="907414" h="723264">
                <a:moveTo>
                  <a:pt x="871716" y="28196"/>
                </a:moveTo>
                <a:lnTo>
                  <a:pt x="849191" y="31435"/>
                </a:lnTo>
                <a:lnTo>
                  <a:pt x="0" y="705484"/>
                </a:lnTo>
                <a:lnTo>
                  <a:pt x="14224" y="723264"/>
                </a:lnTo>
                <a:lnTo>
                  <a:pt x="863510" y="49262"/>
                </a:lnTo>
                <a:lnTo>
                  <a:pt x="871716" y="28196"/>
                </a:lnTo>
                <a:close/>
              </a:path>
              <a:path w="907414" h="723264">
                <a:moveTo>
                  <a:pt x="905303" y="5080"/>
                </a:moveTo>
                <a:lnTo>
                  <a:pt x="882396" y="5080"/>
                </a:lnTo>
                <a:lnTo>
                  <a:pt x="896620" y="22987"/>
                </a:lnTo>
                <a:lnTo>
                  <a:pt x="863510" y="49262"/>
                </a:lnTo>
                <a:lnTo>
                  <a:pt x="846835" y="92075"/>
                </a:lnTo>
                <a:lnTo>
                  <a:pt x="844550" y="98043"/>
                </a:lnTo>
                <a:lnTo>
                  <a:pt x="847471" y="104647"/>
                </a:lnTo>
                <a:lnTo>
                  <a:pt x="859154" y="109219"/>
                </a:lnTo>
                <a:lnTo>
                  <a:pt x="865759" y="106299"/>
                </a:lnTo>
                <a:lnTo>
                  <a:pt x="905303" y="5080"/>
                </a:lnTo>
                <a:close/>
              </a:path>
              <a:path w="907414" h="723264">
                <a:moveTo>
                  <a:pt x="886229" y="9906"/>
                </a:moveTo>
                <a:lnTo>
                  <a:pt x="878840" y="9906"/>
                </a:lnTo>
                <a:lnTo>
                  <a:pt x="891159" y="25400"/>
                </a:lnTo>
                <a:lnTo>
                  <a:pt x="871716" y="28196"/>
                </a:lnTo>
                <a:lnTo>
                  <a:pt x="863510" y="49262"/>
                </a:lnTo>
                <a:lnTo>
                  <a:pt x="896620" y="22987"/>
                </a:lnTo>
                <a:lnTo>
                  <a:pt x="886229" y="9906"/>
                </a:lnTo>
                <a:close/>
              </a:path>
              <a:path w="907414" h="723264">
                <a:moveTo>
                  <a:pt x="907288" y="0"/>
                </a:moveTo>
                <a:lnTo>
                  <a:pt x="794258" y="16256"/>
                </a:lnTo>
                <a:lnTo>
                  <a:pt x="789940" y="21970"/>
                </a:lnTo>
                <a:lnTo>
                  <a:pt x="791717" y="34543"/>
                </a:lnTo>
                <a:lnTo>
                  <a:pt x="797560" y="38862"/>
                </a:lnTo>
                <a:lnTo>
                  <a:pt x="849191" y="31435"/>
                </a:lnTo>
                <a:lnTo>
                  <a:pt x="882396" y="5080"/>
                </a:lnTo>
                <a:lnTo>
                  <a:pt x="905303" y="5080"/>
                </a:lnTo>
                <a:lnTo>
                  <a:pt x="907288" y="0"/>
                </a:lnTo>
                <a:close/>
              </a:path>
              <a:path w="907414" h="723264">
                <a:moveTo>
                  <a:pt x="882396" y="5080"/>
                </a:moveTo>
                <a:lnTo>
                  <a:pt x="849191" y="31435"/>
                </a:lnTo>
                <a:lnTo>
                  <a:pt x="871716" y="28196"/>
                </a:lnTo>
                <a:lnTo>
                  <a:pt x="878840" y="9906"/>
                </a:lnTo>
                <a:lnTo>
                  <a:pt x="886229" y="9906"/>
                </a:lnTo>
                <a:lnTo>
                  <a:pt x="882396" y="5080"/>
                </a:lnTo>
                <a:close/>
              </a:path>
              <a:path w="907414" h="723264">
                <a:moveTo>
                  <a:pt x="878840" y="9906"/>
                </a:moveTo>
                <a:lnTo>
                  <a:pt x="871716" y="28196"/>
                </a:lnTo>
                <a:lnTo>
                  <a:pt x="891159" y="25400"/>
                </a:lnTo>
                <a:lnTo>
                  <a:pt x="878840" y="9906"/>
                </a:lnTo>
                <a:close/>
              </a:path>
            </a:pathLst>
          </a:custGeom>
          <a:solidFill>
            <a:srgbClr val="000000"/>
          </a:solidFill>
        </p:spPr>
        <p:txBody>
          <a:bodyPr wrap="square" lIns="0" tIns="0" rIns="0" bIns="0" rtlCol="0"/>
          <a:lstStyle/>
          <a:p>
            <a:endParaRPr/>
          </a:p>
        </p:txBody>
      </p:sp>
      <p:pic>
        <p:nvPicPr>
          <p:cNvPr id="25" name="object 25"/>
          <p:cNvPicPr/>
          <p:nvPr/>
        </p:nvPicPr>
        <p:blipFill>
          <a:blip r:embed="rId5" cstate="print"/>
          <a:stretch>
            <a:fillRect/>
          </a:stretch>
        </p:blipFill>
        <p:spPr>
          <a:xfrm>
            <a:off x="1802129" y="4015359"/>
            <a:ext cx="244475" cy="115062"/>
          </a:xfrm>
          <a:prstGeom prst="rect">
            <a:avLst/>
          </a:prstGeom>
        </p:spPr>
      </p:pic>
      <p:sp>
        <p:nvSpPr>
          <p:cNvPr id="26" name="object 26"/>
          <p:cNvSpPr/>
          <p:nvPr/>
        </p:nvSpPr>
        <p:spPr>
          <a:xfrm>
            <a:off x="6326885" y="4015359"/>
            <a:ext cx="396875" cy="115570"/>
          </a:xfrm>
          <a:custGeom>
            <a:avLst/>
            <a:gdLst/>
            <a:ahLst/>
            <a:cxnLst/>
            <a:rect l="l" t="t" r="r" b="b"/>
            <a:pathLst>
              <a:path w="396875" h="115570">
                <a:moveTo>
                  <a:pt x="351445" y="57531"/>
                </a:moveTo>
                <a:lnTo>
                  <a:pt x="292227" y="92075"/>
                </a:lnTo>
                <a:lnTo>
                  <a:pt x="286892" y="95250"/>
                </a:lnTo>
                <a:lnTo>
                  <a:pt x="284988" y="102235"/>
                </a:lnTo>
                <a:lnTo>
                  <a:pt x="291338" y="113157"/>
                </a:lnTo>
                <a:lnTo>
                  <a:pt x="298322" y="115062"/>
                </a:lnTo>
                <a:lnTo>
                  <a:pt x="377295" y="68961"/>
                </a:lnTo>
                <a:lnTo>
                  <a:pt x="374268" y="68961"/>
                </a:lnTo>
                <a:lnTo>
                  <a:pt x="374268" y="67437"/>
                </a:lnTo>
                <a:lnTo>
                  <a:pt x="368427" y="67437"/>
                </a:lnTo>
                <a:lnTo>
                  <a:pt x="351445" y="57531"/>
                </a:lnTo>
                <a:close/>
              </a:path>
              <a:path w="396875" h="115570">
                <a:moveTo>
                  <a:pt x="331851" y="46101"/>
                </a:moveTo>
                <a:lnTo>
                  <a:pt x="0" y="46101"/>
                </a:lnTo>
                <a:lnTo>
                  <a:pt x="0" y="68961"/>
                </a:lnTo>
                <a:lnTo>
                  <a:pt x="331851" y="68961"/>
                </a:lnTo>
                <a:lnTo>
                  <a:pt x="351445" y="57531"/>
                </a:lnTo>
                <a:lnTo>
                  <a:pt x="331851" y="46101"/>
                </a:lnTo>
                <a:close/>
              </a:path>
              <a:path w="396875" h="115570">
                <a:moveTo>
                  <a:pt x="377299" y="46101"/>
                </a:moveTo>
                <a:lnTo>
                  <a:pt x="374268" y="46101"/>
                </a:lnTo>
                <a:lnTo>
                  <a:pt x="374268" y="68961"/>
                </a:lnTo>
                <a:lnTo>
                  <a:pt x="377295" y="68961"/>
                </a:lnTo>
                <a:lnTo>
                  <a:pt x="396874" y="57531"/>
                </a:lnTo>
                <a:lnTo>
                  <a:pt x="377299" y="46101"/>
                </a:lnTo>
                <a:close/>
              </a:path>
              <a:path w="396875" h="115570">
                <a:moveTo>
                  <a:pt x="368427" y="47625"/>
                </a:moveTo>
                <a:lnTo>
                  <a:pt x="351445" y="57531"/>
                </a:lnTo>
                <a:lnTo>
                  <a:pt x="368427" y="67437"/>
                </a:lnTo>
                <a:lnTo>
                  <a:pt x="368427" y="47625"/>
                </a:lnTo>
                <a:close/>
              </a:path>
              <a:path w="396875" h="115570">
                <a:moveTo>
                  <a:pt x="374268" y="47625"/>
                </a:moveTo>
                <a:lnTo>
                  <a:pt x="368427" y="47625"/>
                </a:lnTo>
                <a:lnTo>
                  <a:pt x="368427" y="67437"/>
                </a:lnTo>
                <a:lnTo>
                  <a:pt x="374268" y="67437"/>
                </a:lnTo>
                <a:lnTo>
                  <a:pt x="374268" y="47625"/>
                </a:lnTo>
                <a:close/>
              </a:path>
              <a:path w="396875" h="115570">
                <a:moveTo>
                  <a:pt x="298322" y="0"/>
                </a:moveTo>
                <a:lnTo>
                  <a:pt x="291338" y="1905"/>
                </a:lnTo>
                <a:lnTo>
                  <a:pt x="284988" y="12827"/>
                </a:lnTo>
                <a:lnTo>
                  <a:pt x="286892" y="19812"/>
                </a:lnTo>
                <a:lnTo>
                  <a:pt x="292227" y="22987"/>
                </a:lnTo>
                <a:lnTo>
                  <a:pt x="351445" y="57531"/>
                </a:lnTo>
                <a:lnTo>
                  <a:pt x="368427" y="47625"/>
                </a:lnTo>
                <a:lnTo>
                  <a:pt x="374268" y="47625"/>
                </a:lnTo>
                <a:lnTo>
                  <a:pt x="374268" y="46101"/>
                </a:lnTo>
                <a:lnTo>
                  <a:pt x="377299" y="46101"/>
                </a:lnTo>
                <a:lnTo>
                  <a:pt x="298322" y="0"/>
                </a:lnTo>
                <a:close/>
              </a:path>
            </a:pathLst>
          </a:custGeom>
          <a:solidFill>
            <a:srgbClr val="000000"/>
          </a:solidFill>
        </p:spPr>
        <p:txBody>
          <a:bodyPr wrap="square" lIns="0" tIns="0" rIns="0" bIns="0" rtlCol="0"/>
          <a:lstStyle/>
          <a:p>
            <a:endParaRPr/>
          </a:p>
        </p:txBody>
      </p:sp>
      <p:grpSp>
        <p:nvGrpSpPr>
          <p:cNvPr id="27" name="object 27"/>
          <p:cNvGrpSpPr/>
          <p:nvPr/>
        </p:nvGrpSpPr>
        <p:grpSpPr>
          <a:xfrm>
            <a:off x="1129283" y="2093976"/>
            <a:ext cx="1270000" cy="1411605"/>
            <a:chOff x="1129283" y="2093976"/>
            <a:chExt cx="1270000" cy="1411605"/>
          </a:xfrm>
        </p:grpSpPr>
        <p:pic>
          <p:nvPicPr>
            <p:cNvPr id="28" name="object 28"/>
            <p:cNvPicPr/>
            <p:nvPr/>
          </p:nvPicPr>
          <p:blipFill>
            <a:blip r:embed="rId6" cstate="print"/>
            <a:stretch>
              <a:fillRect/>
            </a:stretch>
          </p:blipFill>
          <p:spPr>
            <a:xfrm>
              <a:off x="1138427" y="2103120"/>
              <a:ext cx="1251204" cy="1392936"/>
            </a:xfrm>
            <a:prstGeom prst="rect">
              <a:avLst/>
            </a:prstGeom>
          </p:spPr>
        </p:pic>
        <p:sp>
          <p:nvSpPr>
            <p:cNvPr id="29" name="object 29"/>
            <p:cNvSpPr/>
            <p:nvPr/>
          </p:nvSpPr>
          <p:spPr>
            <a:xfrm>
              <a:off x="1133855" y="2098548"/>
              <a:ext cx="1260475" cy="1402080"/>
            </a:xfrm>
            <a:custGeom>
              <a:avLst/>
              <a:gdLst/>
              <a:ahLst/>
              <a:cxnLst/>
              <a:rect l="l" t="t" r="r" b="b"/>
              <a:pathLst>
                <a:path w="1260475" h="1402079">
                  <a:moveTo>
                    <a:pt x="0" y="1402079"/>
                  </a:moveTo>
                  <a:lnTo>
                    <a:pt x="1260347" y="1402079"/>
                  </a:lnTo>
                  <a:lnTo>
                    <a:pt x="1260347" y="0"/>
                  </a:lnTo>
                  <a:lnTo>
                    <a:pt x="0" y="0"/>
                  </a:lnTo>
                  <a:lnTo>
                    <a:pt x="0" y="1402079"/>
                  </a:lnTo>
                  <a:close/>
                </a:path>
              </a:pathLst>
            </a:custGeom>
            <a:ln w="9144">
              <a:solidFill>
                <a:srgbClr val="FFC000"/>
              </a:solidFill>
            </a:ln>
          </p:spPr>
          <p:txBody>
            <a:bodyPr wrap="square" lIns="0" tIns="0" rIns="0" bIns="0" rtlCol="0"/>
            <a:lstStyle/>
            <a:p>
              <a:endParaRPr/>
            </a:p>
          </p:txBody>
        </p:sp>
      </p:grpSp>
      <p:sp>
        <p:nvSpPr>
          <p:cNvPr id="30" name="object 30"/>
          <p:cNvSpPr/>
          <p:nvPr/>
        </p:nvSpPr>
        <p:spPr>
          <a:xfrm>
            <a:off x="1819275" y="3573017"/>
            <a:ext cx="115570" cy="269875"/>
          </a:xfrm>
          <a:custGeom>
            <a:avLst/>
            <a:gdLst/>
            <a:ahLst/>
            <a:cxnLst/>
            <a:rect l="l" t="t" r="r" b="b"/>
            <a:pathLst>
              <a:path w="115569" h="269875">
                <a:moveTo>
                  <a:pt x="12826" y="157988"/>
                </a:moveTo>
                <a:lnTo>
                  <a:pt x="1905" y="164338"/>
                </a:lnTo>
                <a:lnTo>
                  <a:pt x="0" y="171323"/>
                </a:lnTo>
                <a:lnTo>
                  <a:pt x="57531" y="269875"/>
                </a:lnTo>
                <a:lnTo>
                  <a:pt x="70730" y="247269"/>
                </a:lnTo>
                <a:lnTo>
                  <a:pt x="46100" y="247269"/>
                </a:lnTo>
                <a:lnTo>
                  <a:pt x="46100" y="204850"/>
                </a:lnTo>
                <a:lnTo>
                  <a:pt x="22987" y="165227"/>
                </a:lnTo>
                <a:lnTo>
                  <a:pt x="19812" y="159893"/>
                </a:lnTo>
                <a:lnTo>
                  <a:pt x="12826" y="157988"/>
                </a:lnTo>
                <a:close/>
              </a:path>
              <a:path w="115569" h="269875">
                <a:moveTo>
                  <a:pt x="46100" y="204850"/>
                </a:moveTo>
                <a:lnTo>
                  <a:pt x="46100" y="247269"/>
                </a:lnTo>
                <a:lnTo>
                  <a:pt x="68961" y="247269"/>
                </a:lnTo>
                <a:lnTo>
                  <a:pt x="68961" y="241427"/>
                </a:lnTo>
                <a:lnTo>
                  <a:pt x="47625" y="241427"/>
                </a:lnTo>
                <a:lnTo>
                  <a:pt x="57531" y="224445"/>
                </a:lnTo>
                <a:lnTo>
                  <a:pt x="46100" y="204850"/>
                </a:lnTo>
                <a:close/>
              </a:path>
              <a:path w="115569" h="269875">
                <a:moveTo>
                  <a:pt x="102235" y="157988"/>
                </a:moveTo>
                <a:lnTo>
                  <a:pt x="95250" y="159893"/>
                </a:lnTo>
                <a:lnTo>
                  <a:pt x="92075" y="165227"/>
                </a:lnTo>
                <a:lnTo>
                  <a:pt x="68961" y="204850"/>
                </a:lnTo>
                <a:lnTo>
                  <a:pt x="68961" y="247269"/>
                </a:lnTo>
                <a:lnTo>
                  <a:pt x="70730" y="247269"/>
                </a:lnTo>
                <a:lnTo>
                  <a:pt x="115062" y="171323"/>
                </a:lnTo>
                <a:lnTo>
                  <a:pt x="113156" y="164338"/>
                </a:lnTo>
                <a:lnTo>
                  <a:pt x="102235" y="157988"/>
                </a:lnTo>
                <a:close/>
              </a:path>
              <a:path w="115569" h="269875">
                <a:moveTo>
                  <a:pt x="57531" y="224445"/>
                </a:moveTo>
                <a:lnTo>
                  <a:pt x="47625" y="241427"/>
                </a:lnTo>
                <a:lnTo>
                  <a:pt x="67437" y="241427"/>
                </a:lnTo>
                <a:lnTo>
                  <a:pt x="57531" y="224445"/>
                </a:lnTo>
                <a:close/>
              </a:path>
              <a:path w="115569" h="269875">
                <a:moveTo>
                  <a:pt x="68961" y="204850"/>
                </a:moveTo>
                <a:lnTo>
                  <a:pt x="57531" y="224445"/>
                </a:lnTo>
                <a:lnTo>
                  <a:pt x="67437" y="241427"/>
                </a:lnTo>
                <a:lnTo>
                  <a:pt x="68961" y="241427"/>
                </a:lnTo>
                <a:lnTo>
                  <a:pt x="68961" y="204850"/>
                </a:lnTo>
                <a:close/>
              </a:path>
              <a:path w="115569" h="269875">
                <a:moveTo>
                  <a:pt x="68961" y="0"/>
                </a:moveTo>
                <a:lnTo>
                  <a:pt x="46100" y="0"/>
                </a:lnTo>
                <a:lnTo>
                  <a:pt x="46100" y="204850"/>
                </a:lnTo>
                <a:lnTo>
                  <a:pt x="57531" y="224445"/>
                </a:lnTo>
                <a:lnTo>
                  <a:pt x="68961" y="204850"/>
                </a:lnTo>
                <a:lnTo>
                  <a:pt x="68961" y="0"/>
                </a:lnTo>
                <a:close/>
              </a:path>
            </a:pathLst>
          </a:custGeom>
          <a:solidFill>
            <a:srgbClr val="00AF50"/>
          </a:solidFill>
        </p:spPr>
        <p:txBody>
          <a:bodyPr wrap="square" lIns="0" tIns="0" rIns="0" bIns="0" rtlCol="0"/>
          <a:lstStyle/>
          <a:p>
            <a:endParaRPr/>
          </a:p>
        </p:txBody>
      </p:sp>
      <p:grpSp>
        <p:nvGrpSpPr>
          <p:cNvPr id="31" name="object 31"/>
          <p:cNvGrpSpPr/>
          <p:nvPr/>
        </p:nvGrpSpPr>
        <p:grpSpPr>
          <a:xfrm>
            <a:off x="3257422" y="3592448"/>
            <a:ext cx="811530" cy="1357630"/>
            <a:chOff x="3257422" y="3592448"/>
            <a:chExt cx="811530" cy="1357630"/>
          </a:xfrm>
        </p:grpSpPr>
        <p:sp>
          <p:nvSpPr>
            <p:cNvPr id="32" name="object 32"/>
            <p:cNvSpPr/>
            <p:nvPr/>
          </p:nvSpPr>
          <p:spPr>
            <a:xfrm>
              <a:off x="3257423" y="4015358"/>
              <a:ext cx="811530" cy="934719"/>
            </a:xfrm>
            <a:custGeom>
              <a:avLst/>
              <a:gdLst/>
              <a:ahLst/>
              <a:cxnLst/>
              <a:rect l="l" t="t" r="r" b="b"/>
              <a:pathLst>
                <a:path w="811529" h="934720">
                  <a:moveTo>
                    <a:pt x="810768" y="57531"/>
                  </a:moveTo>
                  <a:lnTo>
                    <a:pt x="791184" y="46101"/>
                  </a:lnTo>
                  <a:lnTo>
                    <a:pt x="712216" y="0"/>
                  </a:lnTo>
                  <a:lnTo>
                    <a:pt x="705231" y="1905"/>
                  </a:lnTo>
                  <a:lnTo>
                    <a:pt x="698881" y="12827"/>
                  </a:lnTo>
                  <a:lnTo>
                    <a:pt x="700659" y="19812"/>
                  </a:lnTo>
                  <a:lnTo>
                    <a:pt x="745718" y="46101"/>
                  </a:lnTo>
                  <a:lnTo>
                    <a:pt x="91567" y="46101"/>
                  </a:lnTo>
                  <a:lnTo>
                    <a:pt x="91567" y="68961"/>
                  </a:lnTo>
                  <a:lnTo>
                    <a:pt x="745718" y="68961"/>
                  </a:lnTo>
                  <a:lnTo>
                    <a:pt x="700659" y="95250"/>
                  </a:lnTo>
                  <a:lnTo>
                    <a:pt x="698881" y="102235"/>
                  </a:lnTo>
                  <a:lnTo>
                    <a:pt x="705231" y="113157"/>
                  </a:lnTo>
                  <a:lnTo>
                    <a:pt x="712216" y="115062"/>
                  </a:lnTo>
                  <a:lnTo>
                    <a:pt x="791184" y="68961"/>
                  </a:lnTo>
                  <a:lnTo>
                    <a:pt x="810768" y="57531"/>
                  </a:lnTo>
                  <a:close/>
                </a:path>
                <a:path w="811529" h="934720">
                  <a:moveTo>
                    <a:pt x="811149" y="557403"/>
                  </a:moveTo>
                  <a:lnTo>
                    <a:pt x="801166" y="556387"/>
                  </a:lnTo>
                  <a:lnTo>
                    <a:pt x="697611" y="545846"/>
                  </a:lnTo>
                  <a:lnTo>
                    <a:pt x="692023" y="550418"/>
                  </a:lnTo>
                  <a:lnTo>
                    <a:pt x="690753" y="562991"/>
                  </a:lnTo>
                  <a:lnTo>
                    <a:pt x="695325" y="568579"/>
                  </a:lnTo>
                  <a:lnTo>
                    <a:pt x="747458" y="573862"/>
                  </a:lnTo>
                  <a:lnTo>
                    <a:pt x="0" y="913765"/>
                  </a:lnTo>
                  <a:lnTo>
                    <a:pt x="9398" y="934466"/>
                  </a:lnTo>
                  <a:lnTo>
                    <a:pt x="756754" y="594728"/>
                  </a:lnTo>
                  <a:lnTo>
                    <a:pt x="730250" y="632206"/>
                  </a:lnTo>
                  <a:lnTo>
                    <a:pt x="726567" y="637286"/>
                  </a:lnTo>
                  <a:lnTo>
                    <a:pt x="727837" y="644398"/>
                  </a:lnTo>
                  <a:lnTo>
                    <a:pt x="732917" y="648081"/>
                  </a:lnTo>
                  <a:lnTo>
                    <a:pt x="738124" y="651764"/>
                  </a:lnTo>
                  <a:lnTo>
                    <a:pt x="745236" y="650494"/>
                  </a:lnTo>
                  <a:lnTo>
                    <a:pt x="748919" y="645414"/>
                  </a:lnTo>
                  <a:lnTo>
                    <a:pt x="811149" y="557403"/>
                  </a:lnTo>
                  <a:close/>
                </a:path>
              </a:pathLst>
            </a:custGeom>
            <a:solidFill>
              <a:srgbClr val="000000"/>
            </a:solidFill>
          </p:spPr>
          <p:txBody>
            <a:bodyPr wrap="square" lIns="0" tIns="0" rIns="0" bIns="0" rtlCol="0"/>
            <a:lstStyle/>
            <a:p>
              <a:endParaRPr/>
            </a:p>
          </p:txBody>
        </p:sp>
        <p:sp>
          <p:nvSpPr>
            <p:cNvPr id="33" name="object 33"/>
            <p:cNvSpPr/>
            <p:nvPr/>
          </p:nvSpPr>
          <p:spPr>
            <a:xfrm>
              <a:off x="3648836" y="3592448"/>
              <a:ext cx="114935" cy="480059"/>
            </a:xfrm>
            <a:custGeom>
              <a:avLst/>
              <a:gdLst/>
              <a:ahLst/>
              <a:cxnLst/>
              <a:rect l="l" t="t" r="r" b="b"/>
              <a:pathLst>
                <a:path w="114935" h="480060">
                  <a:moveTo>
                    <a:pt x="12318" y="369315"/>
                  </a:moveTo>
                  <a:lnTo>
                    <a:pt x="6985" y="372618"/>
                  </a:lnTo>
                  <a:lnTo>
                    <a:pt x="1650" y="376046"/>
                  </a:lnTo>
                  <a:lnTo>
                    <a:pt x="0" y="383031"/>
                  </a:lnTo>
                  <a:lnTo>
                    <a:pt x="3301" y="388365"/>
                  </a:lnTo>
                  <a:lnTo>
                    <a:pt x="60325" y="479806"/>
                  </a:lnTo>
                  <a:lnTo>
                    <a:pt x="72436" y="457581"/>
                  </a:lnTo>
                  <a:lnTo>
                    <a:pt x="48260" y="457581"/>
                  </a:lnTo>
                  <a:lnTo>
                    <a:pt x="46997" y="415137"/>
                  </a:lnTo>
                  <a:lnTo>
                    <a:pt x="22733" y="376300"/>
                  </a:lnTo>
                  <a:lnTo>
                    <a:pt x="19430" y="370967"/>
                  </a:lnTo>
                  <a:lnTo>
                    <a:pt x="12318" y="369315"/>
                  </a:lnTo>
                  <a:close/>
                </a:path>
                <a:path w="114935" h="480060">
                  <a:moveTo>
                    <a:pt x="46997" y="415137"/>
                  </a:moveTo>
                  <a:lnTo>
                    <a:pt x="48260" y="457581"/>
                  </a:lnTo>
                  <a:lnTo>
                    <a:pt x="71120" y="456819"/>
                  </a:lnTo>
                  <a:lnTo>
                    <a:pt x="70968" y="451738"/>
                  </a:lnTo>
                  <a:lnTo>
                    <a:pt x="49657" y="451738"/>
                  </a:lnTo>
                  <a:lnTo>
                    <a:pt x="59066" y="434453"/>
                  </a:lnTo>
                  <a:lnTo>
                    <a:pt x="46997" y="415137"/>
                  </a:lnTo>
                  <a:close/>
                </a:path>
                <a:path w="114935" h="480060">
                  <a:moveTo>
                    <a:pt x="101726" y="366649"/>
                  </a:moveTo>
                  <a:lnTo>
                    <a:pt x="94868" y="368681"/>
                  </a:lnTo>
                  <a:lnTo>
                    <a:pt x="69864" y="414616"/>
                  </a:lnTo>
                  <a:lnTo>
                    <a:pt x="71120" y="456819"/>
                  </a:lnTo>
                  <a:lnTo>
                    <a:pt x="48260" y="457581"/>
                  </a:lnTo>
                  <a:lnTo>
                    <a:pt x="72436" y="457581"/>
                  </a:lnTo>
                  <a:lnTo>
                    <a:pt x="114935" y="379602"/>
                  </a:lnTo>
                  <a:lnTo>
                    <a:pt x="112902" y="372618"/>
                  </a:lnTo>
                  <a:lnTo>
                    <a:pt x="107314" y="369696"/>
                  </a:lnTo>
                  <a:lnTo>
                    <a:pt x="101726" y="366649"/>
                  </a:lnTo>
                  <a:close/>
                </a:path>
                <a:path w="114935" h="480060">
                  <a:moveTo>
                    <a:pt x="59066" y="434453"/>
                  </a:moveTo>
                  <a:lnTo>
                    <a:pt x="49657" y="451738"/>
                  </a:lnTo>
                  <a:lnTo>
                    <a:pt x="69468" y="451103"/>
                  </a:lnTo>
                  <a:lnTo>
                    <a:pt x="59066" y="434453"/>
                  </a:lnTo>
                  <a:close/>
                </a:path>
                <a:path w="114935" h="480060">
                  <a:moveTo>
                    <a:pt x="69864" y="414616"/>
                  </a:moveTo>
                  <a:lnTo>
                    <a:pt x="59066" y="434453"/>
                  </a:lnTo>
                  <a:lnTo>
                    <a:pt x="69468" y="451103"/>
                  </a:lnTo>
                  <a:lnTo>
                    <a:pt x="49657" y="451738"/>
                  </a:lnTo>
                  <a:lnTo>
                    <a:pt x="70968" y="451738"/>
                  </a:lnTo>
                  <a:lnTo>
                    <a:pt x="69864" y="414616"/>
                  </a:lnTo>
                  <a:close/>
                </a:path>
                <a:path w="114935" h="480060">
                  <a:moveTo>
                    <a:pt x="57530" y="0"/>
                  </a:moveTo>
                  <a:lnTo>
                    <a:pt x="34671" y="762"/>
                  </a:lnTo>
                  <a:lnTo>
                    <a:pt x="46997" y="415137"/>
                  </a:lnTo>
                  <a:lnTo>
                    <a:pt x="59066" y="434453"/>
                  </a:lnTo>
                  <a:lnTo>
                    <a:pt x="69864" y="414616"/>
                  </a:lnTo>
                  <a:lnTo>
                    <a:pt x="57530" y="0"/>
                  </a:lnTo>
                  <a:close/>
                </a:path>
              </a:pathLst>
            </a:custGeom>
            <a:solidFill>
              <a:srgbClr val="00AF50"/>
            </a:solidFill>
          </p:spPr>
          <p:txBody>
            <a:bodyPr wrap="square" lIns="0" tIns="0" rIns="0" bIns="0" rtlCol="0"/>
            <a:lstStyle/>
            <a:p>
              <a:endParaRPr/>
            </a:p>
          </p:txBody>
        </p:sp>
      </p:grpSp>
      <p:sp>
        <p:nvSpPr>
          <p:cNvPr id="34" name="object 34"/>
          <p:cNvSpPr txBox="1"/>
          <p:nvPr/>
        </p:nvSpPr>
        <p:spPr>
          <a:xfrm>
            <a:off x="2741676" y="3049523"/>
            <a:ext cx="1685925" cy="462280"/>
          </a:xfrm>
          <a:prstGeom prst="rect">
            <a:avLst/>
          </a:prstGeom>
          <a:solidFill>
            <a:srgbClr val="92D050">
              <a:alpha val="23921"/>
            </a:srgbClr>
          </a:solidFill>
          <a:ln w="15240">
            <a:solidFill>
              <a:srgbClr val="000000"/>
            </a:solidFill>
          </a:ln>
        </p:spPr>
        <p:txBody>
          <a:bodyPr vert="horz" wrap="square" lIns="0" tIns="36830" rIns="0" bIns="0" rtlCol="0">
            <a:spAutoFit/>
          </a:bodyPr>
          <a:lstStyle/>
          <a:p>
            <a:pPr marL="392430" marR="351155" indent="146050">
              <a:lnSpc>
                <a:spcPct val="100000"/>
              </a:lnSpc>
              <a:spcBef>
                <a:spcPts val="290"/>
              </a:spcBef>
            </a:pPr>
            <a:r>
              <a:rPr sz="1200" spc="-5" dirty="0">
                <a:latin typeface="Calibri"/>
                <a:cs typeface="Calibri"/>
              </a:rPr>
              <a:t>Vitamin </a:t>
            </a:r>
            <a:r>
              <a:rPr sz="1200" dirty="0">
                <a:latin typeface="Calibri"/>
                <a:cs typeface="Calibri"/>
              </a:rPr>
              <a:t>D </a:t>
            </a:r>
            <a:r>
              <a:rPr sz="1200" spc="5" dirty="0">
                <a:latin typeface="Calibri"/>
                <a:cs typeface="Calibri"/>
              </a:rPr>
              <a:t> </a:t>
            </a:r>
            <a:r>
              <a:rPr sz="1200" dirty="0">
                <a:latin typeface="Calibri"/>
                <a:cs typeface="Calibri"/>
              </a:rPr>
              <a:t>25-</a:t>
            </a:r>
            <a:r>
              <a:rPr sz="1200" spc="-20" dirty="0">
                <a:latin typeface="Calibri"/>
                <a:cs typeface="Calibri"/>
              </a:rPr>
              <a:t>hy</a:t>
            </a:r>
            <a:r>
              <a:rPr sz="1200" dirty="0">
                <a:latin typeface="Calibri"/>
                <a:cs typeface="Calibri"/>
              </a:rPr>
              <a:t>d</a:t>
            </a:r>
            <a:r>
              <a:rPr sz="1200" spc="-25" dirty="0">
                <a:latin typeface="Calibri"/>
                <a:cs typeface="Calibri"/>
              </a:rPr>
              <a:t>ro</a:t>
            </a:r>
            <a:r>
              <a:rPr sz="1200" spc="-5" dirty="0">
                <a:latin typeface="Calibri"/>
                <a:cs typeface="Calibri"/>
              </a:rPr>
              <a:t>x</a:t>
            </a:r>
            <a:r>
              <a:rPr sz="1200" dirty="0">
                <a:latin typeface="Calibri"/>
                <a:cs typeface="Calibri"/>
              </a:rPr>
              <a:t>y</a:t>
            </a:r>
            <a:r>
              <a:rPr sz="1200" spc="-5" dirty="0">
                <a:latin typeface="Calibri"/>
                <a:cs typeface="Calibri"/>
              </a:rPr>
              <a:t>l</a:t>
            </a:r>
            <a:r>
              <a:rPr sz="1200" dirty="0">
                <a:latin typeface="Calibri"/>
                <a:cs typeface="Calibri"/>
              </a:rPr>
              <a:t>ase</a:t>
            </a:r>
            <a:endParaRPr sz="1200">
              <a:latin typeface="Calibri"/>
              <a:cs typeface="Calibri"/>
            </a:endParaRPr>
          </a:p>
        </p:txBody>
      </p:sp>
      <p:sp>
        <p:nvSpPr>
          <p:cNvPr id="35" name="object 35"/>
          <p:cNvSpPr txBox="1"/>
          <p:nvPr/>
        </p:nvSpPr>
        <p:spPr>
          <a:xfrm>
            <a:off x="5384291" y="3048000"/>
            <a:ext cx="1565275" cy="462280"/>
          </a:xfrm>
          <a:prstGeom prst="rect">
            <a:avLst/>
          </a:prstGeom>
          <a:solidFill>
            <a:srgbClr val="92D050">
              <a:alpha val="23136"/>
            </a:srgbClr>
          </a:solidFill>
          <a:ln w="15240">
            <a:solidFill>
              <a:srgbClr val="000000"/>
            </a:solidFill>
          </a:ln>
        </p:spPr>
        <p:txBody>
          <a:bodyPr vert="horz" wrap="square" lIns="0" tIns="36830" rIns="0" bIns="0" rtlCol="0">
            <a:spAutoFit/>
          </a:bodyPr>
          <a:lstStyle/>
          <a:p>
            <a:pPr marL="328930" marR="286385" indent="149225">
              <a:lnSpc>
                <a:spcPct val="100000"/>
              </a:lnSpc>
              <a:spcBef>
                <a:spcPts val="290"/>
              </a:spcBef>
            </a:pPr>
            <a:r>
              <a:rPr sz="1200" spc="-5" dirty="0">
                <a:latin typeface="Calibri"/>
                <a:cs typeface="Calibri"/>
              </a:rPr>
              <a:t>Vitamin </a:t>
            </a:r>
            <a:r>
              <a:rPr sz="1200" dirty="0">
                <a:latin typeface="Calibri"/>
                <a:cs typeface="Calibri"/>
              </a:rPr>
              <a:t>D </a:t>
            </a:r>
            <a:r>
              <a:rPr sz="1200" spc="5" dirty="0">
                <a:latin typeface="Calibri"/>
                <a:cs typeface="Calibri"/>
              </a:rPr>
              <a:t> </a:t>
            </a:r>
            <a:r>
              <a:rPr sz="1200" dirty="0">
                <a:latin typeface="Calibri"/>
                <a:cs typeface="Calibri"/>
              </a:rPr>
              <a:t>1α-</a:t>
            </a:r>
            <a:r>
              <a:rPr sz="1200" spc="-20" dirty="0">
                <a:latin typeface="Calibri"/>
                <a:cs typeface="Calibri"/>
              </a:rPr>
              <a:t>hy</a:t>
            </a:r>
            <a:r>
              <a:rPr sz="1200" spc="-10" dirty="0">
                <a:latin typeface="Calibri"/>
                <a:cs typeface="Calibri"/>
              </a:rPr>
              <a:t>d</a:t>
            </a:r>
            <a:r>
              <a:rPr sz="1200" spc="-25" dirty="0">
                <a:latin typeface="Calibri"/>
                <a:cs typeface="Calibri"/>
              </a:rPr>
              <a:t>ro</a:t>
            </a:r>
            <a:r>
              <a:rPr sz="1200" spc="-5" dirty="0">
                <a:latin typeface="Calibri"/>
                <a:cs typeface="Calibri"/>
              </a:rPr>
              <a:t>x</a:t>
            </a:r>
            <a:r>
              <a:rPr sz="1200" dirty="0">
                <a:latin typeface="Calibri"/>
                <a:cs typeface="Calibri"/>
              </a:rPr>
              <a:t>y</a:t>
            </a:r>
            <a:r>
              <a:rPr sz="1200" spc="-5" dirty="0">
                <a:latin typeface="Calibri"/>
                <a:cs typeface="Calibri"/>
              </a:rPr>
              <a:t>l</a:t>
            </a:r>
            <a:r>
              <a:rPr sz="1200" dirty="0">
                <a:latin typeface="Calibri"/>
                <a:cs typeface="Calibri"/>
              </a:rPr>
              <a:t>ase</a:t>
            </a:r>
            <a:endParaRPr sz="1200">
              <a:latin typeface="Calibri"/>
              <a:cs typeface="Calibri"/>
            </a:endParaRPr>
          </a:p>
        </p:txBody>
      </p:sp>
      <p:sp>
        <p:nvSpPr>
          <p:cNvPr id="36" name="object 36"/>
          <p:cNvSpPr/>
          <p:nvPr/>
        </p:nvSpPr>
        <p:spPr>
          <a:xfrm>
            <a:off x="6433184" y="3537584"/>
            <a:ext cx="114935" cy="480059"/>
          </a:xfrm>
          <a:custGeom>
            <a:avLst/>
            <a:gdLst/>
            <a:ahLst/>
            <a:cxnLst/>
            <a:rect l="l" t="t" r="r" b="b"/>
            <a:pathLst>
              <a:path w="114934" h="480060">
                <a:moveTo>
                  <a:pt x="12318" y="369315"/>
                </a:moveTo>
                <a:lnTo>
                  <a:pt x="6985" y="372617"/>
                </a:lnTo>
                <a:lnTo>
                  <a:pt x="1650" y="376046"/>
                </a:lnTo>
                <a:lnTo>
                  <a:pt x="0" y="383031"/>
                </a:lnTo>
                <a:lnTo>
                  <a:pt x="3301" y="388365"/>
                </a:lnTo>
                <a:lnTo>
                  <a:pt x="60325" y="479806"/>
                </a:lnTo>
                <a:lnTo>
                  <a:pt x="72436" y="457581"/>
                </a:lnTo>
                <a:lnTo>
                  <a:pt x="48260" y="457581"/>
                </a:lnTo>
                <a:lnTo>
                  <a:pt x="46997" y="415137"/>
                </a:lnTo>
                <a:lnTo>
                  <a:pt x="22732" y="376300"/>
                </a:lnTo>
                <a:lnTo>
                  <a:pt x="19303" y="370966"/>
                </a:lnTo>
                <a:lnTo>
                  <a:pt x="12318" y="369315"/>
                </a:lnTo>
                <a:close/>
              </a:path>
              <a:path w="114934" h="480060">
                <a:moveTo>
                  <a:pt x="46997" y="415137"/>
                </a:moveTo>
                <a:lnTo>
                  <a:pt x="48260" y="457581"/>
                </a:lnTo>
                <a:lnTo>
                  <a:pt x="71119" y="456819"/>
                </a:lnTo>
                <a:lnTo>
                  <a:pt x="70968" y="451738"/>
                </a:lnTo>
                <a:lnTo>
                  <a:pt x="49656" y="451738"/>
                </a:lnTo>
                <a:lnTo>
                  <a:pt x="59066" y="434453"/>
                </a:lnTo>
                <a:lnTo>
                  <a:pt x="46997" y="415137"/>
                </a:lnTo>
                <a:close/>
              </a:path>
              <a:path w="114934" h="480060">
                <a:moveTo>
                  <a:pt x="101854" y="366648"/>
                </a:moveTo>
                <a:lnTo>
                  <a:pt x="94868" y="368681"/>
                </a:lnTo>
                <a:lnTo>
                  <a:pt x="69864" y="414616"/>
                </a:lnTo>
                <a:lnTo>
                  <a:pt x="71119" y="456819"/>
                </a:lnTo>
                <a:lnTo>
                  <a:pt x="48260" y="457581"/>
                </a:lnTo>
                <a:lnTo>
                  <a:pt x="72436" y="457581"/>
                </a:lnTo>
                <a:lnTo>
                  <a:pt x="114935" y="379602"/>
                </a:lnTo>
                <a:lnTo>
                  <a:pt x="112903" y="372617"/>
                </a:lnTo>
                <a:lnTo>
                  <a:pt x="107314" y="369696"/>
                </a:lnTo>
                <a:lnTo>
                  <a:pt x="101854" y="366648"/>
                </a:lnTo>
                <a:close/>
              </a:path>
              <a:path w="114934" h="480060">
                <a:moveTo>
                  <a:pt x="59066" y="434453"/>
                </a:moveTo>
                <a:lnTo>
                  <a:pt x="49656" y="451738"/>
                </a:lnTo>
                <a:lnTo>
                  <a:pt x="69468" y="451103"/>
                </a:lnTo>
                <a:lnTo>
                  <a:pt x="59066" y="434453"/>
                </a:lnTo>
                <a:close/>
              </a:path>
              <a:path w="114934" h="480060">
                <a:moveTo>
                  <a:pt x="69864" y="414616"/>
                </a:moveTo>
                <a:lnTo>
                  <a:pt x="59066" y="434453"/>
                </a:lnTo>
                <a:lnTo>
                  <a:pt x="69468" y="451103"/>
                </a:lnTo>
                <a:lnTo>
                  <a:pt x="49656" y="451738"/>
                </a:lnTo>
                <a:lnTo>
                  <a:pt x="70968" y="451738"/>
                </a:lnTo>
                <a:lnTo>
                  <a:pt x="69864" y="414616"/>
                </a:lnTo>
                <a:close/>
              </a:path>
              <a:path w="114934" h="480060">
                <a:moveTo>
                  <a:pt x="57530" y="0"/>
                </a:moveTo>
                <a:lnTo>
                  <a:pt x="34670" y="762"/>
                </a:lnTo>
                <a:lnTo>
                  <a:pt x="46997" y="415137"/>
                </a:lnTo>
                <a:lnTo>
                  <a:pt x="59066" y="434453"/>
                </a:lnTo>
                <a:lnTo>
                  <a:pt x="69864" y="414616"/>
                </a:lnTo>
                <a:lnTo>
                  <a:pt x="57530" y="0"/>
                </a:lnTo>
                <a:close/>
              </a:path>
            </a:pathLst>
          </a:custGeom>
          <a:solidFill>
            <a:srgbClr val="00AF50"/>
          </a:solidFill>
        </p:spPr>
        <p:txBody>
          <a:bodyPr wrap="square" lIns="0" tIns="0" rIns="0" bIns="0" rtlCol="0"/>
          <a:lstStyle/>
          <a:p>
            <a:endParaRPr/>
          </a:p>
        </p:txBody>
      </p:sp>
      <p:sp>
        <p:nvSpPr>
          <p:cNvPr id="37" name="object 37"/>
          <p:cNvSpPr txBox="1"/>
          <p:nvPr/>
        </p:nvSpPr>
        <p:spPr>
          <a:xfrm>
            <a:off x="1589024" y="3580257"/>
            <a:ext cx="1397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AF50"/>
                </a:solidFill>
                <a:latin typeface="Calibri"/>
                <a:cs typeface="Calibri"/>
              </a:rPr>
              <a:t>+</a:t>
            </a:r>
            <a:endParaRPr sz="1800">
              <a:latin typeface="Calibri"/>
              <a:cs typeface="Calibri"/>
            </a:endParaRPr>
          </a:p>
        </p:txBody>
      </p:sp>
      <p:sp>
        <p:nvSpPr>
          <p:cNvPr id="38" name="object 38"/>
          <p:cNvSpPr txBox="1"/>
          <p:nvPr/>
        </p:nvSpPr>
        <p:spPr>
          <a:xfrm>
            <a:off x="6238113" y="3540379"/>
            <a:ext cx="1397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AF50"/>
                </a:solidFill>
                <a:latin typeface="Calibri"/>
                <a:cs typeface="Calibri"/>
              </a:rPr>
              <a:t>+</a:t>
            </a:r>
            <a:endParaRPr sz="1800">
              <a:latin typeface="Calibri"/>
              <a:cs typeface="Calibri"/>
            </a:endParaRPr>
          </a:p>
        </p:txBody>
      </p:sp>
      <p:sp>
        <p:nvSpPr>
          <p:cNvPr id="39" name="object 39"/>
          <p:cNvSpPr txBox="1"/>
          <p:nvPr/>
        </p:nvSpPr>
        <p:spPr>
          <a:xfrm>
            <a:off x="3514090" y="3611117"/>
            <a:ext cx="1397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AF50"/>
                </a:solidFill>
                <a:latin typeface="Calibri"/>
                <a:cs typeface="Calibri"/>
              </a:rPr>
              <a:t>+</a:t>
            </a:r>
            <a:endParaRPr sz="1800">
              <a:latin typeface="Calibri"/>
              <a:cs typeface="Calibri"/>
            </a:endParaRPr>
          </a:p>
        </p:txBody>
      </p:sp>
      <p:sp>
        <p:nvSpPr>
          <p:cNvPr id="40" name="object 40"/>
          <p:cNvSpPr txBox="1"/>
          <p:nvPr/>
        </p:nvSpPr>
        <p:spPr>
          <a:xfrm>
            <a:off x="3250819" y="4256023"/>
            <a:ext cx="1397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AF50"/>
                </a:solidFill>
                <a:latin typeface="Calibri"/>
                <a:cs typeface="Calibri"/>
              </a:rPr>
              <a:t>+</a:t>
            </a:r>
            <a:endParaRPr sz="1800">
              <a:latin typeface="Calibri"/>
              <a:cs typeface="Calibri"/>
            </a:endParaRPr>
          </a:p>
        </p:txBody>
      </p:sp>
      <p:sp>
        <p:nvSpPr>
          <p:cNvPr id="41" name="object 41"/>
          <p:cNvSpPr/>
          <p:nvPr/>
        </p:nvSpPr>
        <p:spPr>
          <a:xfrm>
            <a:off x="3399663" y="3592829"/>
            <a:ext cx="115570" cy="1190625"/>
          </a:xfrm>
          <a:custGeom>
            <a:avLst/>
            <a:gdLst/>
            <a:ahLst/>
            <a:cxnLst/>
            <a:rect l="l" t="t" r="r" b="b"/>
            <a:pathLst>
              <a:path w="115570" h="1190625">
                <a:moveTo>
                  <a:pt x="12826" y="1078738"/>
                </a:moveTo>
                <a:lnTo>
                  <a:pt x="1904" y="1085088"/>
                </a:lnTo>
                <a:lnTo>
                  <a:pt x="0" y="1092073"/>
                </a:lnTo>
                <a:lnTo>
                  <a:pt x="57531" y="1190625"/>
                </a:lnTo>
                <a:lnTo>
                  <a:pt x="70730" y="1168019"/>
                </a:lnTo>
                <a:lnTo>
                  <a:pt x="46100" y="1168019"/>
                </a:lnTo>
                <a:lnTo>
                  <a:pt x="46100" y="1125601"/>
                </a:lnTo>
                <a:lnTo>
                  <a:pt x="22987" y="1085977"/>
                </a:lnTo>
                <a:lnTo>
                  <a:pt x="19812" y="1080643"/>
                </a:lnTo>
                <a:lnTo>
                  <a:pt x="12826" y="1078738"/>
                </a:lnTo>
                <a:close/>
              </a:path>
              <a:path w="115570" h="1190625">
                <a:moveTo>
                  <a:pt x="46100" y="1125601"/>
                </a:moveTo>
                <a:lnTo>
                  <a:pt x="46100" y="1168019"/>
                </a:lnTo>
                <a:lnTo>
                  <a:pt x="68961" y="1168019"/>
                </a:lnTo>
                <a:lnTo>
                  <a:pt x="68961" y="1162177"/>
                </a:lnTo>
                <a:lnTo>
                  <a:pt x="47625" y="1162177"/>
                </a:lnTo>
                <a:lnTo>
                  <a:pt x="57531" y="1145195"/>
                </a:lnTo>
                <a:lnTo>
                  <a:pt x="46100" y="1125601"/>
                </a:lnTo>
                <a:close/>
              </a:path>
              <a:path w="115570" h="1190625">
                <a:moveTo>
                  <a:pt x="102235" y="1078738"/>
                </a:moveTo>
                <a:lnTo>
                  <a:pt x="95250" y="1080643"/>
                </a:lnTo>
                <a:lnTo>
                  <a:pt x="92075" y="1085977"/>
                </a:lnTo>
                <a:lnTo>
                  <a:pt x="68961" y="1125601"/>
                </a:lnTo>
                <a:lnTo>
                  <a:pt x="68961" y="1168019"/>
                </a:lnTo>
                <a:lnTo>
                  <a:pt x="70730" y="1168019"/>
                </a:lnTo>
                <a:lnTo>
                  <a:pt x="115062" y="1092073"/>
                </a:lnTo>
                <a:lnTo>
                  <a:pt x="113157" y="1085088"/>
                </a:lnTo>
                <a:lnTo>
                  <a:pt x="102235" y="1078738"/>
                </a:lnTo>
                <a:close/>
              </a:path>
              <a:path w="115570" h="1190625">
                <a:moveTo>
                  <a:pt x="57531" y="1145195"/>
                </a:moveTo>
                <a:lnTo>
                  <a:pt x="47625" y="1162177"/>
                </a:lnTo>
                <a:lnTo>
                  <a:pt x="67437" y="1162177"/>
                </a:lnTo>
                <a:lnTo>
                  <a:pt x="57531" y="1145195"/>
                </a:lnTo>
                <a:close/>
              </a:path>
              <a:path w="115570" h="1190625">
                <a:moveTo>
                  <a:pt x="68961" y="1125601"/>
                </a:moveTo>
                <a:lnTo>
                  <a:pt x="57531" y="1145195"/>
                </a:lnTo>
                <a:lnTo>
                  <a:pt x="67437" y="1162177"/>
                </a:lnTo>
                <a:lnTo>
                  <a:pt x="68961" y="1162177"/>
                </a:lnTo>
                <a:lnTo>
                  <a:pt x="68961" y="1125601"/>
                </a:lnTo>
                <a:close/>
              </a:path>
              <a:path w="115570" h="1190625">
                <a:moveTo>
                  <a:pt x="68961" y="0"/>
                </a:moveTo>
                <a:lnTo>
                  <a:pt x="46100" y="0"/>
                </a:lnTo>
                <a:lnTo>
                  <a:pt x="46100" y="1125601"/>
                </a:lnTo>
                <a:lnTo>
                  <a:pt x="57531" y="1145195"/>
                </a:lnTo>
                <a:lnTo>
                  <a:pt x="68961" y="1125601"/>
                </a:lnTo>
                <a:lnTo>
                  <a:pt x="68961" y="0"/>
                </a:lnTo>
                <a:close/>
              </a:path>
            </a:pathLst>
          </a:custGeom>
          <a:solidFill>
            <a:srgbClr val="00AF50"/>
          </a:solidFill>
        </p:spPr>
        <p:txBody>
          <a:bodyPr wrap="square" lIns="0" tIns="0" rIns="0" bIns="0" rtlCol="0"/>
          <a:lstStyle/>
          <a:p>
            <a:endParaRPr/>
          </a:p>
        </p:txBody>
      </p:sp>
      <p:sp>
        <p:nvSpPr>
          <p:cNvPr id="42" name="object 42"/>
          <p:cNvSpPr txBox="1"/>
          <p:nvPr/>
        </p:nvSpPr>
        <p:spPr>
          <a:xfrm>
            <a:off x="4837176" y="2420111"/>
            <a:ext cx="559435" cy="370840"/>
          </a:xfrm>
          <a:prstGeom prst="rect">
            <a:avLst/>
          </a:prstGeom>
          <a:ln w="15240">
            <a:solidFill>
              <a:srgbClr val="0000FF"/>
            </a:solidFill>
          </a:ln>
        </p:spPr>
        <p:txBody>
          <a:bodyPr vert="horz" wrap="square" lIns="0" tIns="31750" rIns="0" bIns="0" rtlCol="0">
            <a:spAutoFit/>
          </a:bodyPr>
          <a:lstStyle/>
          <a:p>
            <a:pPr marL="92710">
              <a:lnSpc>
                <a:spcPct val="100000"/>
              </a:lnSpc>
              <a:spcBef>
                <a:spcPts val="250"/>
              </a:spcBef>
            </a:pPr>
            <a:r>
              <a:rPr sz="1800" spc="-10" dirty="0">
                <a:solidFill>
                  <a:srgbClr val="0000FF"/>
                </a:solidFill>
                <a:latin typeface="Calibri"/>
                <a:cs typeface="Calibri"/>
              </a:rPr>
              <a:t>PTH</a:t>
            </a:r>
            <a:endParaRPr sz="1800">
              <a:latin typeface="Calibri"/>
              <a:cs typeface="Calibri"/>
            </a:endParaRPr>
          </a:p>
        </p:txBody>
      </p:sp>
      <p:sp>
        <p:nvSpPr>
          <p:cNvPr id="43" name="object 43"/>
          <p:cNvSpPr txBox="1"/>
          <p:nvPr/>
        </p:nvSpPr>
        <p:spPr>
          <a:xfrm>
            <a:off x="7335011" y="1522475"/>
            <a:ext cx="881380" cy="462280"/>
          </a:xfrm>
          <a:prstGeom prst="rect">
            <a:avLst/>
          </a:prstGeom>
          <a:ln w="15240">
            <a:solidFill>
              <a:srgbClr val="FF0000"/>
            </a:solidFill>
          </a:ln>
        </p:spPr>
        <p:txBody>
          <a:bodyPr vert="horz" wrap="square" lIns="0" tIns="36830" rIns="0" bIns="0" rtlCol="0">
            <a:spAutoFit/>
          </a:bodyPr>
          <a:lstStyle/>
          <a:p>
            <a:pPr marL="92075">
              <a:lnSpc>
                <a:spcPct val="100000"/>
              </a:lnSpc>
              <a:spcBef>
                <a:spcPts val="290"/>
              </a:spcBef>
            </a:pPr>
            <a:r>
              <a:rPr sz="1200" b="1" dirty="0">
                <a:solidFill>
                  <a:srgbClr val="FF0000"/>
                </a:solidFill>
                <a:latin typeface="Calibri"/>
                <a:cs typeface="Calibri"/>
              </a:rPr>
              <a:t>↑</a:t>
            </a:r>
            <a:r>
              <a:rPr sz="1200" b="1" spc="-35" dirty="0">
                <a:solidFill>
                  <a:srgbClr val="FF0000"/>
                </a:solidFill>
                <a:latin typeface="Calibri"/>
                <a:cs typeface="Calibri"/>
              </a:rPr>
              <a:t> </a:t>
            </a:r>
            <a:r>
              <a:rPr sz="1200" dirty="0">
                <a:latin typeface="Calibri"/>
                <a:cs typeface="Calibri"/>
              </a:rPr>
              <a:t>Serum</a:t>
            </a:r>
            <a:endParaRPr sz="1200">
              <a:latin typeface="Calibri"/>
              <a:cs typeface="Calibri"/>
            </a:endParaRPr>
          </a:p>
          <a:p>
            <a:pPr marL="127000">
              <a:lnSpc>
                <a:spcPct val="100000"/>
              </a:lnSpc>
            </a:pPr>
            <a:r>
              <a:rPr sz="1200" spc="-5" dirty="0">
                <a:latin typeface="Calibri"/>
                <a:cs typeface="Calibri"/>
              </a:rPr>
              <a:t>phosphate</a:t>
            </a:r>
            <a:endParaRPr sz="1200">
              <a:latin typeface="Calibri"/>
              <a:cs typeface="Calibri"/>
            </a:endParaRPr>
          </a:p>
        </p:txBody>
      </p:sp>
      <p:sp>
        <p:nvSpPr>
          <p:cNvPr id="44" name="object 44"/>
          <p:cNvSpPr txBox="1"/>
          <p:nvPr/>
        </p:nvSpPr>
        <p:spPr>
          <a:xfrm>
            <a:off x="5193791" y="1475232"/>
            <a:ext cx="882650" cy="462280"/>
          </a:xfrm>
          <a:prstGeom prst="rect">
            <a:avLst/>
          </a:prstGeom>
          <a:ln w="15240">
            <a:solidFill>
              <a:srgbClr val="000000"/>
            </a:solidFill>
          </a:ln>
        </p:spPr>
        <p:txBody>
          <a:bodyPr vert="horz" wrap="square" lIns="0" tIns="36195" rIns="0" bIns="0" rtlCol="0">
            <a:spAutoFit/>
          </a:bodyPr>
          <a:lstStyle/>
          <a:p>
            <a:pPr marL="127000" marR="88265" indent="-35560">
              <a:lnSpc>
                <a:spcPct val="100000"/>
              </a:lnSpc>
              <a:spcBef>
                <a:spcPts val="285"/>
              </a:spcBef>
            </a:pPr>
            <a:r>
              <a:rPr sz="1200" b="1" dirty="0">
                <a:solidFill>
                  <a:srgbClr val="0000FF"/>
                </a:solidFill>
                <a:latin typeface="Calibri"/>
                <a:cs typeface="Calibri"/>
              </a:rPr>
              <a:t>↓ </a:t>
            </a:r>
            <a:r>
              <a:rPr sz="1200" dirty="0">
                <a:latin typeface="Calibri"/>
                <a:cs typeface="Calibri"/>
              </a:rPr>
              <a:t>Serum </a:t>
            </a:r>
            <a:r>
              <a:rPr sz="1200" spc="5" dirty="0">
                <a:latin typeface="Calibri"/>
                <a:cs typeface="Calibri"/>
              </a:rPr>
              <a:t> </a:t>
            </a:r>
            <a:r>
              <a:rPr sz="1200" dirty="0">
                <a:latin typeface="Calibri"/>
                <a:cs typeface="Calibri"/>
              </a:rPr>
              <a:t>ph</a:t>
            </a:r>
            <a:r>
              <a:rPr sz="1200" spc="-5" dirty="0">
                <a:latin typeface="Calibri"/>
                <a:cs typeface="Calibri"/>
              </a:rPr>
              <a:t>os</a:t>
            </a:r>
            <a:r>
              <a:rPr sz="1200" spc="5" dirty="0">
                <a:latin typeface="Calibri"/>
                <a:cs typeface="Calibri"/>
              </a:rPr>
              <a:t>p</a:t>
            </a:r>
            <a:r>
              <a:rPr sz="1200" dirty="0">
                <a:latin typeface="Calibri"/>
                <a:cs typeface="Calibri"/>
              </a:rPr>
              <a:t>h</a:t>
            </a:r>
            <a:r>
              <a:rPr sz="1200" spc="-15" dirty="0">
                <a:latin typeface="Calibri"/>
                <a:cs typeface="Calibri"/>
              </a:rPr>
              <a:t>a</a:t>
            </a:r>
            <a:r>
              <a:rPr sz="1200" spc="-20" dirty="0">
                <a:latin typeface="Calibri"/>
                <a:cs typeface="Calibri"/>
              </a:rPr>
              <a:t>t</a:t>
            </a:r>
            <a:r>
              <a:rPr sz="1200" dirty="0">
                <a:latin typeface="Calibri"/>
                <a:cs typeface="Calibri"/>
              </a:rPr>
              <a:t>e</a:t>
            </a:r>
            <a:endParaRPr sz="1200">
              <a:latin typeface="Calibri"/>
              <a:cs typeface="Calibri"/>
            </a:endParaRPr>
          </a:p>
        </p:txBody>
      </p:sp>
      <p:sp>
        <p:nvSpPr>
          <p:cNvPr id="45" name="object 45"/>
          <p:cNvSpPr/>
          <p:nvPr/>
        </p:nvSpPr>
        <p:spPr>
          <a:xfrm>
            <a:off x="5503672" y="2079243"/>
            <a:ext cx="645160" cy="871855"/>
          </a:xfrm>
          <a:custGeom>
            <a:avLst/>
            <a:gdLst/>
            <a:ahLst/>
            <a:cxnLst/>
            <a:rect l="l" t="t" r="r" b="b"/>
            <a:pathLst>
              <a:path w="645160" h="871855">
                <a:moveTo>
                  <a:pt x="489077" y="861314"/>
                </a:moveTo>
                <a:lnTo>
                  <a:pt x="427863" y="772541"/>
                </a:lnTo>
                <a:lnTo>
                  <a:pt x="424180" y="767334"/>
                </a:lnTo>
                <a:lnTo>
                  <a:pt x="417068" y="766064"/>
                </a:lnTo>
                <a:lnTo>
                  <a:pt x="406654" y="773176"/>
                </a:lnTo>
                <a:lnTo>
                  <a:pt x="405384" y="780288"/>
                </a:lnTo>
                <a:lnTo>
                  <a:pt x="408940" y="785495"/>
                </a:lnTo>
                <a:lnTo>
                  <a:pt x="435051" y="823315"/>
                </a:lnTo>
                <a:lnTo>
                  <a:pt x="9652" y="623951"/>
                </a:lnTo>
                <a:lnTo>
                  <a:pt x="0" y="644525"/>
                </a:lnTo>
                <a:lnTo>
                  <a:pt x="425399" y="844003"/>
                </a:lnTo>
                <a:lnTo>
                  <a:pt x="379603" y="848106"/>
                </a:lnTo>
                <a:lnTo>
                  <a:pt x="373380" y="848741"/>
                </a:lnTo>
                <a:lnTo>
                  <a:pt x="368681" y="854329"/>
                </a:lnTo>
                <a:lnTo>
                  <a:pt x="369316" y="860552"/>
                </a:lnTo>
                <a:lnTo>
                  <a:pt x="369824" y="866902"/>
                </a:lnTo>
                <a:lnTo>
                  <a:pt x="375412" y="871474"/>
                </a:lnTo>
                <a:lnTo>
                  <a:pt x="482003" y="861949"/>
                </a:lnTo>
                <a:lnTo>
                  <a:pt x="489077" y="861314"/>
                </a:lnTo>
                <a:close/>
              </a:path>
              <a:path w="645160" h="871855">
                <a:moveTo>
                  <a:pt x="644906" y="719836"/>
                </a:moveTo>
                <a:lnTo>
                  <a:pt x="640207" y="714375"/>
                </a:lnTo>
                <a:lnTo>
                  <a:pt x="633984" y="713740"/>
                </a:lnTo>
                <a:lnTo>
                  <a:pt x="627634" y="713232"/>
                </a:lnTo>
                <a:lnTo>
                  <a:pt x="622046" y="717804"/>
                </a:lnTo>
                <a:lnTo>
                  <a:pt x="621538" y="724154"/>
                </a:lnTo>
                <a:lnTo>
                  <a:pt x="617372" y="769848"/>
                </a:lnTo>
                <a:lnTo>
                  <a:pt x="257556" y="0"/>
                </a:lnTo>
                <a:lnTo>
                  <a:pt x="236728" y="9652"/>
                </a:lnTo>
                <a:lnTo>
                  <a:pt x="596607" y="779500"/>
                </a:lnTo>
                <a:lnTo>
                  <a:pt x="558927" y="753364"/>
                </a:lnTo>
                <a:lnTo>
                  <a:pt x="553720" y="749808"/>
                </a:lnTo>
                <a:lnTo>
                  <a:pt x="546608" y="751078"/>
                </a:lnTo>
                <a:lnTo>
                  <a:pt x="542925" y="756285"/>
                </a:lnTo>
                <a:lnTo>
                  <a:pt x="539369" y="761492"/>
                </a:lnTo>
                <a:lnTo>
                  <a:pt x="540639" y="768604"/>
                </a:lnTo>
                <a:lnTo>
                  <a:pt x="634492" y="833501"/>
                </a:lnTo>
                <a:lnTo>
                  <a:pt x="635914" y="817880"/>
                </a:lnTo>
                <a:lnTo>
                  <a:pt x="644271" y="726186"/>
                </a:lnTo>
                <a:lnTo>
                  <a:pt x="644906" y="719836"/>
                </a:lnTo>
                <a:close/>
              </a:path>
            </a:pathLst>
          </a:custGeom>
          <a:solidFill>
            <a:srgbClr val="00AF50"/>
          </a:solidFill>
        </p:spPr>
        <p:txBody>
          <a:bodyPr wrap="square" lIns="0" tIns="0" rIns="0" bIns="0" rtlCol="0"/>
          <a:lstStyle/>
          <a:p>
            <a:endParaRPr/>
          </a:p>
        </p:txBody>
      </p:sp>
      <p:sp>
        <p:nvSpPr>
          <p:cNvPr id="46" name="object 46"/>
          <p:cNvSpPr txBox="1"/>
          <p:nvPr/>
        </p:nvSpPr>
        <p:spPr>
          <a:xfrm>
            <a:off x="5590413" y="2460497"/>
            <a:ext cx="1397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AF50"/>
                </a:solidFill>
                <a:latin typeface="Calibri"/>
                <a:cs typeface="Calibri"/>
              </a:rPr>
              <a:t>+</a:t>
            </a:r>
            <a:endParaRPr sz="1800">
              <a:latin typeface="Calibri"/>
              <a:cs typeface="Calibri"/>
            </a:endParaRPr>
          </a:p>
        </p:txBody>
      </p:sp>
      <p:sp>
        <p:nvSpPr>
          <p:cNvPr id="47" name="object 47"/>
          <p:cNvSpPr txBox="1"/>
          <p:nvPr/>
        </p:nvSpPr>
        <p:spPr>
          <a:xfrm>
            <a:off x="5946775" y="2237943"/>
            <a:ext cx="13970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AF50"/>
                </a:solidFill>
                <a:latin typeface="Calibri"/>
                <a:cs typeface="Calibri"/>
              </a:rPr>
              <a:t>+</a:t>
            </a:r>
            <a:endParaRPr sz="1800">
              <a:latin typeface="Calibri"/>
              <a:cs typeface="Calibri"/>
            </a:endParaRPr>
          </a:p>
        </p:txBody>
      </p:sp>
      <p:sp>
        <p:nvSpPr>
          <p:cNvPr id="48" name="object 48"/>
          <p:cNvSpPr txBox="1"/>
          <p:nvPr/>
        </p:nvSpPr>
        <p:spPr>
          <a:xfrm>
            <a:off x="7766304" y="2808732"/>
            <a:ext cx="864235" cy="338455"/>
          </a:xfrm>
          <a:prstGeom prst="rect">
            <a:avLst/>
          </a:prstGeom>
          <a:ln w="15240">
            <a:solidFill>
              <a:srgbClr val="FF0000"/>
            </a:solidFill>
          </a:ln>
        </p:spPr>
        <p:txBody>
          <a:bodyPr vert="horz" wrap="square" lIns="0" tIns="33020" rIns="0" bIns="0" rtlCol="0">
            <a:spAutoFit/>
          </a:bodyPr>
          <a:lstStyle/>
          <a:p>
            <a:pPr marL="92710">
              <a:lnSpc>
                <a:spcPct val="100000"/>
              </a:lnSpc>
              <a:spcBef>
                <a:spcPts val="260"/>
              </a:spcBef>
            </a:pPr>
            <a:r>
              <a:rPr sz="1600" spc="-10" dirty="0">
                <a:latin typeface="Calibri"/>
                <a:cs typeface="Calibri"/>
              </a:rPr>
              <a:t>FGF</a:t>
            </a:r>
            <a:r>
              <a:rPr sz="1600" spc="-35" dirty="0">
                <a:latin typeface="Calibri"/>
                <a:cs typeface="Calibri"/>
              </a:rPr>
              <a:t> </a:t>
            </a:r>
            <a:r>
              <a:rPr sz="1600" spc="-5" dirty="0">
                <a:latin typeface="Calibri"/>
                <a:cs typeface="Calibri"/>
              </a:rPr>
              <a:t>23</a:t>
            </a:r>
            <a:endParaRPr sz="1600">
              <a:latin typeface="Calibri"/>
              <a:cs typeface="Calibri"/>
            </a:endParaRPr>
          </a:p>
        </p:txBody>
      </p:sp>
      <p:sp>
        <p:nvSpPr>
          <p:cNvPr id="49" name="object 49"/>
          <p:cNvSpPr/>
          <p:nvPr/>
        </p:nvSpPr>
        <p:spPr>
          <a:xfrm>
            <a:off x="7182967" y="2211958"/>
            <a:ext cx="571500" cy="1048385"/>
          </a:xfrm>
          <a:custGeom>
            <a:avLst/>
            <a:gdLst/>
            <a:ahLst/>
            <a:cxnLst/>
            <a:rect l="l" t="t" r="r" b="b"/>
            <a:pathLst>
              <a:path w="571500" h="1048385">
                <a:moveTo>
                  <a:pt x="545236" y="887603"/>
                </a:moveTo>
                <a:lnTo>
                  <a:pt x="541299" y="872871"/>
                </a:lnTo>
                <a:lnTo>
                  <a:pt x="92430" y="993533"/>
                </a:lnTo>
                <a:lnTo>
                  <a:pt x="89154" y="986967"/>
                </a:lnTo>
                <a:lnTo>
                  <a:pt x="78105" y="977379"/>
                </a:lnTo>
                <a:lnTo>
                  <a:pt x="64274" y="972629"/>
                </a:lnTo>
                <a:lnTo>
                  <a:pt x="49174" y="973582"/>
                </a:lnTo>
                <a:lnTo>
                  <a:pt x="35623" y="980338"/>
                </a:lnTo>
                <a:lnTo>
                  <a:pt x="26035" y="991387"/>
                </a:lnTo>
                <a:lnTo>
                  <a:pt x="21285" y="1005217"/>
                </a:lnTo>
                <a:lnTo>
                  <a:pt x="22250" y="1020318"/>
                </a:lnTo>
                <a:lnTo>
                  <a:pt x="28994" y="1033868"/>
                </a:lnTo>
                <a:lnTo>
                  <a:pt x="40043" y="1043457"/>
                </a:lnTo>
                <a:lnTo>
                  <a:pt x="53873" y="1048207"/>
                </a:lnTo>
                <a:lnTo>
                  <a:pt x="68986" y="1047242"/>
                </a:lnTo>
                <a:lnTo>
                  <a:pt x="82524" y="1040498"/>
                </a:lnTo>
                <a:lnTo>
                  <a:pt x="92113" y="1029449"/>
                </a:lnTo>
                <a:lnTo>
                  <a:pt x="96113" y="1017778"/>
                </a:lnTo>
                <a:lnTo>
                  <a:pt x="96862" y="1015619"/>
                </a:lnTo>
                <a:lnTo>
                  <a:pt x="96393" y="1008291"/>
                </a:lnTo>
                <a:lnTo>
                  <a:pt x="545236" y="887603"/>
                </a:lnTo>
                <a:close/>
              </a:path>
              <a:path w="571500" h="1048385">
                <a:moveTo>
                  <a:pt x="571271" y="7874"/>
                </a:moveTo>
                <a:lnTo>
                  <a:pt x="558317" y="0"/>
                </a:lnTo>
                <a:lnTo>
                  <a:pt x="50038" y="849731"/>
                </a:lnTo>
                <a:lnTo>
                  <a:pt x="43053" y="847255"/>
                </a:lnTo>
                <a:lnTo>
                  <a:pt x="28486" y="848029"/>
                </a:lnTo>
                <a:lnTo>
                  <a:pt x="15278" y="854214"/>
                </a:lnTo>
                <a:lnTo>
                  <a:pt x="5105" y="865378"/>
                </a:lnTo>
                <a:lnTo>
                  <a:pt x="0" y="879703"/>
                </a:lnTo>
                <a:lnTo>
                  <a:pt x="787" y="894308"/>
                </a:lnTo>
                <a:lnTo>
                  <a:pt x="6997" y="907529"/>
                </a:lnTo>
                <a:lnTo>
                  <a:pt x="18186" y="917702"/>
                </a:lnTo>
                <a:lnTo>
                  <a:pt x="32423" y="922756"/>
                </a:lnTo>
                <a:lnTo>
                  <a:pt x="46990" y="921981"/>
                </a:lnTo>
                <a:lnTo>
                  <a:pt x="60198" y="915797"/>
                </a:lnTo>
                <a:lnTo>
                  <a:pt x="70383" y="904621"/>
                </a:lnTo>
                <a:lnTo>
                  <a:pt x="75476" y="890308"/>
                </a:lnTo>
                <a:lnTo>
                  <a:pt x="75399" y="888873"/>
                </a:lnTo>
                <a:lnTo>
                  <a:pt x="74688" y="875703"/>
                </a:lnTo>
                <a:lnTo>
                  <a:pt x="68478" y="862482"/>
                </a:lnTo>
                <a:lnTo>
                  <a:pt x="62992" y="857491"/>
                </a:lnTo>
                <a:lnTo>
                  <a:pt x="571271" y="7874"/>
                </a:lnTo>
                <a:close/>
              </a:path>
            </a:pathLst>
          </a:custGeom>
          <a:solidFill>
            <a:srgbClr val="FF0000"/>
          </a:solidFill>
        </p:spPr>
        <p:txBody>
          <a:bodyPr wrap="square" lIns="0" tIns="0" rIns="0" bIns="0" rtlCol="0"/>
          <a:lstStyle/>
          <a:p>
            <a:endParaRPr/>
          </a:p>
        </p:txBody>
      </p:sp>
      <p:sp>
        <p:nvSpPr>
          <p:cNvPr id="50" name="object 50"/>
          <p:cNvSpPr/>
          <p:nvPr/>
        </p:nvSpPr>
        <p:spPr>
          <a:xfrm>
            <a:off x="7214734" y="3307198"/>
            <a:ext cx="934719" cy="347345"/>
          </a:xfrm>
          <a:custGeom>
            <a:avLst/>
            <a:gdLst/>
            <a:ahLst/>
            <a:cxnLst/>
            <a:rect l="l" t="t" r="r" b="b"/>
            <a:pathLst>
              <a:path w="934720" h="347345">
                <a:moveTo>
                  <a:pt x="75035" y="42431"/>
                </a:moveTo>
                <a:lnTo>
                  <a:pt x="74048" y="50172"/>
                </a:lnTo>
                <a:lnTo>
                  <a:pt x="70158" y="56894"/>
                </a:lnTo>
                <a:lnTo>
                  <a:pt x="929266" y="346844"/>
                </a:lnTo>
                <a:lnTo>
                  <a:pt x="934219" y="332366"/>
                </a:lnTo>
                <a:lnTo>
                  <a:pt x="75035" y="42431"/>
                </a:lnTo>
                <a:close/>
              </a:path>
              <a:path w="934720" h="347345">
                <a:moveTo>
                  <a:pt x="35167" y="0"/>
                </a:moveTo>
                <a:lnTo>
                  <a:pt x="21089" y="3849"/>
                </a:lnTo>
                <a:lnTo>
                  <a:pt x="9489" y="12700"/>
                </a:lnTo>
                <a:lnTo>
                  <a:pt x="1912" y="25788"/>
                </a:lnTo>
                <a:lnTo>
                  <a:pt x="0" y="40794"/>
                </a:lnTo>
                <a:lnTo>
                  <a:pt x="3849" y="54871"/>
                </a:lnTo>
                <a:lnTo>
                  <a:pt x="12700" y="66472"/>
                </a:lnTo>
                <a:lnTo>
                  <a:pt x="25788" y="74048"/>
                </a:lnTo>
                <a:lnTo>
                  <a:pt x="40794" y="75961"/>
                </a:lnTo>
                <a:lnTo>
                  <a:pt x="54871" y="72112"/>
                </a:lnTo>
                <a:lnTo>
                  <a:pt x="66472" y="63261"/>
                </a:lnTo>
                <a:lnTo>
                  <a:pt x="70158" y="56894"/>
                </a:lnTo>
                <a:lnTo>
                  <a:pt x="35567" y="45219"/>
                </a:lnTo>
                <a:lnTo>
                  <a:pt x="40393" y="30741"/>
                </a:lnTo>
                <a:lnTo>
                  <a:pt x="74751" y="30741"/>
                </a:lnTo>
                <a:lnTo>
                  <a:pt x="72112" y="21089"/>
                </a:lnTo>
                <a:lnTo>
                  <a:pt x="63261" y="9489"/>
                </a:lnTo>
                <a:lnTo>
                  <a:pt x="50172" y="1912"/>
                </a:lnTo>
                <a:lnTo>
                  <a:pt x="35167" y="0"/>
                </a:lnTo>
                <a:close/>
              </a:path>
              <a:path w="934720" h="347345">
                <a:moveTo>
                  <a:pt x="40393" y="30741"/>
                </a:moveTo>
                <a:lnTo>
                  <a:pt x="35567" y="45219"/>
                </a:lnTo>
                <a:lnTo>
                  <a:pt x="70158" y="56894"/>
                </a:lnTo>
                <a:lnTo>
                  <a:pt x="74048" y="50172"/>
                </a:lnTo>
                <a:lnTo>
                  <a:pt x="75035" y="42431"/>
                </a:lnTo>
                <a:lnTo>
                  <a:pt x="40393" y="30741"/>
                </a:lnTo>
                <a:close/>
              </a:path>
              <a:path w="934720" h="347345">
                <a:moveTo>
                  <a:pt x="74751" y="30741"/>
                </a:moveTo>
                <a:lnTo>
                  <a:pt x="40393" y="30741"/>
                </a:lnTo>
                <a:lnTo>
                  <a:pt x="75035" y="42431"/>
                </a:lnTo>
                <a:lnTo>
                  <a:pt x="75961" y="35167"/>
                </a:lnTo>
                <a:lnTo>
                  <a:pt x="74751" y="30741"/>
                </a:lnTo>
                <a:close/>
              </a:path>
            </a:pathLst>
          </a:custGeom>
          <a:solidFill>
            <a:srgbClr val="FF0000"/>
          </a:solidFill>
        </p:spPr>
        <p:txBody>
          <a:bodyPr wrap="square" lIns="0" tIns="0" rIns="0" bIns="0" rtlCol="0"/>
          <a:lstStyle/>
          <a:p>
            <a:endParaRPr/>
          </a:p>
        </p:txBody>
      </p:sp>
      <p:sp>
        <p:nvSpPr>
          <p:cNvPr id="51" name="object 51"/>
          <p:cNvSpPr txBox="1"/>
          <p:nvPr/>
        </p:nvSpPr>
        <p:spPr>
          <a:xfrm>
            <a:off x="6950456" y="3091053"/>
            <a:ext cx="2387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a:t>
            </a:r>
            <a:endParaRPr sz="18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9182" y="530478"/>
            <a:ext cx="3943350" cy="574040"/>
          </a:xfrm>
          <a:prstGeom prst="rect">
            <a:avLst/>
          </a:prstGeom>
        </p:spPr>
        <p:txBody>
          <a:bodyPr vert="horz" wrap="square" lIns="0" tIns="12700" rIns="0" bIns="0" rtlCol="0">
            <a:spAutoFit/>
          </a:bodyPr>
          <a:lstStyle/>
          <a:p>
            <a:pPr marL="12700">
              <a:lnSpc>
                <a:spcPct val="100000"/>
              </a:lnSpc>
              <a:spcBef>
                <a:spcPts val="100"/>
              </a:spcBef>
            </a:pPr>
            <a:r>
              <a:rPr sz="3600" spc="-20" dirty="0"/>
              <a:t>Hyperparathyroidism</a:t>
            </a:r>
            <a:endParaRPr sz="3600"/>
          </a:p>
        </p:txBody>
      </p:sp>
      <p:sp>
        <p:nvSpPr>
          <p:cNvPr id="3" name="object 3"/>
          <p:cNvSpPr txBox="1"/>
          <p:nvPr/>
        </p:nvSpPr>
        <p:spPr>
          <a:xfrm>
            <a:off x="1194917" y="1929765"/>
            <a:ext cx="6741795" cy="2346325"/>
          </a:xfrm>
          <a:prstGeom prst="rect">
            <a:avLst/>
          </a:prstGeom>
        </p:spPr>
        <p:txBody>
          <a:bodyPr vert="horz" wrap="square" lIns="0" tIns="8255" rIns="0" bIns="0" rtlCol="0">
            <a:spAutoFit/>
          </a:bodyPr>
          <a:lstStyle/>
          <a:p>
            <a:pPr marL="12700" marR="5080" algn="l" rtl="0">
              <a:lnSpc>
                <a:spcPct val="101099"/>
              </a:lnSpc>
              <a:spcBef>
                <a:spcPts val="65"/>
              </a:spcBef>
            </a:pPr>
            <a:r>
              <a:rPr sz="2400" dirty="0">
                <a:solidFill>
                  <a:srgbClr val="0000FF"/>
                </a:solidFill>
                <a:latin typeface="Calibri"/>
                <a:cs typeface="Calibri"/>
              </a:rPr>
              <a:t>Primary </a:t>
            </a:r>
            <a:r>
              <a:rPr sz="2000" dirty="0">
                <a:latin typeface="Calibri"/>
                <a:cs typeface="Calibri"/>
              </a:rPr>
              <a:t>-</a:t>
            </a:r>
            <a:r>
              <a:rPr sz="2000" spc="5" dirty="0">
                <a:latin typeface="Calibri"/>
                <a:cs typeface="Calibri"/>
              </a:rPr>
              <a:t> </a:t>
            </a:r>
            <a:r>
              <a:rPr sz="2000" spc="-10" dirty="0">
                <a:latin typeface="Calibri"/>
                <a:cs typeface="Calibri"/>
              </a:rPr>
              <a:t>PTH </a:t>
            </a:r>
            <a:r>
              <a:rPr sz="2000" spc="-5" dirty="0">
                <a:latin typeface="Calibri"/>
                <a:cs typeface="Calibri"/>
              </a:rPr>
              <a:t>secretion </a:t>
            </a:r>
            <a:r>
              <a:rPr sz="2000" dirty="0">
                <a:latin typeface="Calibri"/>
                <a:cs typeface="Calibri"/>
              </a:rPr>
              <a:t>is </a:t>
            </a:r>
            <a:r>
              <a:rPr sz="2000" spc="-10" dirty="0">
                <a:latin typeface="Calibri"/>
                <a:cs typeface="Calibri"/>
              </a:rPr>
              <a:t>disproportionately </a:t>
            </a:r>
            <a:r>
              <a:rPr sz="2000" spc="-5" dirty="0">
                <a:latin typeface="Calibri"/>
                <a:cs typeface="Calibri"/>
              </a:rPr>
              <a:t>high </a:t>
            </a:r>
            <a:r>
              <a:rPr sz="2000" dirty="0">
                <a:latin typeface="Calibri"/>
                <a:cs typeface="Calibri"/>
              </a:rPr>
              <a:t>in </a:t>
            </a:r>
            <a:r>
              <a:rPr sz="2000" spc="-10" dirty="0">
                <a:latin typeface="Calibri"/>
                <a:cs typeface="Calibri"/>
              </a:rPr>
              <a:t>relation to </a:t>
            </a:r>
            <a:r>
              <a:rPr sz="2000" spc="-440" dirty="0">
                <a:latin typeface="Calibri"/>
                <a:cs typeface="Calibri"/>
              </a:rPr>
              <a:t> </a:t>
            </a:r>
            <a:r>
              <a:rPr sz="2000" dirty="0">
                <a:latin typeface="Calibri"/>
                <a:cs typeface="Calibri"/>
              </a:rPr>
              <a:t>the</a:t>
            </a:r>
            <a:r>
              <a:rPr sz="2000" spc="-5" dirty="0">
                <a:latin typeface="Calibri"/>
                <a:cs typeface="Calibri"/>
              </a:rPr>
              <a:t> serum</a:t>
            </a:r>
            <a:r>
              <a:rPr sz="2000" dirty="0">
                <a:latin typeface="Calibri"/>
                <a:cs typeface="Calibri"/>
              </a:rPr>
              <a:t> calcium</a:t>
            </a:r>
            <a:r>
              <a:rPr sz="2000" spc="-10" dirty="0">
                <a:latin typeface="Calibri"/>
                <a:cs typeface="Calibri"/>
              </a:rPr>
              <a:t> </a:t>
            </a:r>
            <a:r>
              <a:rPr sz="2000" spc="-5" dirty="0">
                <a:latin typeface="Calibri"/>
                <a:cs typeface="Calibri"/>
              </a:rPr>
              <a:t>concentration.</a:t>
            </a:r>
            <a:endParaRPr sz="2000">
              <a:latin typeface="Calibri"/>
              <a:cs typeface="Calibri"/>
            </a:endParaRPr>
          </a:p>
          <a:p>
            <a:pPr marL="12700" marR="187325" algn="l" rtl="0">
              <a:lnSpc>
                <a:spcPct val="101000"/>
              </a:lnSpc>
              <a:spcBef>
                <a:spcPts val="1145"/>
              </a:spcBef>
            </a:pPr>
            <a:r>
              <a:rPr sz="2400" spc="-5" dirty="0">
                <a:solidFill>
                  <a:srgbClr val="0000FF"/>
                </a:solidFill>
                <a:latin typeface="Calibri"/>
                <a:cs typeface="Calibri"/>
              </a:rPr>
              <a:t>Secondary </a:t>
            </a:r>
            <a:r>
              <a:rPr sz="2000" spc="-15" dirty="0">
                <a:latin typeface="Calibri"/>
                <a:cs typeface="Calibri"/>
              </a:rPr>
              <a:t>to</a:t>
            </a:r>
            <a:r>
              <a:rPr sz="2000" spc="-5" dirty="0">
                <a:latin typeface="Calibri"/>
                <a:cs typeface="Calibri"/>
              </a:rPr>
              <a:t> kidney</a:t>
            </a:r>
            <a:r>
              <a:rPr sz="2000" spc="-15" dirty="0">
                <a:latin typeface="Calibri"/>
                <a:cs typeface="Calibri"/>
              </a:rPr>
              <a:t> </a:t>
            </a:r>
            <a:r>
              <a:rPr sz="2000" spc="-10" dirty="0">
                <a:latin typeface="Calibri"/>
                <a:cs typeface="Calibri"/>
              </a:rPr>
              <a:t>failure,</a:t>
            </a:r>
            <a:r>
              <a:rPr sz="2000" dirty="0">
                <a:latin typeface="Calibri"/>
                <a:cs typeface="Calibri"/>
              </a:rPr>
              <a:t> </a:t>
            </a:r>
            <a:r>
              <a:rPr sz="2000" spc="-15" dirty="0">
                <a:latin typeface="Calibri"/>
                <a:cs typeface="Calibri"/>
              </a:rPr>
              <a:t>severe</a:t>
            </a:r>
            <a:r>
              <a:rPr sz="2000" spc="20" dirty="0">
                <a:latin typeface="Calibri"/>
                <a:cs typeface="Calibri"/>
              </a:rPr>
              <a:t> </a:t>
            </a:r>
            <a:r>
              <a:rPr sz="2000" spc="-5" dirty="0">
                <a:latin typeface="Calibri"/>
                <a:cs typeface="Calibri"/>
              </a:rPr>
              <a:t>vitamin</a:t>
            </a:r>
            <a:r>
              <a:rPr sz="2000" spc="15" dirty="0">
                <a:latin typeface="Calibri"/>
                <a:cs typeface="Calibri"/>
              </a:rPr>
              <a:t> </a:t>
            </a:r>
            <a:r>
              <a:rPr sz="2000" dirty="0">
                <a:latin typeface="Calibri"/>
                <a:cs typeface="Calibri"/>
              </a:rPr>
              <a:t>D</a:t>
            </a:r>
            <a:r>
              <a:rPr sz="2000" spc="-20"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calcium </a:t>
            </a:r>
            <a:r>
              <a:rPr sz="2000" spc="5" dirty="0">
                <a:latin typeface="Calibri"/>
                <a:cs typeface="Calibri"/>
              </a:rPr>
              <a:t> </a:t>
            </a:r>
            <a:r>
              <a:rPr sz="2000" spc="-15" dirty="0">
                <a:latin typeface="Calibri"/>
                <a:cs typeface="Calibri"/>
              </a:rPr>
              <a:t>deficiency.</a:t>
            </a:r>
            <a:r>
              <a:rPr sz="2000" spc="-25" dirty="0">
                <a:latin typeface="Calibri"/>
                <a:cs typeface="Calibri"/>
              </a:rPr>
              <a:t> </a:t>
            </a:r>
            <a:r>
              <a:rPr sz="2000" spc="-15" dirty="0">
                <a:latin typeface="Calibri"/>
                <a:cs typeface="Calibri"/>
              </a:rPr>
              <a:t>Reversible,</a:t>
            </a:r>
            <a:r>
              <a:rPr sz="2000" spc="30" dirty="0">
                <a:latin typeface="Calibri"/>
                <a:cs typeface="Calibri"/>
              </a:rPr>
              <a:t> </a:t>
            </a:r>
            <a:r>
              <a:rPr sz="2000" spc="-10" dirty="0">
                <a:latin typeface="Calibri"/>
                <a:cs typeface="Calibri"/>
              </a:rPr>
              <a:t>after</a:t>
            </a:r>
            <a:r>
              <a:rPr sz="2000" spc="10" dirty="0">
                <a:latin typeface="Calibri"/>
                <a:cs typeface="Calibri"/>
              </a:rPr>
              <a:t> </a:t>
            </a:r>
            <a:r>
              <a:rPr sz="2000" spc="-10" dirty="0">
                <a:latin typeface="Calibri"/>
                <a:cs typeface="Calibri"/>
              </a:rPr>
              <a:t>removing</a:t>
            </a:r>
            <a:r>
              <a:rPr sz="2000" dirty="0">
                <a:latin typeface="Calibri"/>
                <a:cs typeface="Calibri"/>
              </a:rPr>
              <a:t> the cause</a:t>
            </a:r>
            <a:r>
              <a:rPr sz="2000" spc="5" dirty="0">
                <a:latin typeface="Calibri"/>
                <a:cs typeface="Calibri"/>
              </a:rPr>
              <a:t> </a:t>
            </a:r>
            <a:r>
              <a:rPr sz="2000" spc="-5" dirty="0">
                <a:latin typeface="Calibri"/>
                <a:cs typeface="Calibri"/>
              </a:rPr>
              <a:t>of</a:t>
            </a:r>
            <a:r>
              <a:rPr sz="2000" spc="-10" dirty="0">
                <a:latin typeface="Calibri"/>
                <a:cs typeface="Calibri"/>
              </a:rPr>
              <a:t> </a:t>
            </a:r>
            <a:r>
              <a:rPr sz="2000" dirty="0">
                <a:latin typeface="Calibri"/>
                <a:cs typeface="Calibri"/>
              </a:rPr>
              <a:t>the</a:t>
            </a:r>
            <a:r>
              <a:rPr sz="2000" spc="25" dirty="0">
                <a:latin typeface="Calibri"/>
                <a:cs typeface="Calibri"/>
              </a:rPr>
              <a:t> </a:t>
            </a:r>
            <a:r>
              <a:rPr sz="2000" spc="-30" dirty="0">
                <a:latin typeface="Calibri"/>
                <a:cs typeface="Calibri"/>
              </a:rPr>
              <a:t>disorder.</a:t>
            </a:r>
            <a:endParaRPr sz="2000">
              <a:latin typeface="Calibri"/>
              <a:cs typeface="Calibri"/>
            </a:endParaRPr>
          </a:p>
          <a:p>
            <a:pPr marL="12700" marR="85725" algn="l" rtl="0">
              <a:lnSpc>
                <a:spcPct val="101000"/>
              </a:lnSpc>
              <a:spcBef>
                <a:spcPts val="1145"/>
              </a:spcBef>
            </a:pPr>
            <a:r>
              <a:rPr sz="2400" spc="-30" dirty="0">
                <a:solidFill>
                  <a:srgbClr val="0000FF"/>
                </a:solidFill>
                <a:latin typeface="Calibri"/>
                <a:cs typeface="Calibri"/>
              </a:rPr>
              <a:t>Tertiary</a:t>
            </a:r>
            <a:r>
              <a:rPr sz="2400" spc="-10" dirty="0">
                <a:solidFill>
                  <a:srgbClr val="0000FF"/>
                </a:solidFill>
                <a:latin typeface="Calibri"/>
                <a:cs typeface="Calibri"/>
              </a:rPr>
              <a:t> </a:t>
            </a:r>
            <a:r>
              <a:rPr sz="2000" dirty="0">
                <a:latin typeface="Calibri"/>
                <a:cs typeface="Calibri"/>
              </a:rPr>
              <a:t>-</a:t>
            </a:r>
            <a:r>
              <a:rPr sz="2000" spc="445" dirty="0">
                <a:latin typeface="Calibri"/>
                <a:cs typeface="Calibri"/>
              </a:rPr>
              <a:t> </a:t>
            </a:r>
            <a:r>
              <a:rPr sz="2000" dirty="0">
                <a:latin typeface="Calibri"/>
                <a:cs typeface="Calibri"/>
              </a:rPr>
              <a:t>is </a:t>
            </a:r>
            <a:r>
              <a:rPr sz="2000" spc="-15" dirty="0">
                <a:latin typeface="Calibri"/>
                <a:cs typeface="Calibri"/>
              </a:rPr>
              <a:t>excessive</a:t>
            </a:r>
            <a:r>
              <a:rPr sz="2000" spc="35" dirty="0">
                <a:latin typeface="Calibri"/>
                <a:cs typeface="Calibri"/>
              </a:rPr>
              <a:t> </a:t>
            </a:r>
            <a:r>
              <a:rPr sz="2000" spc="-5" dirty="0">
                <a:latin typeface="Calibri"/>
                <a:cs typeface="Calibri"/>
              </a:rPr>
              <a:t>autonomous</a:t>
            </a:r>
            <a:r>
              <a:rPr sz="2000" spc="-15" dirty="0">
                <a:latin typeface="Calibri"/>
                <a:cs typeface="Calibri"/>
              </a:rPr>
              <a:t> </a:t>
            </a:r>
            <a:r>
              <a:rPr sz="2000" spc="-5" dirty="0">
                <a:latin typeface="Calibri"/>
                <a:cs typeface="Calibri"/>
              </a:rPr>
              <a:t>secretion</a:t>
            </a:r>
            <a:r>
              <a:rPr sz="2000" dirty="0">
                <a:latin typeface="Calibri"/>
                <a:cs typeface="Calibri"/>
              </a:rPr>
              <a:t> </a:t>
            </a:r>
            <a:r>
              <a:rPr sz="2000" spc="-5" dirty="0">
                <a:latin typeface="Calibri"/>
                <a:cs typeface="Calibri"/>
              </a:rPr>
              <a:t>of </a:t>
            </a:r>
            <a:r>
              <a:rPr sz="2000" spc="-15" dirty="0">
                <a:latin typeface="Calibri"/>
                <a:cs typeface="Calibri"/>
              </a:rPr>
              <a:t>parathyroid </a:t>
            </a:r>
            <a:r>
              <a:rPr sz="2000" spc="-10" dirty="0">
                <a:latin typeface="Calibri"/>
                <a:cs typeface="Calibri"/>
              </a:rPr>
              <a:t> </a:t>
            </a:r>
            <a:r>
              <a:rPr sz="2000" spc="-5" dirty="0">
                <a:latin typeface="Calibri"/>
                <a:cs typeface="Calibri"/>
              </a:rPr>
              <a:t>hormone</a:t>
            </a:r>
            <a:r>
              <a:rPr sz="2000" spc="430" dirty="0">
                <a:latin typeface="Calibri"/>
                <a:cs typeface="Calibri"/>
              </a:rPr>
              <a:t> </a:t>
            </a:r>
            <a:r>
              <a:rPr sz="2000" spc="-10" dirty="0">
                <a:latin typeface="Calibri"/>
                <a:cs typeface="Calibri"/>
              </a:rPr>
              <a:t>after</a:t>
            </a:r>
            <a:r>
              <a:rPr sz="2000" spc="15" dirty="0">
                <a:latin typeface="Calibri"/>
                <a:cs typeface="Calibri"/>
              </a:rPr>
              <a:t> </a:t>
            </a:r>
            <a:r>
              <a:rPr sz="2000" dirty="0">
                <a:latin typeface="Calibri"/>
                <a:cs typeface="Calibri"/>
              </a:rPr>
              <a:t>a</a:t>
            </a:r>
            <a:r>
              <a:rPr sz="2000" spc="5" dirty="0">
                <a:latin typeface="Calibri"/>
                <a:cs typeface="Calibri"/>
              </a:rPr>
              <a:t> </a:t>
            </a:r>
            <a:r>
              <a:rPr sz="2000" dirty="0">
                <a:latin typeface="Calibri"/>
                <a:cs typeface="Calibri"/>
              </a:rPr>
              <a:t>long</a:t>
            </a:r>
            <a:r>
              <a:rPr sz="2000" spc="-15" dirty="0">
                <a:latin typeface="Calibri"/>
                <a:cs typeface="Calibri"/>
              </a:rPr>
              <a:t> </a:t>
            </a:r>
            <a:r>
              <a:rPr sz="2000" spc="-5" dirty="0">
                <a:latin typeface="Calibri"/>
                <a:cs typeface="Calibri"/>
              </a:rPr>
              <a:t>period</a:t>
            </a:r>
            <a:r>
              <a:rPr sz="2000" dirty="0">
                <a:latin typeface="Calibri"/>
                <a:cs typeface="Calibri"/>
              </a:rPr>
              <a:t> </a:t>
            </a:r>
            <a:r>
              <a:rPr sz="2000" spc="-5" dirty="0">
                <a:latin typeface="Calibri"/>
                <a:cs typeface="Calibri"/>
              </a:rPr>
              <a:t>of</a:t>
            </a:r>
            <a:r>
              <a:rPr sz="2000" spc="-10" dirty="0">
                <a:latin typeface="Calibri"/>
                <a:cs typeface="Calibri"/>
              </a:rPr>
              <a:t> </a:t>
            </a:r>
            <a:r>
              <a:rPr sz="2000" spc="-5" dirty="0">
                <a:latin typeface="Calibri"/>
                <a:cs typeface="Calibri"/>
              </a:rPr>
              <a:t>secondary</a:t>
            </a:r>
            <a:r>
              <a:rPr sz="2000" spc="-15" dirty="0">
                <a:latin typeface="Calibri"/>
                <a:cs typeface="Calibri"/>
              </a:rPr>
              <a:t> </a:t>
            </a:r>
            <a:r>
              <a:rPr sz="2000" spc="-10" dirty="0">
                <a:latin typeface="Calibri"/>
                <a:cs typeface="Calibri"/>
              </a:rPr>
              <a:t>hyperparathyroidism.</a:t>
            </a:r>
            <a:endParaRPr sz="20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EG"/>
          </a:p>
        </p:txBody>
      </p:sp>
      <p:sp>
        <p:nvSpPr>
          <p:cNvPr id="3" name="عنصر نائب للنص 2"/>
          <p:cNvSpPr>
            <a:spLocks noGrp="1"/>
          </p:cNvSpPr>
          <p:nvPr>
            <p:ph type="body" idx="1"/>
          </p:nvPr>
        </p:nvSpPr>
        <p:spPr/>
        <p:txBody>
          <a:bodyPr/>
          <a:lstStyle/>
          <a:p>
            <a:endParaRPr lang="ar-EG" dirty="0"/>
          </a:p>
        </p:txBody>
      </p:sp>
      <p:pic>
        <p:nvPicPr>
          <p:cNvPr id="2050" name="Picture 2"/>
          <p:cNvPicPr>
            <a:picLocks noChangeAspect="1" noChangeArrowheads="1"/>
          </p:cNvPicPr>
          <p:nvPr/>
        </p:nvPicPr>
        <p:blipFill>
          <a:blip r:embed="rId2"/>
          <a:srcRect/>
          <a:stretch>
            <a:fillRect/>
          </a:stretch>
        </p:blipFill>
        <p:spPr bwMode="auto">
          <a:xfrm>
            <a:off x="0" y="1371600"/>
            <a:ext cx="9144000" cy="50292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0838" y="530478"/>
            <a:ext cx="6800850" cy="505267"/>
          </a:xfrm>
          <a:prstGeom prst="rect">
            <a:avLst/>
          </a:prstGeom>
        </p:spPr>
        <p:txBody>
          <a:bodyPr vert="horz" wrap="square" lIns="0" tIns="12700" rIns="0" bIns="0" rtlCol="0">
            <a:spAutoFit/>
          </a:bodyPr>
          <a:lstStyle/>
          <a:p>
            <a:pPr marL="12700" algn="l" rtl="0">
              <a:lnSpc>
                <a:spcPct val="100000"/>
              </a:lnSpc>
              <a:spcBef>
                <a:spcPts val="100"/>
              </a:spcBef>
            </a:pPr>
            <a:r>
              <a:rPr sz="3200" dirty="0"/>
              <a:t>Primary</a:t>
            </a:r>
            <a:r>
              <a:rPr sz="3200" spc="-55" dirty="0"/>
              <a:t> </a:t>
            </a:r>
            <a:r>
              <a:rPr sz="3200" spc="-20"/>
              <a:t>hyperparathyroidism</a:t>
            </a:r>
            <a:r>
              <a:rPr sz="3200" spc="-50"/>
              <a:t> </a:t>
            </a:r>
            <a:r>
              <a:rPr lang="ar-EG" sz="3200" spc="-10" dirty="0"/>
              <a:t>(</a:t>
            </a:r>
            <a:r>
              <a:rPr sz="3200" spc="-10"/>
              <a:t>PHP</a:t>
            </a:r>
            <a:r>
              <a:rPr lang="en-US" sz="3200" spc="-10" dirty="0"/>
              <a:t>T</a:t>
            </a:r>
            <a:r>
              <a:rPr sz="3200" spc="-10"/>
              <a:t> </a:t>
            </a:r>
            <a:r>
              <a:rPr lang="ar-EG" sz="3200" spc="-10" dirty="0"/>
              <a:t>(</a:t>
            </a:r>
            <a:endParaRPr sz="3200"/>
          </a:p>
        </p:txBody>
      </p:sp>
      <p:sp>
        <p:nvSpPr>
          <p:cNvPr id="3" name="object 3"/>
          <p:cNvSpPr txBox="1"/>
          <p:nvPr/>
        </p:nvSpPr>
        <p:spPr>
          <a:xfrm>
            <a:off x="763016" y="1426590"/>
            <a:ext cx="7649845" cy="1854835"/>
          </a:xfrm>
          <a:prstGeom prst="rect">
            <a:avLst/>
          </a:prstGeom>
        </p:spPr>
        <p:txBody>
          <a:bodyPr vert="horz" wrap="square" lIns="0" tIns="12700" rIns="0" bIns="0" rtlCol="0">
            <a:spAutoFit/>
          </a:bodyPr>
          <a:lstStyle/>
          <a:p>
            <a:pPr marL="125095" marR="5080" algn="l" rtl="0">
              <a:lnSpc>
                <a:spcPct val="100000"/>
              </a:lnSpc>
              <a:spcBef>
                <a:spcPts val="100"/>
              </a:spcBef>
            </a:pPr>
            <a:r>
              <a:rPr sz="2400" dirty="0">
                <a:solidFill>
                  <a:srgbClr val="FF0000"/>
                </a:solidFill>
                <a:latin typeface="Calibri"/>
                <a:cs typeface="Calibri"/>
              </a:rPr>
              <a:t>Primary </a:t>
            </a:r>
            <a:r>
              <a:rPr sz="2400" spc="-15" dirty="0">
                <a:solidFill>
                  <a:srgbClr val="FF0000"/>
                </a:solidFill>
                <a:latin typeface="Calibri"/>
                <a:cs typeface="Calibri"/>
              </a:rPr>
              <a:t>hyperparathyroidism </a:t>
            </a:r>
            <a:r>
              <a:rPr sz="2400" dirty="0">
                <a:solidFill>
                  <a:srgbClr val="FF0000"/>
                </a:solidFill>
                <a:latin typeface="Calibri"/>
                <a:cs typeface="Calibri"/>
              </a:rPr>
              <a:t>is </a:t>
            </a:r>
            <a:r>
              <a:rPr sz="2400" spc="-5" dirty="0">
                <a:solidFill>
                  <a:srgbClr val="FF0000"/>
                </a:solidFill>
                <a:latin typeface="Calibri"/>
                <a:cs typeface="Calibri"/>
              </a:rPr>
              <a:t>characterised </a:t>
            </a:r>
            <a:r>
              <a:rPr sz="2400" spc="-10" dirty="0">
                <a:solidFill>
                  <a:srgbClr val="FF0000"/>
                </a:solidFill>
                <a:latin typeface="Calibri"/>
                <a:cs typeface="Calibri"/>
              </a:rPr>
              <a:t>by secretion </a:t>
            </a:r>
            <a:r>
              <a:rPr sz="2400" spc="-5" dirty="0">
                <a:solidFill>
                  <a:srgbClr val="FF0000"/>
                </a:solidFill>
                <a:latin typeface="Calibri"/>
                <a:cs typeface="Calibri"/>
              </a:rPr>
              <a:t>of </a:t>
            </a:r>
            <a:r>
              <a:rPr sz="2400" spc="-530" dirty="0">
                <a:solidFill>
                  <a:srgbClr val="FF0000"/>
                </a:solidFill>
                <a:latin typeface="Calibri"/>
                <a:cs typeface="Calibri"/>
              </a:rPr>
              <a:t> </a:t>
            </a:r>
            <a:r>
              <a:rPr sz="2400" spc="-10" dirty="0">
                <a:solidFill>
                  <a:srgbClr val="FF0000"/>
                </a:solidFill>
                <a:latin typeface="Calibri"/>
                <a:cs typeface="Calibri"/>
              </a:rPr>
              <a:t>PTH</a:t>
            </a:r>
            <a:r>
              <a:rPr sz="2400" spc="5" dirty="0">
                <a:solidFill>
                  <a:srgbClr val="FF0000"/>
                </a:solidFill>
                <a:latin typeface="Calibri"/>
                <a:cs typeface="Calibri"/>
              </a:rPr>
              <a:t> </a:t>
            </a:r>
            <a:r>
              <a:rPr sz="2400" spc="-10" dirty="0">
                <a:solidFill>
                  <a:srgbClr val="FF0000"/>
                </a:solidFill>
                <a:latin typeface="Calibri"/>
                <a:cs typeface="Calibri"/>
              </a:rPr>
              <a:t>that</a:t>
            </a:r>
            <a:r>
              <a:rPr sz="2400" spc="-15" dirty="0">
                <a:solidFill>
                  <a:srgbClr val="FF0000"/>
                </a:solidFill>
                <a:latin typeface="Calibri"/>
                <a:cs typeface="Calibri"/>
              </a:rPr>
              <a:t> </a:t>
            </a:r>
            <a:r>
              <a:rPr sz="2400" dirty="0">
                <a:solidFill>
                  <a:srgbClr val="FF0000"/>
                </a:solidFill>
                <a:latin typeface="Calibri"/>
                <a:cs typeface="Calibri"/>
              </a:rPr>
              <a:t>is </a:t>
            </a:r>
            <a:r>
              <a:rPr sz="2400" spc="-15" dirty="0">
                <a:solidFill>
                  <a:srgbClr val="FF0000"/>
                </a:solidFill>
                <a:latin typeface="Calibri"/>
                <a:cs typeface="Calibri"/>
              </a:rPr>
              <a:t>excessively</a:t>
            </a:r>
            <a:r>
              <a:rPr sz="2400" spc="-20" dirty="0">
                <a:solidFill>
                  <a:srgbClr val="FF0000"/>
                </a:solidFill>
                <a:latin typeface="Calibri"/>
                <a:cs typeface="Calibri"/>
              </a:rPr>
              <a:t> </a:t>
            </a:r>
            <a:r>
              <a:rPr sz="2400" spc="-10" dirty="0">
                <a:solidFill>
                  <a:srgbClr val="FF0000"/>
                </a:solidFill>
                <a:latin typeface="Calibri"/>
                <a:cs typeface="Calibri"/>
              </a:rPr>
              <a:t>disproportionate</a:t>
            </a:r>
            <a:r>
              <a:rPr sz="2400" dirty="0">
                <a:solidFill>
                  <a:srgbClr val="FF0000"/>
                </a:solidFill>
                <a:latin typeface="Calibri"/>
                <a:cs typeface="Calibri"/>
              </a:rPr>
              <a:t> </a:t>
            </a:r>
            <a:r>
              <a:rPr sz="2400" spc="-15" dirty="0">
                <a:solidFill>
                  <a:srgbClr val="FF0000"/>
                </a:solidFill>
                <a:latin typeface="Calibri"/>
                <a:cs typeface="Calibri"/>
              </a:rPr>
              <a:t>to</a:t>
            </a:r>
            <a:r>
              <a:rPr sz="2400" spc="-10" dirty="0">
                <a:solidFill>
                  <a:srgbClr val="FF0000"/>
                </a:solidFill>
                <a:latin typeface="Calibri"/>
                <a:cs typeface="Calibri"/>
              </a:rPr>
              <a:t> </a:t>
            </a:r>
            <a:r>
              <a:rPr sz="2400" spc="-5" dirty="0">
                <a:solidFill>
                  <a:srgbClr val="FF0000"/>
                </a:solidFill>
                <a:latin typeface="Calibri"/>
                <a:cs typeface="Calibri"/>
              </a:rPr>
              <a:t>serum calcium </a:t>
            </a:r>
            <a:r>
              <a:rPr sz="2400" dirty="0">
                <a:solidFill>
                  <a:srgbClr val="FF0000"/>
                </a:solidFill>
                <a:latin typeface="Calibri"/>
                <a:cs typeface="Calibri"/>
              </a:rPr>
              <a:t> </a:t>
            </a:r>
            <a:r>
              <a:rPr sz="2400" spc="-5" dirty="0">
                <a:solidFill>
                  <a:srgbClr val="FF0000"/>
                </a:solidFill>
                <a:latin typeface="Calibri"/>
                <a:cs typeface="Calibri"/>
              </a:rPr>
              <a:t>levels,</a:t>
            </a:r>
            <a:r>
              <a:rPr sz="2400" dirty="0">
                <a:solidFill>
                  <a:srgbClr val="FF0000"/>
                </a:solidFill>
                <a:latin typeface="Calibri"/>
                <a:cs typeface="Calibri"/>
              </a:rPr>
              <a:t> </a:t>
            </a:r>
            <a:r>
              <a:rPr sz="2400" spc="-5" dirty="0">
                <a:solidFill>
                  <a:srgbClr val="FF0000"/>
                </a:solidFill>
                <a:latin typeface="Calibri"/>
                <a:cs typeface="Calibri"/>
              </a:rPr>
              <a:t>resulting</a:t>
            </a:r>
            <a:r>
              <a:rPr sz="2400" spc="-10" dirty="0">
                <a:solidFill>
                  <a:srgbClr val="FF0000"/>
                </a:solidFill>
                <a:latin typeface="Calibri"/>
                <a:cs typeface="Calibri"/>
              </a:rPr>
              <a:t> </a:t>
            </a:r>
            <a:r>
              <a:rPr sz="2400" spc="-15" dirty="0">
                <a:solidFill>
                  <a:srgbClr val="FF0000"/>
                </a:solidFill>
                <a:latin typeface="Calibri"/>
                <a:cs typeface="Calibri"/>
              </a:rPr>
              <a:t>from</a:t>
            </a:r>
            <a:r>
              <a:rPr sz="2400" spc="-20" dirty="0">
                <a:solidFill>
                  <a:srgbClr val="FF0000"/>
                </a:solidFill>
                <a:latin typeface="Calibri"/>
                <a:cs typeface="Calibri"/>
              </a:rPr>
              <a:t> </a:t>
            </a:r>
            <a:r>
              <a:rPr sz="2400" dirty="0">
                <a:solidFill>
                  <a:srgbClr val="FF0000"/>
                </a:solidFill>
                <a:latin typeface="Calibri"/>
                <a:cs typeface="Calibri"/>
              </a:rPr>
              <a:t>a </a:t>
            </a:r>
            <a:r>
              <a:rPr sz="2400" spc="-5" dirty="0">
                <a:solidFill>
                  <a:srgbClr val="FF0000"/>
                </a:solidFill>
                <a:latin typeface="Calibri"/>
                <a:cs typeface="Calibri"/>
              </a:rPr>
              <a:t>primary</a:t>
            </a:r>
            <a:r>
              <a:rPr sz="2400" spc="-25" dirty="0">
                <a:solidFill>
                  <a:srgbClr val="FF0000"/>
                </a:solidFill>
                <a:latin typeface="Calibri"/>
                <a:cs typeface="Calibri"/>
              </a:rPr>
              <a:t> </a:t>
            </a:r>
            <a:r>
              <a:rPr sz="2400" spc="-15" dirty="0">
                <a:solidFill>
                  <a:srgbClr val="FF0000"/>
                </a:solidFill>
                <a:latin typeface="Calibri"/>
                <a:cs typeface="Calibri"/>
              </a:rPr>
              <a:t>defect</a:t>
            </a:r>
            <a:r>
              <a:rPr sz="2400" spc="5" dirty="0">
                <a:solidFill>
                  <a:srgbClr val="FF0000"/>
                </a:solidFill>
                <a:latin typeface="Calibri"/>
                <a:cs typeface="Calibri"/>
              </a:rPr>
              <a:t> </a:t>
            </a:r>
            <a:r>
              <a:rPr sz="2400" spc="-10" dirty="0">
                <a:solidFill>
                  <a:srgbClr val="FF0000"/>
                </a:solidFill>
                <a:latin typeface="Calibri"/>
                <a:cs typeface="Calibri"/>
              </a:rPr>
              <a:t>of</a:t>
            </a:r>
            <a:r>
              <a:rPr sz="2400" spc="-5" dirty="0">
                <a:solidFill>
                  <a:srgbClr val="FF0000"/>
                </a:solidFill>
                <a:latin typeface="Calibri"/>
                <a:cs typeface="Calibri"/>
              </a:rPr>
              <a:t> </a:t>
            </a:r>
            <a:r>
              <a:rPr sz="2400" spc="-20" dirty="0">
                <a:solidFill>
                  <a:srgbClr val="FF0000"/>
                </a:solidFill>
                <a:latin typeface="Calibri"/>
                <a:cs typeface="Calibri"/>
              </a:rPr>
              <a:t>parathyroid</a:t>
            </a:r>
            <a:r>
              <a:rPr sz="2400" spc="-25" dirty="0">
                <a:solidFill>
                  <a:srgbClr val="FF0000"/>
                </a:solidFill>
                <a:latin typeface="Calibri"/>
                <a:cs typeface="Calibri"/>
              </a:rPr>
              <a:t> </a:t>
            </a:r>
            <a:r>
              <a:rPr sz="2400" dirty="0">
                <a:solidFill>
                  <a:srgbClr val="FF0000"/>
                </a:solidFill>
                <a:latin typeface="Calibri"/>
                <a:cs typeface="Calibri"/>
              </a:rPr>
              <a:t>cells.</a:t>
            </a:r>
            <a:endParaRPr sz="2400">
              <a:latin typeface="Calibri"/>
              <a:cs typeface="Calibri"/>
            </a:endParaRPr>
          </a:p>
          <a:p>
            <a:pPr algn="l" rtl="0">
              <a:lnSpc>
                <a:spcPct val="100000"/>
              </a:lnSpc>
              <a:spcBef>
                <a:spcPts val="10"/>
              </a:spcBef>
            </a:pPr>
            <a:endParaRPr sz="2350">
              <a:latin typeface="Calibri"/>
              <a:cs typeface="Calibri"/>
            </a:endParaRPr>
          </a:p>
          <a:p>
            <a:pPr marL="12700" algn="l" rtl="0">
              <a:lnSpc>
                <a:spcPct val="100000"/>
              </a:lnSpc>
            </a:pPr>
            <a:r>
              <a:rPr sz="2400" spc="-5" dirty="0">
                <a:solidFill>
                  <a:srgbClr val="0000FF"/>
                </a:solidFill>
                <a:latin typeface="Calibri"/>
                <a:cs typeface="Calibri"/>
              </a:rPr>
              <a:t>PHPT</a:t>
            </a:r>
            <a:r>
              <a:rPr sz="2400" spc="-30" dirty="0">
                <a:solidFill>
                  <a:srgbClr val="0000FF"/>
                </a:solidFill>
                <a:latin typeface="Calibri"/>
                <a:cs typeface="Calibri"/>
              </a:rPr>
              <a:t> </a:t>
            </a:r>
            <a:r>
              <a:rPr sz="2400" spc="-5" dirty="0">
                <a:solidFill>
                  <a:srgbClr val="0000FF"/>
                </a:solidFill>
                <a:latin typeface="Calibri"/>
                <a:cs typeface="Calibri"/>
              </a:rPr>
              <a:t>results</a:t>
            </a:r>
            <a:r>
              <a:rPr sz="2400" spc="-25" dirty="0">
                <a:solidFill>
                  <a:srgbClr val="0000FF"/>
                </a:solidFill>
                <a:latin typeface="Calibri"/>
                <a:cs typeface="Calibri"/>
              </a:rPr>
              <a:t> </a:t>
            </a:r>
            <a:r>
              <a:rPr sz="2400" spc="-15" dirty="0">
                <a:solidFill>
                  <a:srgbClr val="0000FF"/>
                </a:solidFill>
                <a:latin typeface="Calibri"/>
                <a:cs typeface="Calibri"/>
              </a:rPr>
              <a:t>from:</a:t>
            </a:r>
            <a:endParaRPr sz="2400">
              <a:latin typeface="Calibri"/>
              <a:cs typeface="Calibri"/>
            </a:endParaRPr>
          </a:p>
        </p:txBody>
      </p:sp>
      <p:sp>
        <p:nvSpPr>
          <p:cNvPr id="4" name="object 4"/>
          <p:cNvSpPr txBox="1"/>
          <p:nvPr/>
        </p:nvSpPr>
        <p:spPr>
          <a:xfrm>
            <a:off x="763016" y="3255340"/>
            <a:ext cx="4908550" cy="1123950"/>
          </a:xfrm>
          <a:prstGeom prst="rect">
            <a:avLst/>
          </a:prstGeom>
        </p:spPr>
        <p:txBody>
          <a:bodyPr vert="horz" wrap="square" lIns="0" tIns="12700" rIns="0" bIns="0" rtlCol="0">
            <a:spAutoFit/>
          </a:bodyPr>
          <a:lstStyle/>
          <a:p>
            <a:pPr marL="355600" indent="-342900" algn="l" rtl="0">
              <a:lnSpc>
                <a:spcPct val="100000"/>
              </a:lnSpc>
              <a:spcBef>
                <a:spcPts val="100"/>
              </a:spcBef>
              <a:buFont typeface="Microsoft Sans Serif"/>
              <a:buChar char="•"/>
              <a:tabLst>
                <a:tab pos="354965" algn="l"/>
                <a:tab pos="355600" algn="l"/>
              </a:tabLst>
            </a:pPr>
            <a:r>
              <a:rPr sz="2400" spc="-5" dirty="0">
                <a:latin typeface="Calibri"/>
                <a:cs typeface="Calibri"/>
              </a:rPr>
              <a:t>one</a:t>
            </a:r>
            <a:r>
              <a:rPr sz="2400" spc="-20" dirty="0">
                <a:latin typeface="Calibri"/>
                <a:cs typeface="Calibri"/>
              </a:rPr>
              <a:t> </a:t>
            </a:r>
            <a:r>
              <a:rPr sz="2400" spc="-5" dirty="0">
                <a:latin typeface="Calibri"/>
                <a:cs typeface="Calibri"/>
              </a:rPr>
              <a:t>or</a:t>
            </a:r>
            <a:r>
              <a:rPr sz="2400" spc="-25" dirty="0">
                <a:latin typeface="Calibri"/>
                <a:cs typeface="Calibri"/>
              </a:rPr>
              <a:t> </a:t>
            </a:r>
            <a:r>
              <a:rPr sz="2400" spc="-10" dirty="0">
                <a:latin typeface="Calibri"/>
                <a:cs typeface="Calibri"/>
              </a:rPr>
              <a:t>more</a:t>
            </a:r>
            <a:r>
              <a:rPr sz="2400" spc="-15" dirty="0">
                <a:latin typeface="Calibri"/>
                <a:cs typeface="Calibri"/>
              </a:rPr>
              <a:t> </a:t>
            </a:r>
            <a:r>
              <a:rPr sz="2400" dirty="0">
                <a:latin typeface="Calibri"/>
                <a:cs typeface="Calibri"/>
              </a:rPr>
              <a:t>adenomas</a:t>
            </a:r>
            <a:endParaRPr sz="2400">
              <a:latin typeface="Calibri"/>
              <a:cs typeface="Calibri"/>
            </a:endParaRPr>
          </a:p>
          <a:p>
            <a:pPr marL="355600" indent="-342900" algn="l" rtl="0">
              <a:lnSpc>
                <a:spcPct val="100000"/>
              </a:lnSpc>
              <a:spcBef>
                <a:spcPts val="5"/>
              </a:spcBef>
              <a:buFont typeface="Microsoft Sans Serif"/>
              <a:buChar char="•"/>
              <a:tabLst>
                <a:tab pos="354965" algn="l"/>
                <a:tab pos="355600" algn="l"/>
                <a:tab pos="4095750" algn="l"/>
              </a:tabLst>
            </a:pPr>
            <a:r>
              <a:rPr sz="2400" spc="-5">
                <a:latin typeface="Calibri"/>
                <a:cs typeface="Calibri"/>
              </a:rPr>
              <a:t>hyperplasia</a:t>
            </a:r>
            <a:r>
              <a:rPr sz="2400" spc="10">
                <a:latin typeface="Calibri"/>
                <a:cs typeface="Calibri"/>
              </a:rPr>
              <a:t> </a:t>
            </a:r>
            <a:r>
              <a:rPr sz="2400" spc="-5" dirty="0">
                <a:latin typeface="Calibri"/>
                <a:cs typeface="Calibri"/>
              </a:rPr>
              <a:t>of</a:t>
            </a:r>
            <a:r>
              <a:rPr sz="2400" spc="5" dirty="0">
                <a:latin typeface="Calibri"/>
                <a:cs typeface="Calibri"/>
              </a:rPr>
              <a:t> </a:t>
            </a:r>
            <a:r>
              <a:rPr sz="2400" dirty="0">
                <a:latin typeface="Calibri"/>
                <a:cs typeface="Calibri"/>
              </a:rPr>
              <a:t>all </a:t>
            </a:r>
            <a:r>
              <a:rPr sz="2400" spc="-20" dirty="0">
                <a:latin typeface="Calibri"/>
                <a:cs typeface="Calibri"/>
              </a:rPr>
              <a:t>parathyroid	</a:t>
            </a:r>
            <a:r>
              <a:rPr sz="2400" spc="-5" dirty="0">
                <a:latin typeface="Calibri"/>
                <a:cs typeface="Calibri"/>
              </a:rPr>
              <a:t>glands</a:t>
            </a:r>
            <a:endParaRPr sz="2400">
              <a:latin typeface="Calibri"/>
              <a:cs typeface="Calibri"/>
            </a:endParaRPr>
          </a:p>
          <a:p>
            <a:pPr marL="355600" indent="-342900" algn="l" rtl="0">
              <a:lnSpc>
                <a:spcPct val="100000"/>
              </a:lnSpc>
              <a:buFont typeface="Microsoft Sans Serif"/>
              <a:buChar char="•"/>
              <a:tabLst>
                <a:tab pos="354965" algn="l"/>
                <a:tab pos="355600" algn="l"/>
              </a:tabLst>
            </a:pPr>
            <a:r>
              <a:rPr sz="2400" spc="-20" dirty="0">
                <a:latin typeface="Calibri"/>
                <a:cs typeface="Calibri"/>
              </a:rPr>
              <a:t>parathyroid</a:t>
            </a:r>
            <a:r>
              <a:rPr sz="2400" spc="-35" dirty="0">
                <a:latin typeface="Calibri"/>
                <a:cs typeface="Calibri"/>
              </a:rPr>
              <a:t> </a:t>
            </a:r>
            <a:r>
              <a:rPr sz="2400" spc="-10" dirty="0">
                <a:latin typeface="Calibri"/>
                <a:cs typeface="Calibri"/>
              </a:rPr>
              <a:t>carcinoma</a:t>
            </a:r>
            <a:endParaRPr sz="2400">
              <a:latin typeface="Calibri"/>
              <a:cs typeface="Calibri"/>
            </a:endParaRPr>
          </a:p>
        </p:txBody>
      </p:sp>
      <p:sp>
        <p:nvSpPr>
          <p:cNvPr id="5" name="object 5"/>
          <p:cNvSpPr txBox="1"/>
          <p:nvPr/>
        </p:nvSpPr>
        <p:spPr>
          <a:xfrm>
            <a:off x="6250304" y="3255340"/>
            <a:ext cx="2191385" cy="1120820"/>
          </a:xfrm>
          <a:prstGeom prst="rect">
            <a:avLst/>
          </a:prstGeom>
        </p:spPr>
        <p:txBody>
          <a:bodyPr vert="horz" wrap="square" lIns="0" tIns="12700" rIns="0" bIns="0" rtlCol="0">
            <a:spAutoFit/>
          </a:bodyPr>
          <a:lstStyle/>
          <a:p>
            <a:pPr marL="12700" algn="l" rtl="0">
              <a:lnSpc>
                <a:spcPct val="100000"/>
              </a:lnSpc>
              <a:spcBef>
                <a:spcPts val="100"/>
              </a:spcBef>
            </a:pPr>
            <a:r>
              <a:rPr lang="en-US" sz="2400" spc="-5" dirty="0">
                <a:latin typeface="Calibri"/>
                <a:cs typeface="Calibri"/>
              </a:rPr>
              <a:t>80-85%</a:t>
            </a:r>
            <a:endParaRPr sz="2400">
              <a:latin typeface="Calibri"/>
              <a:cs typeface="Calibri"/>
            </a:endParaRPr>
          </a:p>
          <a:p>
            <a:pPr marL="12700" algn="l" rtl="0">
              <a:lnSpc>
                <a:spcPct val="100000"/>
              </a:lnSpc>
            </a:pPr>
            <a:r>
              <a:rPr lang="en-US" sz="2400" spc="-20" dirty="0">
                <a:latin typeface="Calibri"/>
                <a:cs typeface="Calibri"/>
              </a:rPr>
              <a:t>10-15%</a:t>
            </a:r>
          </a:p>
          <a:p>
            <a:pPr marL="12700" algn="l" rtl="0">
              <a:lnSpc>
                <a:spcPct val="100000"/>
              </a:lnSpc>
            </a:pPr>
            <a:r>
              <a:rPr sz="2400" spc="-20">
                <a:latin typeface="Calibri"/>
                <a:cs typeface="Calibri"/>
              </a:rPr>
              <a:t>fewer</a:t>
            </a:r>
            <a:r>
              <a:rPr sz="2400" spc="-30">
                <a:latin typeface="Calibri"/>
                <a:cs typeface="Calibri"/>
              </a:rPr>
              <a:t> </a:t>
            </a:r>
            <a:r>
              <a:rPr sz="2400">
                <a:latin typeface="Calibri"/>
                <a:cs typeface="Calibri"/>
              </a:rPr>
              <a:t>than</a:t>
            </a:r>
            <a:r>
              <a:rPr sz="2400" spc="-25">
                <a:latin typeface="Calibri"/>
                <a:cs typeface="Calibri"/>
              </a:rPr>
              <a:t> </a:t>
            </a:r>
            <a:r>
              <a:rPr sz="2400" spc="-5">
                <a:latin typeface="Calibri"/>
                <a:cs typeface="Calibri"/>
              </a:rPr>
              <a:t>1%</a:t>
            </a:r>
            <a:endParaRPr sz="24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4379" y="805053"/>
            <a:ext cx="6854190" cy="574040"/>
          </a:xfrm>
          <a:prstGeom prst="rect">
            <a:avLst/>
          </a:prstGeom>
        </p:spPr>
        <p:txBody>
          <a:bodyPr vert="horz" wrap="square" lIns="0" tIns="12700" rIns="0" bIns="0" rtlCol="0">
            <a:spAutoFit/>
          </a:bodyPr>
          <a:lstStyle/>
          <a:p>
            <a:pPr marL="12700" rtl="0">
              <a:lnSpc>
                <a:spcPct val="100000"/>
              </a:lnSpc>
              <a:spcBef>
                <a:spcPts val="100"/>
              </a:spcBef>
            </a:pPr>
            <a:r>
              <a:rPr sz="3600" spc="-5" dirty="0"/>
              <a:t>PHPT</a:t>
            </a:r>
            <a:r>
              <a:rPr sz="3600" spc="-25" dirty="0"/>
              <a:t> </a:t>
            </a:r>
            <a:r>
              <a:rPr sz="3600" dirty="0"/>
              <a:t>-</a:t>
            </a:r>
            <a:r>
              <a:rPr sz="3600" spc="-20" dirty="0"/>
              <a:t> </a:t>
            </a:r>
            <a:r>
              <a:rPr sz="3600" spc="-10" dirty="0"/>
              <a:t>familial</a:t>
            </a:r>
            <a:r>
              <a:rPr sz="3600" spc="-30" dirty="0"/>
              <a:t> </a:t>
            </a:r>
            <a:r>
              <a:rPr sz="3600" spc="-10" dirty="0"/>
              <a:t>hereditary</a:t>
            </a:r>
            <a:r>
              <a:rPr sz="3600" spc="-55" dirty="0"/>
              <a:t> </a:t>
            </a:r>
            <a:r>
              <a:rPr sz="3600" spc="-20" dirty="0"/>
              <a:t>syndromes</a:t>
            </a:r>
            <a:endParaRPr sz="3600"/>
          </a:p>
        </p:txBody>
      </p:sp>
      <p:sp>
        <p:nvSpPr>
          <p:cNvPr id="3" name="object 3"/>
          <p:cNvSpPr txBox="1"/>
          <p:nvPr/>
        </p:nvSpPr>
        <p:spPr>
          <a:xfrm>
            <a:off x="1626870" y="2002916"/>
            <a:ext cx="5543550" cy="2620645"/>
          </a:xfrm>
          <a:prstGeom prst="rect">
            <a:avLst/>
          </a:prstGeom>
        </p:spPr>
        <p:txBody>
          <a:bodyPr vert="horz" wrap="square" lIns="0" tIns="12700" rIns="0" bIns="0" rtlCol="0">
            <a:spAutoFit/>
          </a:bodyPr>
          <a:lstStyle/>
          <a:p>
            <a:pPr marL="12700" marR="5080" algn="l" rtl="0">
              <a:lnSpc>
                <a:spcPct val="100000"/>
              </a:lnSpc>
              <a:spcBef>
                <a:spcPts val="100"/>
              </a:spcBef>
            </a:pPr>
            <a:r>
              <a:rPr sz="2400" spc="-5" dirty="0">
                <a:latin typeface="Calibri"/>
                <a:cs typeface="Calibri"/>
              </a:rPr>
              <a:t>Hereditary </a:t>
            </a:r>
            <a:r>
              <a:rPr sz="2400" spc="-15" dirty="0">
                <a:latin typeface="Calibri"/>
                <a:cs typeface="Calibri"/>
              </a:rPr>
              <a:t>forms </a:t>
            </a:r>
            <a:r>
              <a:rPr sz="2400" spc="-10" dirty="0">
                <a:latin typeface="Calibri"/>
                <a:cs typeface="Calibri"/>
              </a:rPr>
              <a:t>of PHPT account </a:t>
            </a:r>
            <a:r>
              <a:rPr sz="2400" spc="-20">
                <a:latin typeface="Calibri"/>
                <a:cs typeface="Calibri"/>
              </a:rPr>
              <a:t>for </a:t>
            </a:r>
            <a:r>
              <a:rPr lang="ar-EG" sz="2400" spc="-20" dirty="0">
                <a:latin typeface="Calibri"/>
                <a:cs typeface="Calibri"/>
              </a:rPr>
              <a:t> </a:t>
            </a:r>
            <a:r>
              <a:rPr lang="en-US" sz="2400" spc="-20" dirty="0">
                <a:latin typeface="Calibri"/>
                <a:cs typeface="Calibri"/>
              </a:rPr>
              <a:t>5% </a:t>
            </a:r>
            <a:r>
              <a:rPr sz="2400" spc="-5">
                <a:latin typeface="Calibri"/>
                <a:cs typeface="Calibri"/>
              </a:rPr>
              <a:t>of</a:t>
            </a:r>
            <a:r>
              <a:rPr sz="2400" spc="-15">
                <a:latin typeface="Calibri"/>
                <a:cs typeface="Calibri"/>
              </a:rPr>
              <a:t> </a:t>
            </a:r>
            <a:r>
              <a:rPr sz="2400" spc="-5" dirty="0">
                <a:latin typeface="Calibri"/>
                <a:cs typeface="Calibri"/>
              </a:rPr>
              <a:t>cases:</a:t>
            </a:r>
            <a:endParaRPr sz="2400">
              <a:latin typeface="Calibri"/>
              <a:cs typeface="Calibri"/>
            </a:endParaRPr>
          </a:p>
          <a:p>
            <a:pPr algn="l" rtl="0">
              <a:lnSpc>
                <a:spcPct val="100000"/>
              </a:lnSpc>
              <a:spcBef>
                <a:spcPts val="25"/>
              </a:spcBef>
            </a:pPr>
            <a:endParaRPr sz="3150">
              <a:latin typeface="Calibri"/>
              <a:cs typeface="Calibri"/>
            </a:endParaRPr>
          </a:p>
          <a:p>
            <a:pPr marL="299085" indent="-287020" algn="l" rtl="0">
              <a:lnSpc>
                <a:spcPct val="100000"/>
              </a:lnSpc>
              <a:buFont typeface="Microsoft Sans Serif"/>
              <a:buChar char="•"/>
              <a:tabLst>
                <a:tab pos="299085" algn="l"/>
                <a:tab pos="299720" algn="l"/>
              </a:tabLst>
            </a:pPr>
            <a:r>
              <a:rPr sz="2000" spc="-5" dirty="0">
                <a:latin typeface="Calibri"/>
                <a:cs typeface="Calibri"/>
              </a:rPr>
              <a:t>Multiple </a:t>
            </a:r>
            <a:r>
              <a:rPr sz="2000" dirty="0">
                <a:latin typeface="Calibri"/>
                <a:cs typeface="Calibri"/>
              </a:rPr>
              <a:t>endocrine</a:t>
            </a:r>
            <a:r>
              <a:rPr sz="2000" spc="-15" dirty="0">
                <a:latin typeface="Calibri"/>
                <a:cs typeface="Calibri"/>
              </a:rPr>
              <a:t> </a:t>
            </a:r>
            <a:r>
              <a:rPr sz="2000" spc="-5" dirty="0">
                <a:latin typeface="Calibri"/>
                <a:cs typeface="Calibri"/>
              </a:rPr>
              <a:t>neoplasia</a:t>
            </a:r>
            <a:r>
              <a:rPr sz="2000" spc="15" dirty="0">
                <a:latin typeface="Calibri"/>
                <a:cs typeface="Calibri"/>
              </a:rPr>
              <a:t> </a:t>
            </a:r>
            <a:r>
              <a:rPr sz="2000">
                <a:latin typeface="Calibri"/>
                <a:cs typeface="Calibri"/>
              </a:rPr>
              <a:t>(MEN</a:t>
            </a:r>
            <a:r>
              <a:rPr lang="ar-EG" sz="2000" dirty="0">
                <a:latin typeface="Calibri"/>
                <a:cs typeface="Calibri"/>
              </a:rPr>
              <a:t>(</a:t>
            </a:r>
            <a:r>
              <a:rPr lang="en-US" sz="2000" dirty="0">
                <a:latin typeface="Calibri"/>
                <a:cs typeface="Calibri"/>
              </a:rPr>
              <a:t>1,2A</a:t>
            </a:r>
            <a:endParaRPr sz="2000">
              <a:latin typeface="Calibri"/>
              <a:cs typeface="Calibri"/>
            </a:endParaRPr>
          </a:p>
          <a:p>
            <a:pPr marL="299085" indent="-287020" algn="l" rtl="0">
              <a:lnSpc>
                <a:spcPct val="100000"/>
              </a:lnSpc>
              <a:spcBef>
                <a:spcPts val="600"/>
              </a:spcBef>
              <a:buFont typeface="Microsoft Sans Serif"/>
              <a:buChar char="•"/>
              <a:tabLst>
                <a:tab pos="299085" algn="l"/>
                <a:tab pos="299720" algn="l"/>
              </a:tabLst>
            </a:pPr>
            <a:r>
              <a:rPr sz="2000" spc="-10" dirty="0">
                <a:latin typeface="Calibri"/>
                <a:cs typeface="Calibri"/>
              </a:rPr>
              <a:t>Familial</a:t>
            </a:r>
            <a:r>
              <a:rPr sz="2000" spc="5" dirty="0">
                <a:latin typeface="Calibri"/>
                <a:cs typeface="Calibri"/>
              </a:rPr>
              <a:t> </a:t>
            </a:r>
            <a:r>
              <a:rPr sz="2000" dirty="0">
                <a:latin typeface="Calibri"/>
                <a:cs typeface="Calibri"/>
              </a:rPr>
              <a:t>non-MEN</a:t>
            </a:r>
            <a:r>
              <a:rPr sz="2000" spc="-55" dirty="0">
                <a:latin typeface="Calibri"/>
                <a:cs typeface="Calibri"/>
              </a:rPr>
              <a:t> </a:t>
            </a:r>
            <a:r>
              <a:rPr sz="2000" spc="-10" dirty="0">
                <a:latin typeface="Calibri"/>
                <a:cs typeface="Calibri"/>
              </a:rPr>
              <a:t>hyperparathyroidism</a:t>
            </a:r>
            <a:endParaRPr sz="2000">
              <a:latin typeface="Calibri"/>
              <a:cs typeface="Calibri"/>
            </a:endParaRPr>
          </a:p>
          <a:p>
            <a:pPr marL="299085" indent="-287020" algn="l" rtl="0">
              <a:lnSpc>
                <a:spcPct val="100000"/>
              </a:lnSpc>
              <a:spcBef>
                <a:spcPts val="600"/>
              </a:spcBef>
              <a:buFont typeface="Microsoft Sans Serif"/>
              <a:buChar char="•"/>
              <a:tabLst>
                <a:tab pos="299085" algn="l"/>
                <a:tab pos="299720" algn="l"/>
              </a:tabLst>
            </a:pPr>
            <a:r>
              <a:rPr sz="2000" spc="-10" dirty="0">
                <a:latin typeface="Calibri"/>
                <a:cs typeface="Calibri"/>
              </a:rPr>
              <a:t>Hereditary</a:t>
            </a:r>
            <a:r>
              <a:rPr sz="2000" dirty="0">
                <a:latin typeface="Calibri"/>
                <a:cs typeface="Calibri"/>
              </a:rPr>
              <a:t> </a:t>
            </a:r>
            <a:r>
              <a:rPr sz="2000" spc="-10" dirty="0">
                <a:latin typeface="Calibri"/>
                <a:cs typeface="Calibri"/>
              </a:rPr>
              <a:t>hyperparathyroidism </a:t>
            </a:r>
            <a:r>
              <a:rPr sz="2000" dirty="0">
                <a:latin typeface="Calibri"/>
                <a:cs typeface="Calibri"/>
              </a:rPr>
              <a:t>–</a:t>
            </a:r>
            <a:r>
              <a:rPr sz="2000" spc="5" dirty="0">
                <a:latin typeface="Calibri"/>
                <a:cs typeface="Calibri"/>
              </a:rPr>
              <a:t> </a:t>
            </a:r>
            <a:r>
              <a:rPr sz="2000" spc="-5" dirty="0">
                <a:latin typeface="Calibri"/>
                <a:cs typeface="Calibri"/>
              </a:rPr>
              <a:t>jaw</a:t>
            </a:r>
            <a:r>
              <a:rPr sz="2000" spc="-15" dirty="0">
                <a:latin typeface="Calibri"/>
                <a:cs typeface="Calibri"/>
              </a:rPr>
              <a:t> </a:t>
            </a:r>
            <a:r>
              <a:rPr sz="2000" dirty="0">
                <a:latin typeface="Calibri"/>
                <a:cs typeface="Calibri"/>
              </a:rPr>
              <a:t>tumor</a:t>
            </a:r>
            <a:endParaRPr sz="2000">
              <a:latin typeface="Calibri"/>
              <a:cs typeface="Calibri"/>
            </a:endParaRPr>
          </a:p>
          <a:p>
            <a:pPr marL="299085" algn="l" rtl="0">
              <a:lnSpc>
                <a:spcPct val="100000"/>
              </a:lnSpc>
            </a:pPr>
            <a:r>
              <a:rPr sz="2000" spc="-15" dirty="0">
                <a:latin typeface="Calibri"/>
                <a:cs typeface="Calibri"/>
              </a:rPr>
              <a:t>syndrome</a:t>
            </a:r>
            <a:endParaRPr sz="20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6038" y="564007"/>
            <a:ext cx="7412990" cy="513715"/>
          </a:xfrm>
          <a:prstGeom prst="rect">
            <a:avLst/>
          </a:prstGeom>
        </p:spPr>
        <p:txBody>
          <a:bodyPr vert="horz" wrap="square" lIns="0" tIns="13335" rIns="0" bIns="0" rtlCol="0">
            <a:spAutoFit/>
          </a:bodyPr>
          <a:lstStyle/>
          <a:p>
            <a:pPr marL="12700" rtl="0">
              <a:lnSpc>
                <a:spcPct val="100000"/>
              </a:lnSpc>
              <a:spcBef>
                <a:spcPts val="105"/>
              </a:spcBef>
            </a:pPr>
            <a:r>
              <a:rPr sz="3200" dirty="0"/>
              <a:t>Primary</a:t>
            </a:r>
            <a:r>
              <a:rPr sz="3200" spc="-20" dirty="0"/>
              <a:t> </a:t>
            </a:r>
            <a:r>
              <a:rPr sz="3200" spc="-15" dirty="0"/>
              <a:t>hyperparathyroidism</a:t>
            </a:r>
            <a:r>
              <a:rPr sz="3200" spc="10" dirty="0"/>
              <a:t> </a:t>
            </a:r>
            <a:r>
              <a:rPr sz="3200" dirty="0"/>
              <a:t>–</a:t>
            </a:r>
            <a:r>
              <a:rPr sz="3200" spc="-10" dirty="0"/>
              <a:t> </a:t>
            </a:r>
            <a:r>
              <a:rPr sz="3200" spc="-5" dirty="0"/>
              <a:t>clinical</a:t>
            </a:r>
            <a:r>
              <a:rPr sz="3200" spc="-10" dirty="0"/>
              <a:t> </a:t>
            </a:r>
            <a:r>
              <a:rPr sz="3200" spc="-20" dirty="0"/>
              <a:t>forms</a:t>
            </a:r>
            <a:endParaRPr sz="3200"/>
          </a:p>
        </p:txBody>
      </p:sp>
      <p:sp>
        <p:nvSpPr>
          <p:cNvPr id="3" name="object 3"/>
          <p:cNvSpPr txBox="1"/>
          <p:nvPr/>
        </p:nvSpPr>
        <p:spPr>
          <a:xfrm>
            <a:off x="690168" y="2151633"/>
            <a:ext cx="7268209" cy="1825500"/>
          </a:xfrm>
          <a:prstGeom prst="rect">
            <a:avLst/>
          </a:prstGeom>
        </p:spPr>
        <p:txBody>
          <a:bodyPr vert="horz" wrap="square" lIns="0" tIns="12065" rIns="0" bIns="0" rtlCol="0">
            <a:spAutoFit/>
          </a:bodyPr>
          <a:lstStyle/>
          <a:p>
            <a:pPr marL="354965" marR="5080" indent="-342900" algn="l" rtl="0">
              <a:lnSpc>
                <a:spcPct val="100000"/>
              </a:lnSpc>
              <a:spcBef>
                <a:spcPts val="675"/>
              </a:spcBef>
              <a:buFont typeface="Microsoft Sans Serif"/>
              <a:buChar char="•"/>
              <a:tabLst>
                <a:tab pos="354965" algn="l"/>
                <a:tab pos="355600" algn="l"/>
                <a:tab pos="5800090" algn="l"/>
              </a:tabLst>
            </a:pPr>
            <a:r>
              <a:rPr sz="2800" spc="-10">
                <a:latin typeface="Calibri"/>
                <a:cs typeface="Calibri"/>
              </a:rPr>
              <a:t>The</a:t>
            </a:r>
            <a:r>
              <a:rPr sz="2800">
                <a:latin typeface="Calibri"/>
                <a:cs typeface="Calibri"/>
              </a:rPr>
              <a:t> </a:t>
            </a:r>
            <a:r>
              <a:rPr sz="2800" spc="-15" dirty="0">
                <a:latin typeface="Calibri"/>
                <a:cs typeface="Calibri"/>
              </a:rPr>
              <a:t>most</a:t>
            </a:r>
            <a:r>
              <a:rPr sz="2800" spc="15" dirty="0">
                <a:latin typeface="Calibri"/>
                <a:cs typeface="Calibri"/>
              </a:rPr>
              <a:t> </a:t>
            </a:r>
            <a:r>
              <a:rPr sz="2800" spc="-10" dirty="0">
                <a:latin typeface="Calibri"/>
                <a:cs typeface="Calibri"/>
              </a:rPr>
              <a:t>common</a:t>
            </a:r>
            <a:r>
              <a:rPr sz="2800" spc="10" dirty="0">
                <a:latin typeface="Calibri"/>
                <a:cs typeface="Calibri"/>
              </a:rPr>
              <a:t> </a:t>
            </a:r>
            <a:r>
              <a:rPr sz="2800" spc="-10" dirty="0">
                <a:latin typeface="Calibri"/>
                <a:cs typeface="Calibri"/>
              </a:rPr>
              <a:t>clinical</a:t>
            </a:r>
            <a:r>
              <a:rPr sz="2800" spc="5" dirty="0">
                <a:latin typeface="Calibri"/>
                <a:cs typeface="Calibri"/>
              </a:rPr>
              <a:t> </a:t>
            </a:r>
            <a:r>
              <a:rPr sz="2800" spc="-15" dirty="0">
                <a:latin typeface="Calibri"/>
                <a:cs typeface="Calibri"/>
              </a:rPr>
              <a:t>presentation</a:t>
            </a:r>
            <a:r>
              <a:rPr sz="2800" spc="10" dirty="0">
                <a:latin typeface="Calibri"/>
                <a:cs typeface="Calibri"/>
              </a:rPr>
              <a:t> </a:t>
            </a:r>
            <a:r>
              <a:rPr sz="2800" spc="-5" dirty="0">
                <a:latin typeface="Calibri"/>
                <a:cs typeface="Calibri"/>
              </a:rPr>
              <a:t>of</a:t>
            </a:r>
            <a:r>
              <a:rPr sz="2800" spc="25" dirty="0">
                <a:latin typeface="Calibri"/>
                <a:cs typeface="Calibri"/>
              </a:rPr>
              <a:t> </a:t>
            </a:r>
            <a:r>
              <a:rPr sz="2800" spc="-10" dirty="0">
                <a:latin typeface="Calibri"/>
                <a:cs typeface="Calibri"/>
              </a:rPr>
              <a:t>PHPT </a:t>
            </a:r>
            <a:r>
              <a:rPr sz="2800" spc="-615" dirty="0">
                <a:latin typeface="Calibri"/>
                <a:cs typeface="Calibri"/>
              </a:rPr>
              <a:t> </a:t>
            </a:r>
            <a:r>
              <a:rPr sz="2800" spc="-5" dirty="0">
                <a:latin typeface="Calibri"/>
                <a:cs typeface="Calibri"/>
              </a:rPr>
              <a:t>is</a:t>
            </a:r>
            <a:r>
              <a:rPr sz="2800" spc="15" dirty="0">
                <a:latin typeface="Calibri"/>
                <a:cs typeface="Calibri"/>
              </a:rPr>
              <a:t> </a:t>
            </a:r>
            <a:r>
              <a:rPr sz="2800" spc="-15" dirty="0">
                <a:solidFill>
                  <a:srgbClr val="0000FF"/>
                </a:solidFill>
                <a:latin typeface="Calibri"/>
                <a:cs typeface="Calibri"/>
              </a:rPr>
              <a:t>asymptomatic</a:t>
            </a:r>
            <a:r>
              <a:rPr sz="2800" spc="40" dirty="0">
                <a:solidFill>
                  <a:srgbClr val="0000FF"/>
                </a:solidFill>
                <a:latin typeface="Calibri"/>
                <a:cs typeface="Calibri"/>
              </a:rPr>
              <a:t> </a:t>
            </a:r>
            <a:r>
              <a:rPr sz="2800" spc="-5" dirty="0">
                <a:latin typeface="Calibri"/>
                <a:cs typeface="Calibri"/>
              </a:rPr>
              <a:t>or</a:t>
            </a:r>
            <a:r>
              <a:rPr sz="2800" spc="25" dirty="0">
                <a:latin typeface="Calibri"/>
                <a:cs typeface="Calibri"/>
              </a:rPr>
              <a:t> </a:t>
            </a:r>
            <a:r>
              <a:rPr sz="2800" spc="-10" dirty="0">
                <a:latin typeface="Calibri"/>
                <a:cs typeface="Calibri"/>
              </a:rPr>
              <a:t>low</a:t>
            </a:r>
            <a:r>
              <a:rPr sz="2800" spc="15" dirty="0">
                <a:latin typeface="Calibri"/>
                <a:cs typeface="Calibri"/>
              </a:rPr>
              <a:t> </a:t>
            </a:r>
            <a:r>
              <a:rPr sz="2800" spc="-20" dirty="0">
                <a:latin typeface="Calibri"/>
                <a:cs typeface="Calibri"/>
              </a:rPr>
              <a:t>symptomatic	</a:t>
            </a:r>
            <a:r>
              <a:rPr sz="2800" spc="-10" dirty="0">
                <a:latin typeface="Calibri"/>
                <a:cs typeface="Calibri"/>
              </a:rPr>
              <a:t>disease</a:t>
            </a:r>
            <a:endParaRPr sz="2800">
              <a:latin typeface="Calibri"/>
              <a:cs typeface="Calibri"/>
            </a:endParaRPr>
          </a:p>
          <a:p>
            <a:pPr marL="354965" marR="631825" indent="-342900" algn="l" rtl="0">
              <a:lnSpc>
                <a:spcPct val="100000"/>
              </a:lnSpc>
              <a:spcBef>
                <a:spcPts val="675"/>
              </a:spcBef>
              <a:buFont typeface="Microsoft Sans Serif"/>
              <a:buChar char="•"/>
              <a:tabLst>
                <a:tab pos="354965" algn="l"/>
                <a:tab pos="355600" algn="l"/>
              </a:tabLst>
            </a:pPr>
            <a:r>
              <a:rPr sz="2800" spc="-20" dirty="0">
                <a:latin typeface="Calibri"/>
                <a:cs typeface="Calibri"/>
              </a:rPr>
              <a:t>Atypical</a:t>
            </a:r>
            <a:r>
              <a:rPr sz="2800" spc="20" dirty="0">
                <a:latin typeface="Calibri"/>
                <a:cs typeface="Calibri"/>
              </a:rPr>
              <a:t> </a:t>
            </a:r>
            <a:r>
              <a:rPr sz="2800" spc="-5" dirty="0">
                <a:latin typeface="Calibri"/>
                <a:cs typeface="Calibri"/>
              </a:rPr>
              <a:t>occurences</a:t>
            </a:r>
            <a:r>
              <a:rPr sz="2800" spc="-10" dirty="0">
                <a:latin typeface="Calibri"/>
                <a:cs typeface="Calibri"/>
              </a:rPr>
              <a:t> </a:t>
            </a:r>
            <a:r>
              <a:rPr sz="2800" spc="-5" dirty="0">
                <a:latin typeface="Calibri"/>
                <a:cs typeface="Calibri"/>
              </a:rPr>
              <a:t>include</a:t>
            </a:r>
            <a:r>
              <a:rPr sz="2800" spc="35" dirty="0">
                <a:latin typeface="Calibri"/>
                <a:cs typeface="Calibri"/>
              </a:rPr>
              <a:t> </a:t>
            </a:r>
            <a:r>
              <a:rPr sz="2800" spc="-10" dirty="0">
                <a:solidFill>
                  <a:srgbClr val="0000FF"/>
                </a:solidFill>
                <a:latin typeface="Calibri"/>
                <a:cs typeface="Calibri"/>
              </a:rPr>
              <a:t>normocalcemic </a:t>
            </a:r>
            <a:r>
              <a:rPr sz="2800" spc="-620" dirty="0">
                <a:solidFill>
                  <a:srgbClr val="0000FF"/>
                </a:solidFill>
                <a:latin typeface="Calibri"/>
                <a:cs typeface="Calibri"/>
              </a:rPr>
              <a:t> </a:t>
            </a:r>
            <a:r>
              <a:rPr sz="2800" spc="-10" dirty="0">
                <a:latin typeface="Calibri"/>
                <a:cs typeface="Calibri"/>
              </a:rPr>
              <a:t>PHPT</a:t>
            </a:r>
            <a:r>
              <a:rPr sz="2800" spc="20" dirty="0">
                <a:latin typeface="Calibri"/>
                <a:cs typeface="Calibri"/>
              </a:rPr>
              <a:t> </a:t>
            </a:r>
            <a:r>
              <a:rPr sz="2800" spc="-5" dirty="0">
                <a:latin typeface="Calibri"/>
                <a:cs typeface="Calibri"/>
              </a:rPr>
              <a:t>and</a:t>
            </a:r>
            <a:r>
              <a:rPr sz="2800" spc="25" dirty="0">
                <a:latin typeface="Calibri"/>
                <a:cs typeface="Calibri"/>
              </a:rPr>
              <a:t> </a:t>
            </a:r>
            <a:r>
              <a:rPr sz="2800" spc="-25" dirty="0">
                <a:solidFill>
                  <a:srgbClr val="0000FF"/>
                </a:solidFill>
                <a:latin typeface="Calibri"/>
                <a:cs typeface="Calibri"/>
              </a:rPr>
              <a:t>parathyroid</a:t>
            </a:r>
            <a:r>
              <a:rPr sz="2800" spc="10" dirty="0">
                <a:solidFill>
                  <a:srgbClr val="0000FF"/>
                </a:solidFill>
                <a:latin typeface="Calibri"/>
                <a:cs typeface="Calibri"/>
              </a:rPr>
              <a:t> </a:t>
            </a:r>
            <a:r>
              <a:rPr sz="2800" spc="-5" dirty="0">
                <a:solidFill>
                  <a:srgbClr val="0000FF"/>
                </a:solidFill>
                <a:latin typeface="Calibri"/>
                <a:cs typeface="Calibri"/>
              </a:rPr>
              <a:t>crisis</a:t>
            </a:r>
            <a:r>
              <a:rPr sz="2800" spc="-5" dirty="0">
                <a:latin typeface="Calibri"/>
                <a:cs typeface="Calibri"/>
              </a:rPr>
              <a:t>.</a:t>
            </a:r>
            <a:endParaRPr sz="2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5603" y="371602"/>
            <a:ext cx="7225030" cy="574040"/>
          </a:xfrm>
          <a:prstGeom prst="rect">
            <a:avLst/>
          </a:prstGeom>
        </p:spPr>
        <p:txBody>
          <a:bodyPr vert="horz" wrap="square" lIns="0" tIns="12700" rIns="0" bIns="0" rtlCol="0">
            <a:spAutoFit/>
          </a:bodyPr>
          <a:lstStyle/>
          <a:p>
            <a:pPr marL="12700">
              <a:lnSpc>
                <a:spcPct val="100000"/>
              </a:lnSpc>
              <a:spcBef>
                <a:spcPts val="100"/>
              </a:spcBef>
            </a:pPr>
            <a:r>
              <a:rPr sz="3600" spc="-10" dirty="0"/>
              <a:t>Classical</a:t>
            </a:r>
            <a:r>
              <a:rPr sz="3600" spc="-5" dirty="0"/>
              <a:t> clinical</a:t>
            </a:r>
            <a:r>
              <a:rPr sz="3600" spc="-30" dirty="0"/>
              <a:t> </a:t>
            </a:r>
            <a:r>
              <a:rPr sz="3600" spc="-10" dirty="0"/>
              <a:t>consequences</a:t>
            </a:r>
            <a:r>
              <a:rPr sz="3600" spc="-20" dirty="0"/>
              <a:t> </a:t>
            </a:r>
            <a:r>
              <a:rPr sz="3600" spc="-5" dirty="0"/>
              <a:t>of </a:t>
            </a:r>
            <a:r>
              <a:rPr sz="3600" dirty="0"/>
              <a:t>PHPT</a:t>
            </a:r>
            <a:endParaRPr sz="3600"/>
          </a:p>
        </p:txBody>
      </p:sp>
      <p:graphicFrame>
        <p:nvGraphicFramePr>
          <p:cNvPr id="3" name="object 3"/>
          <p:cNvGraphicFramePr>
            <a:graphicFrameLocks noGrp="1"/>
          </p:cNvGraphicFramePr>
          <p:nvPr/>
        </p:nvGraphicFramePr>
        <p:xfrm>
          <a:off x="604837" y="1046225"/>
          <a:ext cx="7992743" cy="5820989"/>
        </p:xfrm>
        <a:graphic>
          <a:graphicData uri="http://schemas.openxmlformats.org/drawingml/2006/table">
            <a:tbl>
              <a:tblPr firstRow="1" bandRow="1">
                <a:tableStyleId>{2D5ABB26-0587-4C30-8999-92F81FD0307C}</a:tableStyleId>
              </a:tblPr>
              <a:tblGrid>
                <a:gridCol w="2376170">
                  <a:extLst>
                    <a:ext uri="{9D8B030D-6E8A-4147-A177-3AD203B41FA5}">
                      <a16:colId xmlns:a16="http://schemas.microsoft.com/office/drawing/2014/main" val="20000"/>
                    </a:ext>
                  </a:extLst>
                </a:gridCol>
                <a:gridCol w="3312159">
                  <a:extLst>
                    <a:ext uri="{9D8B030D-6E8A-4147-A177-3AD203B41FA5}">
                      <a16:colId xmlns:a16="http://schemas.microsoft.com/office/drawing/2014/main" val="20001"/>
                    </a:ext>
                  </a:extLst>
                </a:gridCol>
                <a:gridCol w="2304414">
                  <a:extLst>
                    <a:ext uri="{9D8B030D-6E8A-4147-A177-3AD203B41FA5}">
                      <a16:colId xmlns:a16="http://schemas.microsoft.com/office/drawing/2014/main" val="20002"/>
                    </a:ext>
                  </a:extLst>
                </a:gridCol>
              </a:tblGrid>
              <a:tr h="822833">
                <a:tc>
                  <a:txBody>
                    <a:bodyPr/>
                    <a:lstStyle/>
                    <a:p>
                      <a:pPr marL="102870">
                        <a:lnSpc>
                          <a:spcPct val="100000"/>
                        </a:lnSpc>
                        <a:spcBef>
                          <a:spcPts val="204"/>
                        </a:spcBef>
                      </a:pPr>
                      <a:r>
                        <a:rPr sz="2400" b="1" dirty="0">
                          <a:latin typeface="Calibri"/>
                          <a:cs typeface="Calibri"/>
                        </a:rPr>
                        <a:t>Bone</a:t>
                      </a:r>
                      <a:r>
                        <a:rPr sz="2400" b="1" spc="-25" dirty="0">
                          <a:latin typeface="Calibri"/>
                          <a:cs typeface="Calibri"/>
                        </a:rPr>
                        <a:t> </a:t>
                      </a:r>
                      <a:r>
                        <a:rPr sz="2400" b="1" spc="-10" dirty="0">
                          <a:latin typeface="Calibri"/>
                          <a:cs typeface="Calibri"/>
                        </a:rPr>
                        <a:t>destruction</a:t>
                      </a:r>
                      <a:endParaRPr sz="2400">
                        <a:latin typeface="Calibri"/>
                        <a:cs typeface="Calibri"/>
                      </a:endParaRPr>
                    </a:p>
                  </a:txBody>
                  <a:tcPr marL="0" marR="0" marT="26034" marB="0">
                    <a:lnL w="12700">
                      <a:solidFill>
                        <a:srgbClr val="4F81BC"/>
                      </a:solidFill>
                      <a:prstDash val="solid"/>
                    </a:lnL>
                    <a:lnR w="12700">
                      <a:solidFill>
                        <a:srgbClr val="4F81BC"/>
                      </a:solidFill>
                      <a:prstDash val="solid"/>
                    </a:lnR>
                    <a:lnT w="12700">
                      <a:solidFill>
                        <a:srgbClr val="4F81BC"/>
                      </a:solidFill>
                      <a:prstDash val="solid"/>
                    </a:lnT>
                    <a:lnB w="28575">
                      <a:solidFill>
                        <a:srgbClr val="4F81BC"/>
                      </a:solidFill>
                      <a:prstDash val="solid"/>
                    </a:lnB>
                    <a:solidFill>
                      <a:srgbClr val="8EB4E2"/>
                    </a:solidFill>
                  </a:tcPr>
                </a:tc>
                <a:tc>
                  <a:txBody>
                    <a:bodyPr/>
                    <a:lstStyle/>
                    <a:p>
                      <a:pPr marL="722630">
                        <a:lnSpc>
                          <a:spcPct val="100000"/>
                        </a:lnSpc>
                        <a:spcBef>
                          <a:spcPts val="204"/>
                        </a:spcBef>
                      </a:pPr>
                      <a:r>
                        <a:rPr sz="2400" b="1" spc="-5" dirty="0">
                          <a:latin typeface="Calibri"/>
                          <a:cs typeface="Calibri"/>
                        </a:rPr>
                        <a:t>Hypercalcemia</a:t>
                      </a:r>
                      <a:endParaRPr sz="2400">
                        <a:latin typeface="Calibri"/>
                        <a:cs typeface="Calibri"/>
                      </a:endParaRPr>
                    </a:p>
                  </a:txBody>
                  <a:tcPr marL="0" marR="0" marT="26034" marB="0">
                    <a:lnL w="12700">
                      <a:solidFill>
                        <a:srgbClr val="4F81BC"/>
                      </a:solidFill>
                      <a:prstDash val="solid"/>
                    </a:lnL>
                    <a:lnR w="12700">
                      <a:solidFill>
                        <a:srgbClr val="4F81BC"/>
                      </a:solidFill>
                      <a:prstDash val="solid"/>
                    </a:lnR>
                    <a:lnT w="12700">
                      <a:solidFill>
                        <a:srgbClr val="4F81BC"/>
                      </a:solidFill>
                      <a:prstDash val="solid"/>
                    </a:lnT>
                    <a:lnB w="28575">
                      <a:solidFill>
                        <a:srgbClr val="4F81BC"/>
                      </a:solidFill>
                      <a:prstDash val="solid"/>
                    </a:lnB>
                    <a:solidFill>
                      <a:srgbClr val="8EB4E2"/>
                    </a:solidFill>
                  </a:tcPr>
                </a:tc>
                <a:tc>
                  <a:txBody>
                    <a:bodyPr/>
                    <a:lstStyle/>
                    <a:p>
                      <a:pPr marL="248285">
                        <a:lnSpc>
                          <a:spcPct val="100000"/>
                        </a:lnSpc>
                        <a:spcBef>
                          <a:spcPts val="204"/>
                        </a:spcBef>
                      </a:pPr>
                      <a:r>
                        <a:rPr sz="2400" b="1" spc="-5" dirty="0">
                          <a:latin typeface="Calibri"/>
                          <a:cs typeface="Calibri"/>
                        </a:rPr>
                        <a:t>Hypercalciuria</a:t>
                      </a:r>
                      <a:endParaRPr sz="2400">
                        <a:latin typeface="Calibri"/>
                        <a:cs typeface="Calibri"/>
                      </a:endParaRPr>
                    </a:p>
                  </a:txBody>
                  <a:tcPr marL="0" marR="0" marT="26034" marB="0">
                    <a:lnL w="12700">
                      <a:solidFill>
                        <a:srgbClr val="4F81BC"/>
                      </a:solidFill>
                      <a:prstDash val="solid"/>
                    </a:lnL>
                    <a:lnR w="12700">
                      <a:solidFill>
                        <a:srgbClr val="4F81BC"/>
                      </a:solidFill>
                      <a:prstDash val="solid"/>
                    </a:lnR>
                    <a:lnT w="12700">
                      <a:solidFill>
                        <a:srgbClr val="4F81BC"/>
                      </a:solidFill>
                      <a:prstDash val="solid"/>
                    </a:lnT>
                    <a:lnB w="28575">
                      <a:solidFill>
                        <a:srgbClr val="4F81BC"/>
                      </a:solidFill>
                      <a:prstDash val="solid"/>
                    </a:lnB>
                    <a:solidFill>
                      <a:srgbClr val="8EB4E2"/>
                    </a:solidFill>
                  </a:tcPr>
                </a:tc>
                <a:extLst>
                  <a:ext uri="{0D108BD9-81ED-4DB2-BD59-A6C34878D82A}">
                    <a16:rowId xmlns:a16="http://schemas.microsoft.com/office/drawing/2014/main" val="10000"/>
                  </a:ext>
                </a:extLst>
              </a:tr>
              <a:tr h="370839">
                <a:tc>
                  <a:txBody>
                    <a:bodyPr/>
                    <a:lstStyle/>
                    <a:p>
                      <a:pPr marL="86360">
                        <a:lnSpc>
                          <a:spcPct val="100000"/>
                        </a:lnSpc>
                        <a:spcBef>
                          <a:spcPts val="244"/>
                        </a:spcBef>
                      </a:pPr>
                      <a:r>
                        <a:rPr sz="1800" spc="-10" dirty="0">
                          <a:latin typeface="Calibri"/>
                          <a:cs typeface="Calibri"/>
                        </a:rPr>
                        <a:t>Osteopenia</a:t>
                      </a:r>
                      <a:endParaRPr sz="1800">
                        <a:latin typeface="Calibri"/>
                        <a:cs typeface="Calibri"/>
                      </a:endParaRPr>
                    </a:p>
                  </a:txBody>
                  <a:tcPr marL="0" marR="0" marT="31114" marB="0">
                    <a:lnL w="12700">
                      <a:solidFill>
                        <a:srgbClr val="4F81BC"/>
                      </a:solidFill>
                      <a:prstDash val="solid"/>
                    </a:lnL>
                    <a:lnR w="12700">
                      <a:solidFill>
                        <a:srgbClr val="4F81BC"/>
                      </a:solidFill>
                      <a:prstDash val="solid"/>
                    </a:lnR>
                    <a:lnT w="28575">
                      <a:solidFill>
                        <a:srgbClr val="4F81BC"/>
                      </a:solidFill>
                      <a:prstDash val="solid"/>
                    </a:lnT>
                    <a:lnB w="12700">
                      <a:solidFill>
                        <a:srgbClr val="4F81BC"/>
                      </a:solidFill>
                      <a:prstDash val="solid"/>
                    </a:lnB>
                    <a:solidFill>
                      <a:srgbClr val="DBE5F1"/>
                    </a:solidFill>
                  </a:tcPr>
                </a:tc>
                <a:tc>
                  <a:txBody>
                    <a:bodyPr/>
                    <a:lstStyle/>
                    <a:p>
                      <a:pPr marL="86360">
                        <a:lnSpc>
                          <a:spcPct val="100000"/>
                        </a:lnSpc>
                        <a:spcBef>
                          <a:spcPts val="244"/>
                        </a:spcBef>
                      </a:pPr>
                      <a:r>
                        <a:rPr sz="1800" spc="-10" dirty="0">
                          <a:latin typeface="Calibri"/>
                          <a:cs typeface="Calibri"/>
                        </a:rPr>
                        <a:t>Peptic</a:t>
                      </a:r>
                      <a:r>
                        <a:rPr sz="1800" spc="-15" dirty="0">
                          <a:latin typeface="Calibri"/>
                          <a:cs typeface="Calibri"/>
                        </a:rPr>
                        <a:t> </a:t>
                      </a:r>
                      <a:r>
                        <a:rPr sz="1800" spc="-5" dirty="0">
                          <a:latin typeface="Calibri"/>
                          <a:cs typeface="Calibri"/>
                        </a:rPr>
                        <a:t>ulcer</a:t>
                      </a:r>
                      <a:r>
                        <a:rPr sz="1800" spc="-15" dirty="0">
                          <a:latin typeface="Calibri"/>
                          <a:cs typeface="Calibri"/>
                        </a:rPr>
                        <a:t> </a:t>
                      </a:r>
                      <a:r>
                        <a:rPr sz="1800" spc="-5" dirty="0">
                          <a:latin typeface="Calibri"/>
                          <a:cs typeface="Calibri"/>
                        </a:rPr>
                        <a:t>disease</a:t>
                      </a:r>
                      <a:endParaRPr sz="1800">
                        <a:latin typeface="Calibri"/>
                        <a:cs typeface="Calibri"/>
                      </a:endParaRPr>
                    </a:p>
                  </a:txBody>
                  <a:tcPr marL="0" marR="0" marT="31114" marB="0">
                    <a:lnL w="12700">
                      <a:solidFill>
                        <a:srgbClr val="4F81BC"/>
                      </a:solidFill>
                      <a:prstDash val="solid"/>
                    </a:lnL>
                    <a:lnR w="12700">
                      <a:solidFill>
                        <a:srgbClr val="4F81BC"/>
                      </a:solidFill>
                      <a:prstDash val="solid"/>
                    </a:lnR>
                    <a:lnT w="28575">
                      <a:solidFill>
                        <a:srgbClr val="4F81BC"/>
                      </a:solidFill>
                      <a:prstDash val="solid"/>
                    </a:lnT>
                    <a:lnB w="12700">
                      <a:solidFill>
                        <a:srgbClr val="4F81BC"/>
                      </a:solidFill>
                      <a:prstDash val="solid"/>
                    </a:lnB>
                    <a:solidFill>
                      <a:srgbClr val="DBE5F1"/>
                    </a:solidFill>
                  </a:tcPr>
                </a:tc>
                <a:tc>
                  <a:txBody>
                    <a:bodyPr/>
                    <a:lstStyle/>
                    <a:p>
                      <a:pPr marL="86995">
                        <a:lnSpc>
                          <a:spcPct val="100000"/>
                        </a:lnSpc>
                        <a:spcBef>
                          <a:spcPts val="244"/>
                        </a:spcBef>
                      </a:pPr>
                      <a:r>
                        <a:rPr sz="1800" spc="-10" dirty="0">
                          <a:latin typeface="Calibri"/>
                          <a:cs typeface="Calibri"/>
                        </a:rPr>
                        <a:t>Urolithiasis</a:t>
                      </a:r>
                      <a:endParaRPr sz="1800">
                        <a:latin typeface="Calibri"/>
                        <a:cs typeface="Calibri"/>
                      </a:endParaRPr>
                    </a:p>
                  </a:txBody>
                  <a:tcPr marL="0" marR="0" marT="31114" marB="0">
                    <a:lnL w="12700">
                      <a:solidFill>
                        <a:srgbClr val="4F81BC"/>
                      </a:solidFill>
                      <a:prstDash val="solid"/>
                    </a:lnL>
                    <a:lnR w="12700">
                      <a:solidFill>
                        <a:srgbClr val="4F81BC"/>
                      </a:solidFill>
                      <a:prstDash val="solid"/>
                    </a:lnR>
                    <a:lnT w="28575">
                      <a:solidFill>
                        <a:srgbClr val="4F81BC"/>
                      </a:solidFill>
                      <a:prstDash val="solid"/>
                    </a:lnT>
                    <a:lnB w="12700">
                      <a:solidFill>
                        <a:srgbClr val="4F81BC"/>
                      </a:solidFill>
                      <a:prstDash val="solid"/>
                    </a:lnB>
                    <a:solidFill>
                      <a:srgbClr val="DBE5F1"/>
                    </a:solidFill>
                  </a:tcPr>
                </a:tc>
                <a:extLst>
                  <a:ext uri="{0D108BD9-81ED-4DB2-BD59-A6C34878D82A}">
                    <a16:rowId xmlns:a16="http://schemas.microsoft.com/office/drawing/2014/main" val="10001"/>
                  </a:ext>
                </a:extLst>
              </a:tr>
              <a:tr h="370839">
                <a:tc>
                  <a:txBody>
                    <a:bodyPr/>
                    <a:lstStyle/>
                    <a:p>
                      <a:pPr marL="86360">
                        <a:lnSpc>
                          <a:spcPct val="100000"/>
                        </a:lnSpc>
                        <a:spcBef>
                          <a:spcPts val="245"/>
                        </a:spcBef>
                      </a:pPr>
                      <a:r>
                        <a:rPr sz="1800" spc="-10" dirty="0">
                          <a:latin typeface="Calibri"/>
                          <a:cs typeface="Calibri"/>
                        </a:rPr>
                        <a:t>Osteoporosis</a:t>
                      </a:r>
                      <a:endParaRPr sz="1800">
                        <a:latin typeface="Calibri"/>
                        <a:cs typeface="Calibri"/>
                      </a:endParaRPr>
                    </a:p>
                  </a:txBody>
                  <a:tcPr marL="0" marR="0" marT="3111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tc>
                  <a:txBody>
                    <a:bodyPr/>
                    <a:lstStyle/>
                    <a:p>
                      <a:pPr marL="86360">
                        <a:lnSpc>
                          <a:spcPct val="100000"/>
                        </a:lnSpc>
                        <a:spcBef>
                          <a:spcPts val="245"/>
                        </a:spcBef>
                      </a:pPr>
                      <a:r>
                        <a:rPr sz="1800" spc="-10" dirty="0">
                          <a:latin typeface="Calibri"/>
                          <a:cs typeface="Calibri"/>
                        </a:rPr>
                        <a:t>Pancreatitis</a:t>
                      </a:r>
                      <a:endParaRPr sz="1800">
                        <a:latin typeface="Calibri"/>
                        <a:cs typeface="Calibri"/>
                      </a:endParaRPr>
                    </a:p>
                  </a:txBody>
                  <a:tcPr marL="0" marR="0" marT="3111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tc>
                  <a:txBody>
                    <a:bodyPr/>
                    <a:lstStyle/>
                    <a:p>
                      <a:pPr marL="86995">
                        <a:lnSpc>
                          <a:spcPct val="100000"/>
                        </a:lnSpc>
                        <a:spcBef>
                          <a:spcPts val="245"/>
                        </a:spcBef>
                      </a:pPr>
                      <a:r>
                        <a:rPr sz="1800" spc="-10" dirty="0">
                          <a:latin typeface="Calibri"/>
                          <a:cs typeface="Calibri"/>
                        </a:rPr>
                        <a:t>Nephrocalcinosis</a:t>
                      </a:r>
                      <a:endParaRPr sz="1800">
                        <a:latin typeface="Calibri"/>
                        <a:cs typeface="Calibri"/>
                      </a:endParaRPr>
                    </a:p>
                  </a:txBody>
                  <a:tcPr marL="0" marR="0" marT="3111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extLst>
                  <a:ext uri="{0D108BD9-81ED-4DB2-BD59-A6C34878D82A}">
                    <a16:rowId xmlns:a16="http://schemas.microsoft.com/office/drawing/2014/main" val="10002"/>
                  </a:ext>
                </a:extLst>
              </a:tr>
              <a:tr h="639952">
                <a:tc>
                  <a:txBody>
                    <a:bodyPr/>
                    <a:lstStyle/>
                    <a:p>
                      <a:pPr marL="86360">
                        <a:lnSpc>
                          <a:spcPct val="100000"/>
                        </a:lnSpc>
                        <a:spcBef>
                          <a:spcPts val="244"/>
                        </a:spcBef>
                      </a:pPr>
                      <a:r>
                        <a:rPr sz="1800" dirty="0">
                          <a:latin typeface="Calibri"/>
                          <a:cs typeface="Calibri"/>
                        </a:rPr>
                        <a:t>Bone</a:t>
                      </a:r>
                      <a:r>
                        <a:rPr sz="1800" spc="-20" dirty="0">
                          <a:latin typeface="Calibri"/>
                          <a:cs typeface="Calibri"/>
                        </a:rPr>
                        <a:t> </a:t>
                      </a:r>
                      <a:r>
                        <a:rPr sz="1800" spc="-10" dirty="0">
                          <a:latin typeface="Calibri"/>
                          <a:cs typeface="Calibri"/>
                        </a:rPr>
                        <a:t>deformities</a:t>
                      </a:r>
                      <a:r>
                        <a:rPr sz="1800" spc="-15" dirty="0">
                          <a:latin typeface="Calibri"/>
                          <a:cs typeface="Calibri"/>
                        </a:rPr>
                        <a:t> </a:t>
                      </a:r>
                      <a:r>
                        <a:rPr sz="1800" dirty="0">
                          <a:latin typeface="Calibri"/>
                          <a:cs typeface="Calibri"/>
                        </a:rPr>
                        <a:t>and</a:t>
                      </a:r>
                      <a:endParaRPr sz="1800">
                        <a:latin typeface="Calibri"/>
                        <a:cs typeface="Calibri"/>
                      </a:endParaRPr>
                    </a:p>
                    <a:p>
                      <a:pPr marL="86360">
                        <a:lnSpc>
                          <a:spcPct val="100000"/>
                        </a:lnSpc>
                      </a:pPr>
                      <a:r>
                        <a:rPr sz="1800" spc="-10" dirty="0">
                          <a:latin typeface="Calibri"/>
                          <a:cs typeface="Calibri"/>
                        </a:rPr>
                        <a:t>fractures</a:t>
                      </a:r>
                      <a:endParaRPr sz="1800">
                        <a:latin typeface="Calibri"/>
                        <a:cs typeface="Calibri"/>
                      </a:endParaRPr>
                    </a:p>
                  </a:txBody>
                  <a:tcPr marL="0" marR="0" marT="31114"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tc>
                  <a:txBody>
                    <a:bodyPr/>
                    <a:lstStyle/>
                    <a:p>
                      <a:pPr marL="86360">
                        <a:lnSpc>
                          <a:spcPct val="100000"/>
                        </a:lnSpc>
                        <a:spcBef>
                          <a:spcPts val="244"/>
                        </a:spcBef>
                      </a:pPr>
                      <a:r>
                        <a:rPr sz="1800" spc="-10" dirty="0">
                          <a:latin typeface="Calibri"/>
                          <a:cs typeface="Calibri"/>
                        </a:rPr>
                        <a:t>Constipation,</a:t>
                      </a:r>
                      <a:r>
                        <a:rPr sz="1800" spc="15" dirty="0">
                          <a:latin typeface="Calibri"/>
                          <a:cs typeface="Calibri"/>
                        </a:rPr>
                        <a:t> </a:t>
                      </a:r>
                      <a:r>
                        <a:rPr sz="1800" spc="-5" dirty="0">
                          <a:latin typeface="Calibri"/>
                          <a:cs typeface="Calibri"/>
                        </a:rPr>
                        <a:t>nausea,</a:t>
                      </a:r>
                      <a:r>
                        <a:rPr sz="1800" spc="5" dirty="0">
                          <a:latin typeface="Calibri"/>
                          <a:cs typeface="Calibri"/>
                        </a:rPr>
                        <a:t> </a:t>
                      </a:r>
                      <a:r>
                        <a:rPr sz="1800" spc="-10" dirty="0">
                          <a:latin typeface="Calibri"/>
                          <a:cs typeface="Calibri"/>
                        </a:rPr>
                        <a:t>vomiting</a:t>
                      </a:r>
                      <a:r>
                        <a:rPr sz="1800" spc="15" dirty="0">
                          <a:latin typeface="Calibri"/>
                          <a:cs typeface="Calibri"/>
                        </a:rPr>
                        <a:t> </a:t>
                      </a:r>
                      <a:r>
                        <a:rPr sz="1800" spc="-5" dirty="0">
                          <a:latin typeface="Calibri"/>
                          <a:cs typeface="Calibri"/>
                        </a:rPr>
                        <a:t>or</a:t>
                      </a:r>
                      <a:endParaRPr sz="1800">
                        <a:latin typeface="Calibri"/>
                        <a:cs typeface="Calibri"/>
                      </a:endParaRPr>
                    </a:p>
                    <a:p>
                      <a:pPr marL="86360">
                        <a:lnSpc>
                          <a:spcPct val="100000"/>
                        </a:lnSpc>
                      </a:pPr>
                      <a:r>
                        <a:rPr sz="1800" spc="-5" dirty="0">
                          <a:latin typeface="Calibri"/>
                          <a:cs typeface="Calibri"/>
                        </a:rPr>
                        <a:t>loss</a:t>
                      </a:r>
                      <a:r>
                        <a:rPr sz="1800" spc="-20" dirty="0">
                          <a:latin typeface="Calibri"/>
                          <a:cs typeface="Calibri"/>
                        </a:rPr>
                        <a:t> </a:t>
                      </a:r>
                      <a:r>
                        <a:rPr sz="1800" spc="-5" dirty="0">
                          <a:latin typeface="Calibri"/>
                          <a:cs typeface="Calibri"/>
                        </a:rPr>
                        <a:t>of</a:t>
                      </a:r>
                      <a:r>
                        <a:rPr sz="1800" spc="-20" dirty="0">
                          <a:latin typeface="Calibri"/>
                          <a:cs typeface="Calibri"/>
                        </a:rPr>
                        <a:t> </a:t>
                      </a:r>
                      <a:r>
                        <a:rPr sz="1800" spc="-10" dirty="0">
                          <a:latin typeface="Calibri"/>
                          <a:cs typeface="Calibri"/>
                        </a:rPr>
                        <a:t>appetite</a:t>
                      </a:r>
                      <a:endParaRPr sz="1800">
                        <a:latin typeface="Calibri"/>
                        <a:cs typeface="Calibri"/>
                      </a:endParaRPr>
                    </a:p>
                  </a:txBody>
                  <a:tcPr marL="0" marR="0" marT="31114"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tc>
                  <a:txBody>
                    <a:bodyPr/>
                    <a:lstStyle/>
                    <a:p>
                      <a:pPr marL="86995">
                        <a:lnSpc>
                          <a:spcPct val="100000"/>
                        </a:lnSpc>
                        <a:spcBef>
                          <a:spcPts val="244"/>
                        </a:spcBef>
                      </a:pPr>
                      <a:r>
                        <a:rPr sz="1800" spc="-5" dirty="0">
                          <a:latin typeface="Calibri"/>
                          <a:cs typeface="Calibri"/>
                        </a:rPr>
                        <a:t>Nephrogenic</a:t>
                      </a:r>
                      <a:r>
                        <a:rPr sz="1800" spc="-25" dirty="0">
                          <a:latin typeface="Calibri"/>
                          <a:cs typeface="Calibri"/>
                        </a:rPr>
                        <a:t> </a:t>
                      </a:r>
                      <a:r>
                        <a:rPr sz="1800" spc="-10" dirty="0">
                          <a:latin typeface="Calibri"/>
                          <a:cs typeface="Calibri"/>
                        </a:rPr>
                        <a:t>diabetes</a:t>
                      </a:r>
                      <a:endParaRPr sz="1800">
                        <a:latin typeface="Calibri"/>
                        <a:cs typeface="Calibri"/>
                      </a:endParaRPr>
                    </a:p>
                    <a:p>
                      <a:pPr marL="86995">
                        <a:lnSpc>
                          <a:spcPct val="100000"/>
                        </a:lnSpc>
                      </a:pPr>
                      <a:r>
                        <a:rPr sz="1800" spc="-5" dirty="0">
                          <a:latin typeface="Calibri"/>
                          <a:cs typeface="Calibri"/>
                        </a:rPr>
                        <a:t>insipidus</a:t>
                      </a:r>
                      <a:endParaRPr sz="1800">
                        <a:latin typeface="Calibri"/>
                        <a:cs typeface="Calibri"/>
                      </a:endParaRPr>
                    </a:p>
                  </a:txBody>
                  <a:tcPr marL="0" marR="0" marT="31114"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extLst>
                  <a:ext uri="{0D108BD9-81ED-4DB2-BD59-A6C34878D82A}">
                    <a16:rowId xmlns:a16="http://schemas.microsoft.com/office/drawing/2014/main" val="10003"/>
                  </a:ext>
                </a:extLst>
              </a:tr>
              <a:tr h="640080">
                <a:tc>
                  <a:txBody>
                    <a:bodyPr/>
                    <a:lstStyle/>
                    <a:p>
                      <a:pPr marL="86360" marR="170180">
                        <a:lnSpc>
                          <a:spcPct val="100000"/>
                        </a:lnSpc>
                        <a:spcBef>
                          <a:spcPts val="245"/>
                        </a:spcBef>
                      </a:pPr>
                      <a:r>
                        <a:rPr sz="1800" spc="-10" dirty="0">
                          <a:latin typeface="Calibri"/>
                          <a:cs typeface="Calibri"/>
                        </a:rPr>
                        <a:t>Osteitis fibrosa cystica, </a:t>
                      </a:r>
                      <a:r>
                        <a:rPr sz="1800" spc="-395" dirty="0">
                          <a:latin typeface="Calibri"/>
                          <a:cs typeface="Calibri"/>
                        </a:rPr>
                        <a:t> </a:t>
                      </a:r>
                      <a:r>
                        <a:rPr sz="1800" spc="-10" dirty="0">
                          <a:latin typeface="Calibri"/>
                          <a:cs typeface="Calibri"/>
                        </a:rPr>
                        <a:t>brown</a:t>
                      </a:r>
                      <a:r>
                        <a:rPr sz="1800" spc="5" dirty="0">
                          <a:latin typeface="Calibri"/>
                          <a:cs typeface="Calibri"/>
                        </a:rPr>
                        <a:t> </a:t>
                      </a:r>
                      <a:r>
                        <a:rPr sz="1800" spc="-10" dirty="0">
                          <a:latin typeface="Calibri"/>
                          <a:cs typeface="Calibri"/>
                        </a:rPr>
                        <a:t>tumors</a:t>
                      </a:r>
                      <a:endParaRPr sz="1800">
                        <a:latin typeface="Calibri"/>
                        <a:cs typeface="Calibri"/>
                      </a:endParaRPr>
                    </a:p>
                  </a:txBody>
                  <a:tcPr marL="0" marR="0" marT="3111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tc>
                  <a:txBody>
                    <a:bodyPr/>
                    <a:lstStyle/>
                    <a:p>
                      <a:pPr marL="86360">
                        <a:lnSpc>
                          <a:spcPct val="100000"/>
                        </a:lnSpc>
                        <a:spcBef>
                          <a:spcPts val="245"/>
                        </a:spcBef>
                      </a:pPr>
                      <a:r>
                        <a:rPr sz="1800" spc="-15" dirty="0">
                          <a:latin typeface="Calibri"/>
                          <a:cs typeface="Calibri"/>
                        </a:rPr>
                        <a:t>Polydipsia</a:t>
                      </a:r>
                      <a:r>
                        <a:rPr sz="1800" spc="5" dirty="0">
                          <a:latin typeface="Calibri"/>
                          <a:cs typeface="Calibri"/>
                        </a:rPr>
                        <a:t> </a:t>
                      </a:r>
                      <a:r>
                        <a:rPr sz="1800">
                          <a:latin typeface="Calibri"/>
                          <a:cs typeface="Calibri"/>
                        </a:rPr>
                        <a:t>and</a:t>
                      </a:r>
                      <a:r>
                        <a:rPr sz="1800" spc="5">
                          <a:latin typeface="Calibri"/>
                          <a:cs typeface="Calibri"/>
                        </a:rPr>
                        <a:t> </a:t>
                      </a:r>
                      <a:r>
                        <a:rPr sz="1800" spc="-10">
                          <a:latin typeface="Calibri"/>
                          <a:cs typeface="Calibri"/>
                        </a:rPr>
                        <a:t>polyuria</a:t>
                      </a:r>
                      <a:endParaRPr lang="en-US" sz="1800" spc="-10" dirty="0">
                        <a:latin typeface="Calibri"/>
                        <a:cs typeface="Calibri"/>
                      </a:endParaRPr>
                    </a:p>
                    <a:p>
                      <a:pPr marL="86360" marR="0" indent="0" defTabSz="914400" eaLnBrk="1" fontAlgn="auto" latinLnBrk="0" hangingPunct="1">
                        <a:lnSpc>
                          <a:spcPct val="100000"/>
                        </a:lnSpc>
                        <a:spcBef>
                          <a:spcPts val="245"/>
                        </a:spcBef>
                        <a:spcAft>
                          <a:spcPts val="0"/>
                        </a:spcAft>
                        <a:buClrTx/>
                        <a:buSzTx/>
                        <a:buFontTx/>
                        <a:buNone/>
                        <a:tabLst/>
                        <a:defRPr/>
                      </a:pPr>
                      <a:r>
                        <a:rPr lang="en-US" sz="1800" dirty="0">
                          <a:latin typeface="Times New Roman"/>
                          <a:cs typeface="Times New Roman"/>
                        </a:rPr>
                        <a:t>Bone pain , </a:t>
                      </a:r>
                      <a:r>
                        <a:rPr lang="en-US" sz="1800" dirty="0" err="1">
                          <a:latin typeface="Times New Roman"/>
                          <a:cs typeface="Times New Roman"/>
                        </a:rPr>
                        <a:t>myalagia</a:t>
                      </a:r>
                      <a:endParaRPr lang="en-US" sz="1800" dirty="0">
                        <a:latin typeface="Times New Roman"/>
                        <a:cs typeface="Times New Roman"/>
                      </a:endParaRPr>
                    </a:p>
                    <a:p>
                      <a:pPr marL="86360">
                        <a:lnSpc>
                          <a:spcPct val="100000"/>
                        </a:lnSpc>
                        <a:spcBef>
                          <a:spcPts val="245"/>
                        </a:spcBef>
                      </a:pPr>
                      <a:endParaRPr sz="1800">
                        <a:latin typeface="Calibri"/>
                        <a:cs typeface="Calibri"/>
                      </a:endParaRPr>
                    </a:p>
                  </a:txBody>
                  <a:tcPr marL="0" marR="0" marT="3111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tc>
                  <a:txBody>
                    <a:bodyPr/>
                    <a:lstStyle/>
                    <a:p>
                      <a:pPr>
                        <a:lnSpc>
                          <a:spcPct val="100000"/>
                        </a:lnSpc>
                      </a:pPr>
                      <a:endParaRPr sz="1900">
                        <a:latin typeface="Times New Roman"/>
                        <a:cs typeface="Times New Roman"/>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extLst>
                  <a:ext uri="{0D108BD9-81ED-4DB2-BD59-A6C34878D82A}">
                    <a16:rowId xmlns:a16="http://schemas.microsoft.com/office/drawing/2014/main" val="10004"/>
                  </a:ext>
                </a:extLst>
              </a:tr>
              <a:tr h="370839">
                <a:tc>
                  <a:txBody>
                    <a:bodyPr/>
                    <a:lstStyle/>
                    <a:p>
                      <a:pPr>
                        <a:lnSpc>
                          <a:spcPct val="100000"/>
                        </a:lnSpc>
                      </a:pPr>
                      <a:endParaRPr sz="1900">
                        <a:latin typeface="Times New Roman"/>
                        <a:cs typeface="Times New Roman"/>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tc>
                  <a:txBody>
                    <a:bodyPr/>
                    <a:lstStyle/>
                    <a:p>
                      <a:pPr marL="86360">
                        <a:lnSpc>
                          <a:spcPct val="100000"/>
                        </a:lnSpc>
                        <a:spcBef>
                          <a:spcPts val="245"/>
                        </a:spcBef>
                      </a:pPr>
                      <a:r>
                        <a:rPr sz="1800" spc="-10" dirty="0">
                          <a:latin typeface="Calibri"/>
                          <a:cs typeface="Calibri"/>
                        </a:rPr>
                        <a:t>Renal</a:t>
                      </a:r>
                      <a:r>
                        <a:rPr sz="1800" spc="-25" dirty="0">
                          <a:latin typeface="Calibri"/>
                          <a:cs typeface="Calibri"/>
                        </a:rPr>
                        <a:t> </a:t>
                      </a:r>
                      <a:r>
                        <a:rPr sz="1800" spc="-15" dirty="0">
                          <a:latin typeface="Calibri"/>
                          <a:cs typeface="Calibri"/>
                        </a:rPr>
                        <a:t>failure</a:t>
                      </a:r>
                      <a:endParaRPr sz="1800">
                        <a:latin typeface="Calibri"/>
                        <a:cs typeface="Calibri"/>
                      </a:endParaRPr>
                    </a:p>
                  </a:txBody>
                  <a:tcPr marL="0" marR="0" marT="3111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tc>
                  <a:txBody>
                    <a:bodyPr/>
                    <a:lstStyle/>
                    <a:p>
                      <a:pPr>
                        <a:lnSpc>
                          <a:spcPct val="100000"/>
                        </a:lnSpc>
                      </a:pPr>
                      <a:endParaRPr sz="1900">
                        <a:latin typeface="Times New Roman"/>
                        <a:cs typeface="Times New Roman"/>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extLst>
                  <a:ext uri="{0D108BD9-81ED-4DB2-BD59-A6C34878D82A}">
                    <a16:rowId xmlns:a16="http://schemas.microsoft.com/office/drawing/2014/main" val="10005"/>
                  </a:ext>
                </a:extLst>
              </a:tr>
              <a:tr h="1188720">
                <a:tc>
                  <a:txBody>
                    <a:bodyPr/>
                    <a:lstStyle/>
                    <a:p>
                      <a:pPr>
                        <a:lnSpc>
                          <a:spcPct val="100000"/>
                        </a:lnSpc>
                      </a:pPr>
                      <a:endParaRPr sz="1900">
                        <a:latin typeface="Times New Roman"/>
                        <a:cs typeface="Times New Roman"/>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tc>
                  <a:txBody>
                    <a:bodyPr/>
                    <a:lstStyle/>
                    <a:p>
                      <a:pPr marL="86360" marR="128905">
                        <a:lnSpc>
                          <a:spcPct val="100000"/>
                        </a:lnSpc>
                        <a:spcBef>
                          <a:spcPts val="245"/>
                        </a:spcBef>
                      </a:pPr>
                      <a:r>
                        <a:rPr sz="1800" spc="-10" dirty="0">
                          <a:latin typeface="Calibri"/>
                          <a:cs typeface="Calibri"/>
                        </a:rPr>
                        <a:t>Cardiovascular</a:t>
                      </a:r>
                      <a:r>
                        <a:rPr sz="1800" spc="-5" dirty="0">
                          <a:latin typeface="Calibri"/>
                          <a:cs typeface="Calibri"/>
                        </a:rPr>
                        <a:t> </a:t>
                      </a:r>
                      <a:r>
                        <a:rPr sz="1800" spc="-10" dirty="0">
                          <a:latin typeface="Calibri"/>
                          <a:cs typeface="Calibri"/>
                        </a:rPr>
                        <a:t>features: </a:t>
                      </a:r>
                      <a:r>
                        <a:rPr sz="1800" spc="-5" dirty="0">
                          <a:latin typeface="Calibri"/>
                          <a:cs typeface="Calibri"/>
                        </a:rPr>
                        <a:t> </a:t>
                      </a:r>
                      <a:r>
                        <a:rPr sz="1800" spc="-10" dirty="0">
                          <a:latin typeface="Calibri"/>
                          <a:cs typeface="Calibri"/>
                        </a:rPr>
                        <a:t>hypertension,</a:t>
                      </a:r>
                      <a:r>
                        <a:rPr sz="1800" spc="10" dirty="0">
                          <a:latin typeface="Calibri"/>
                          <a:cs typeface="Calibri"/>
                        </a:rPr>
                        <a:t> </a:t>
                      </a:r>
                      <a:r>
                        <a:rPr sz="1800" spc="-5" dirty="0">
                          <a:latin typeface="Calibri"/>
                          <a:cs typeface="Calibri"/>
                        </a:rPr>
                        <a:t>arrhythmia, </a:t>
                      </a:r>
                      <a:r>
                        <a:rPr sz="1800" dirty="0">
                          <a:latin typeface="Calibri"/>
                          <a:cs typeface="Calibri"/>
                        </a:rPr>
                        <a:t> </a:t>
                      </a:r>
                      <a:r>
                        <a:rPr sz="1800" spc="-5" dirty="0">
                          <a:latin typeface="Calibri"/>
                          <a:cs typeface="Calibri"/>
                        </a:rPr>
                        <a:t>ventricular </a:t>
                      </a:r>
                      <a:r>
                        <a:rPr sz="1800" spc="-25" dirty="0">
                          <a:latin typeface="Calibri"/>
                          <a:cs typeface="Calibri"/>
                        </a:rPr>
                        <a:t>hypertrophy,</a:t>
                      </a:r>
                      <a:r>
                        <a:rPr sz="1800" spc="10" dirty="0">
                          <a:latin typeface="Calibri"/>
                          <a:cs typeface="Calibri"/>
                        </a:rPr>
                        <a:t> </a:t>
                      </a:r>
                      <a:r>
                        <a:rPr sz="1800" dirty="0">
                          <a:latin typeface="Calibri"/>
                          <a:cs typeface="Calibri"/>
                        </a:rPr>
                        <a:t>and </a:t>
                      </a:r>
                      <a:r>
                        <a:rPr sz="1800" spc="5" dirty="0">
                          <a:latin typeface="Calibri"/>
                          <a:cs typeface="Calibri"/>
                        </a:rPr>
                        <a:t> </a:t>
                      </a:r>
                      <a:r>
                        <a:rPr sz="1800" spc="-10" dirty="0">
                          <a:latin typeface="Calibri"/>
                          <a:cs typeface="Calibri"/>
                        </a:rPr>
                        <a:t>vascular</a:t>
                      </a:r>
                      <a:r>
                        <a:rPr sz="1800" spc="-15" dirty="0">
                          <a:latin typeface="Calibri"/>
                          <a:cs typeface="Calibri"/>
                        </a:rPr>
                        <a:t> </a:t>
                      </a:r>
                      <a:r>
                        <a:rPr sz="1800" dirty="0">
                          <a:latin typeface="Calibri"/>
                          <a:cs typeface="Calibri"/>
                        </a:rPr>
                        <a:t>and</a:t>
                      </a:r>
                      <a:r>
                        <a:rPr sz="1800" spc="15" dirty="0">
                          <a:latin typeface="Calibri"/>
                          <a:cs typeface="Calibri"/>
                        </a:rPr>
                        <a:t> </a:t>
                      </a:r>
                      <a:r>
                        <a:rPr sz="1800" spc="-5" dirty="0">
                          <a:latin typeface="Calibri"/>
                          <a:cs typeface="Calibri"/>
                        </a:rPr>
                        <a:t>valvular</a:t>
                      </a:r>
                      <a:r>
                        <a:rPr sz="1800" spc="-15" dirty="0">
                          <a:latin typeface="Calibri"/>
                          <a:cs typeface="Calibri"/>
                        </a:rPr>
                        <a:t> </a:t>
                      </a:r>
                      <a:r>
                        <a:rPr sz="1800" spc="-10" dirty="0">
                          <a:latin typeface="Calibri"/>
                          <a:cs typeface="Calibri"/>
                        </a:rPr>
                        <a:t>calcification</a:t>
                      </a:r>
                      <a:endParaRPr sz="1800">
                        <a:latin typeface="Calibri"/>
                        <a:cs typeface="Calibri"/>
                      </a:endParaRPr>
                    </a:p>
                  </a:txBody>
                  <a:tcPr marL="0" marR="0" marT="3111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tc>
                  <a:txBody>
                    <a:bodyPr/>
                    <a:lstStyle/>
                    <a:p>
                      <a:pPr>
                        <a:lnSpc>
                          <a:spcPct val="100000"/>
                        </a:lnSpc>
                      </a:pPr>
                      <a:endParaRPr sz="1900">
                        <a:latin typeface="Times New Roman"/>
                        <a:cs typeface="Times New Roman"/>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extLst>
                  <a:ext uri="{0D108BD9-81ED-4DB2-BD59-A6C34878D82A}">
                    <a16:rowId xmlns:a16="http://schemas.microsoft.com/office/drawing/2014/main" val="10006"/>
                  </a:ext>
                </a:extLst>
              </a:tr>
              <a:tr h="370751">
                <a:tc>
                  <a:txBody>
                    <a:bodyPr/>
                    <a:lstStyle/>
                    <a:p>
                      <a:pPr>
                        <a:lnSpc>
                          <a:spcPct val="100000"/>
                        </a:lnSpc>
                      </a:pPr>
                      <a:endParaRPr sz="1900">
                        <a:latin typeface="Times New Roman"/>
                        <a:cs typeface="Times New Roman"/>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tc>
                  <a:txBody>
                    <a:bodyPr/>
                    <a:lstStyle/>
                    <a:p>
                      <a:pPr marL="86360">
                        <a:lnSpc>
                          <a:spcPct val="100000"/>
                        </a:lnSpc>
                        <a:spcBef>
                          <a:spcPts val="250"/>
                        </a:spcBef>
                      </a:pPr>
                      <a:r>
                        <a:rPr sz="1800" spc="-10" dirty="0">
                          <a:latin typeface="Calibri"/>
                          <a:cs typeface="Calibri"/>
                        </a:rPr>
                        <a:t>Tiring</a:t>
                      </a:r>
                      <a:r>
                        <a:rPr sz="1800" spc="5" dirty="0">
                          <a:latin typeface="Calibri"/>
                          <a:cs typeface="Calibri"/>
                        </a:rPr>
                        <a:t> </a:t>
                      </a:r>
                      <a:r>
                        <a:rPr sz="1800" spc="-5" dirty="0">
                          <a:latin typeface="Calibri"/>
                          <a:cs typeface="Calibri"/>
                        </a:rPr>
                        <a:t>easily or</a:t>
                      </a:r>
                      <a:r>
                        <a:rPr sz="1800" dirty="0">
                          <a:latin typeface="Calibri"/>
                          <a:cs typeface="Calibri"/>
                        </a:rPr>
                        <a:t> </a:t>
                      </a:r>
                      <a:r>
                        <a:rPr sz="1800" spc="-5" dirty="0">
                          <a:latin typeface="Calibri"/>
                          <a:cs typeface="Calibri"/>
                        </a:rPr>
                        <a:t>weakness</a:t>
                      </a:r>
                      <a:endParaRPr sz="1800">
                        <a:latin typeface="Calibri"/>
                        <a:cs typeface="Calibri"/>
                      </a:endParaRPr>
                    </a:p>
                  </a:txBody>
                  <a:tcPr marL="0" marR="0" marT="3175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tc>
                  <a:txBody>
                    <a:bodyPr/>
                    <a:lstStyle/>
                    <a:p>
                      <a:pPr>
                        <a:lnSpc>
                          <a:spcPct val="100000"/>
                        </a:lnSpc>
                      </a:pPr>
                      <a:endParaRPr sz="1900">
                        <a:latin typeface="Times New Roman"/>
                        <a:cs typeface="Times New Roman"/>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extLst>
                  <a:ext uri="{0D108BD9-81ED-4DB2-BD59-A6C34878D82A}">
                    <a16:rowId xmlns:a16="http://schemas.microsoft.com/office/drawing/2014/main" val="10007"/>
                  </a:ext>
                </a:extLst>
              </a:tr>
              <a:tr h="410552">
                <a:tc>
                  <a:txBody>
                    <a:bodyPr/>
                    <a:lstStyle/>
                    <a:p>
                      <a:pPr>
                        <a:lnSpc>
                          <a:spcPct val="100000"/>
                        </a:lnSpc>
                      </a:pPr>
                      <a:endParaRPr sz="1900">
                        <a:latin typeface="Times New Roman"/>
                        <a:cs typeface="Times New Roman"/>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tc>
                  <a:txBody>
                    <a:bodyPr/>
                    <a:lstStyle/>
                    <a:p>
                      <a:pPr marL="86360">
                        <a:lnSpc>
                          <a:spcPct val="100000"/>
                        </a:lnSpc>
                        <a:spcBef>
                          <a:spcPts val="250"/>
                        </a:spcBef>
                      </a:pPr>
                      <a:r>
                        <a:rPr sz="1800" spc="-10" dirty="0">
                          <a:latin typeface="Calibri"/>
                          <a:cs typeface="Calibri"/>
                        </a:rPr>
                        <a:t>Neuropsychiatric </a:t>
                      </a:r>
                      <a:r>
                        <a:rPr sz="1800" spc="-15" dirty="0">
                          <a:latin typeface="Calibri"/>
                          <a:cs typeface="Calibri"/>
                        </a:rPr>
                        <a:t>disorders</a:t>
                      </a:r>
                      <a:endParaRPr sz="1800">
                        <a:latin typeface="Calibri"/>
                        <a:cs typeface="Calibri"/>
                      </a:endParaRPr>
                    </a:p>
                  </a:txBody>
                  <a:tcPr marL="0" marR="0" marT="3175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tc>
                  <a:txBody>
                    <a:bodyPr/>
                    <a:lstStyle/>
                    <a:p>
                      <a:pPr>
                        <a:lnSpc>
                          <a:spcPct val="100000"/>
                        </a:lnSpc>
                      </a:pPr>
                      <a:endParaRPr sz="1900">
                        <a:latin typeface="Times New Roman"/>
                        <a:cs typeface="Times New Roman"/>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extLst>
                  <a:ext uri="{0D108BD9-81ED-4DB2-BD59-A6C34878D82A}">
                    <a16:rowId xmlns:a16="http://schemas.microsoft.com/office/drawing/2014/main" val="10008"/>
                  </a:ext>
                </a:extLst>
              </a:tr>
              <a:tr h="370789">
                <a:tc>
                  <a:txBody>
                    <a:bodyPr/>
                    <a:lstStyle/>
                    <a:p>
                      <a:pPr>
                        <a:lnSpc>
                          <a:spcPct val="100000"/>
                        </a:lnSpc>
                      </a:pPr>
                      <a:endParaRPr sz="1900">
                        <a:latin typeface="Times New Roman"/>
                        <a:cs typeface="Times New Roman"/>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tc>
                  <a:txBody>
                    <a:bodyPr/>
                    <a:lstStyle/>
                    <a:p>
                      <a:pPr marL="86360">
                        <a:lnSpc>
                          <a:spcPct val="100000"/>
                        </a:lnSpc>
                        <a:spcBef>
                          <a:spcPts val="250"/>
                        </a:spcBef>
                      </a:pPr>
                      <a:r>
                        <a:rPr sz="1800" spc="-20" dirty="0">
                          <a:latin typeface="Calibri"/>
                          <a:cs typeface="Calibri"/>
                        </a:rPr>
                        <a:t>Parathyroid</a:t>
                      </a:r>
                      <a:r>
                        <a:rPr sz="1800" spc="-35" dirty="0">
                          <a:latin typeface="Calibri"/>
                          <a:cs typeface="Calibri"/>
                        </a:rPr>
                        <a:t> </a:t>
                      </a:r>
                      <a:r>
                        <a:rPr sz="1800" spc="-5" dirty="0">
                          <a:latin typeface="Calibri"/>
                          <a:cs typeface="Calibri"/>
                        </a:rPr>
                        <a:t>crisis</a:t>
                      </a:r>
                      <a:endParaRPr sz="1800">
                        <a:latin typeface="Calibri"/>
                        <a:cs typeface="Calibri"/>
                      </a:endParaRPr>
                    </a:p>
                  </a:txBody>
                  <a:tcPr marL="0" marR="0" marT="3175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tc>
                  <a:txBody>
                    <a:bodyPr/>
                    <a:lstStyle/>
                    <a:p>
                      <a:pPr>
                        <a:lnSpc>
                          <a:spcPct val="100000"/>
                        </a:lnSpc>
                      </a:pPr>
                      <a:endParaRPr sz="1900">
                        <a:latin typeface="Times New Roman"/>
                        <a:cs typeface="Times New Roman"/>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8126" y="320166"/>
            <a:ext cx="7526020" cy="1001394"/>
          </a:xfrm>
          <a:prstGeom prst="rect">
            <a:avLst/>
          </a:prstGeom>
        </p:spPr>
        <p:txBody>
          <a:bodyPr vert="horz" wrap="square" lIns="0" tIns="12700" rIns="0" bIns="0" rtlCol="0">
            <a:spAutoFit/>
          </a:bodyPr>
          <a:lstStyle/>
          <a:p>
            <a:pPr marL="2223770" marR="5080" indent="-2211705" algn="l">
              <a:lnSpc>
                <a:spcPct val="100000"/>
              </a:lnSpc>
              <a:spcBef>
                <a:spcPts val="100"/>
              </a:spcBef>
            </a:pPr>
            <a:r>
              <a:rPr sz="3200" spc="-5" dirty="0"/>
              <a:t>Normocalcemic primary </a:t>
            </a:r>
            <a:r>
              <a:rPr sz="3200" spc="-15" dirty="0"/>
              <a:t>hyperparathyroidism </a:t>
            </a:r>
            <a:r>
              <a:rPr sz="3200" spc="-710" dirty="0"/>
              <a:t> </a:t>
            </a:r>
            <a:r>
              <a:rPr sz="3200" spc="-5" dirty="0"/>
              <a:t>(a</a:t>
            </a:r>
            <a:r>
              <a:rPr sz="3200" spc="5" dirty="0"/>
              <a:t> </a:t>
            </a:r>
            <a:r>
              <a:rPr sz="3200" spc="-10" dirty="0"/>
              <a:t>variant</a:t>
            </a:r>
            <a:r>
              <a:rPr sz="3200" spc="5" dirty="0"/>
              <a:t> </a:t>
            </a:r>
            <a:r>
              <a:rPr sz="3200" spc="-5"/>
              <a:t>of</a:t>
            </a:r>
            <a:r>
              <a:rPr sz="3200" spc="-10"/>
              <a:t> </a:t>
            </a:r>
            <a:r>
              <a:rPr sz="3200" spc="-5"/>
              <a:t>PHPT</a:t>
            </a:r>
            <a:r>
              <a:rPr lang="ar-EG" sz="3200" spc="-5" dirty="0"/>
              <a:t>(</a:t>
            </a:r>
            <a:endParaRPr sz="3200"/>
          </a:p>
        </p:txBody>
      </p:sp>
      <p:sp>
        <p:nvSpPr>
          <p:cNvPr id="3" name="object 3"/>
          <p:cNvSpPr txBox="1"/>
          <p:nvPr/>
        </p:nvSpPr>
        <p:spPr>
          <a:xfrm>
            <a:off x="1050442" y="1929764"/>
            <a:ext cx="7217409" cy="3187700"/>
          </a:xfrm>
          <a:prstGeom prst="rect">
            <a:avLst/>
          </a:prstGeom>
        </p:spPr>
        <p:txBody>
          <a:bodyPr vert="horz" wrap="square" lIns="0" tIns="85725" rIns="0" bIns="0" rtlCol="0">
            <a:spAutoFit/>
          </a:bodyPr>
          <a:lstStyle/>
          <a:p>
            <a:pPr marL="354965" indent="-342900" algn="l" rtl="0">
              <a:lnSpc>
                <a:spcPct val="100000"/>
              </a:lnSpc>
              <a:spcBef>
                <a:spcPts val="675"/>
              </a:spcBef>
              <a:buFont typeface="Microsoft Sans Serif"/>
              <a:buChar char="•"/>
              <a:tabLst>
                <a:tab pos="354965" algn="l"/>
                <a:tab pos="355600" algn="l"/>
              </a:tabLst>
            </a:pPr>
            <a:r>
              <a:rPr sz="2400" spc="-10" dirty="0">
                <a:solidFill>
                  <a:srgbClr val="FF0000"/>
                </a:solidFill>
                <a:latin typeface="Calibri"/>
                <a:cs typeface="Calibri"/>
              </a:rPr>
              <a:t>↑PTH</a:t>
            </a:r>
            <a:endParaRPr sz="2400">
              <a:latin typeface="Calibri"/>
              <a:cs typeface="Calibri"/>
            </a:endParaRPr>
          </a:p>
          <a:p>
            <a:pPr marL="354965" indent="-342900" algn="l" rtl="0">
              <a:lnSpc>
                <a:spcPct val="100000"/>
              </a:lnSpc>
              <a:spcBef>
                <a:spcPts val="575"/>
              </a:spcBef>
              <a:buFont typeface="Microsoft Sans Serif"/>
              <a:buChar char="•"/>
              <a:tabLst>
                <a:tab pos="354965" algn="l"/>
                <a:tab pos="355600" algn="l"/>
              </a:tabLst>
            </a:pPr>
            <a:r>
              <a:rPr sz="2400" spc="-5" dirty="0">
                <a:solidFill>
                  <a:srgbClr val="FF0000"/>
                </a:solidFill>
                <a:latin typeface="Calibri"/>
                <a:cs typeface="Calibri"/>
              </a:rPr>
              <a:t>Normal</a:t>
            </a:r>
            <a:r>
              <a:rPr sz="2400" spc="-15" dirty="0">
                <a:solidFill>
                  <a:srgbClr val="FF0000"/>
                </a:solidFill>
                <a:latin typeface="Calibri"/>
                <a:cs typeface="Calibri"/>
              </a:rPr>
              <a:t> </a:t>
            </a:r>
            <a:r>
              <a:rPr sz="2400" spc="-5" dirty="0">
                <a:solidFill>
                  <a:srgbClr val="FF0000"/>
                </a:solidFill>
                <a:latin typeface="Calibri"/>
                <a:cs typeface="Calibri"/>
              </a:rPr>
              <a:t>serum </a:t>
            </a:r>
            <a:r>
              <a:rPr sz="2400" spc="-15" dirty="0">
                <a:solidFill>
                  <a:srgbClr val="FF0000"/>
                </a:solidFill>
                <a:latin typeface="Calibri"/>
                <a:cs typeface="Calibri"/>
              </a:rPr>
              <a:t>total</a:t>
            </a:r>
            <a:r>
              <a:rPr sz="2400" spc="-5" dirty="0">
                <a:solidFill>
                  <a:srgbClr val="FF0000"/>
                </a:solidFill>
                <a:latin typeface="Calibri"/>
                <a:cs typeface="Calibri"/>
              </a:rPr>
              <a:t> </a:t>
            </a:r>
            <a:r>
              <a:rPr sz="2400" dirty="0">
                <a:solidFill>
                  <a:srgbClr val="FF0000"/>
                </a:solidFill>
                <a:latin typeface="Calibri"/>
                <a:cs typeface="Calibri"/>
              </a:rPr>
              <a:t>and </a:t>
            </a:r>
            <a:r>
              <a:rPr sz="2400" spc="-10" dirty="0">
                <a:solidFill>
                  <a:srgbClr val="FF0000"/>
                </a:solidFill>
                <a:latin typeface="Calibri"/>
                <a:cs typeface="Calibri"/>
              </a:rPr>
              <a:t>ionized</a:t>
            </a:r>
            <a:r>
              <a:rPr sz="2400" dirty="0">
                <a:solidFill>
                  <a:srgbClr val="FF0000"/>
                </a:solidFill>
                <a:latin typeface="Calibri"/>
                <a:cs typeface="Calibri"/>
              </a:rPr>
              <a:t> </a:t>
            </a:r>
            <a:r>
              <a:rPr sz="2400" spc="-5" dirty="0">
                <a:solidFill>
                  <a:srgbClr val="FF0000"/>
                </a:solidFill>
                <a:latin typeface="Calibri"/>
                <a:cs typeface="Calibri"/>
              </a:rPr>
              <a:t>calcium</a:t>
            </a:r>
            <a:r>
              <a:rPr sz="2400" spc="-15" dirty="0">
                <a:solidFill>
                  <a:srgbClr val="FF0000"/>
                </a:solidFill>
                <a:latin typeface="Calibri"/>
                <a:cs typeface="Calibri"/>
              </a:rPr>
              <a:t> concentration</a:t>
            </a:r>
            <a:endParaRPr sz="2400">
              <a:latin typeface="Calibri"/>
              <a:cs typeface="Calibri"/>
            </a:endParaRPr>
          </a:p>
          <a:p>
            <a:pPr marL="354965" indent="-342900" algn="l" rtl="0">
              <a:lnSpc>
                <a:spcPct val="100000"/>
              </a:lnSpc>
              <a:spcBef>
                <a:spcPts val="580"/>
              </a:spcBef>
              <a:buFont typeface="Microsoft Sans Serif"/>
              <a:buChar char="•"/>
              <a:tabLst>
                <a:tab pos="354965" algn="l"/>
                <a:tab pos="355600" algn="l"/>
              </a:tabLst>
            </a:pPr>
            <a:r>
              <a:rPr sz="2400" spc="-5" dirty="0">
                <a:latin typeface="Calibri"/>
                <a:cs typeface="Calibri"/>
              </a:rPr>
              <a:t>The</a:t>
            </a:r>
            <a:r>
              <a:rPr sz="2400" spc="5" dirty="0">
                <a:latin typeface="Calibri"/>
                <a:cs typeface="Calibri"/>
              </a:rPr>
              <a:t> </a:t>
            </a:r>
            <a:r>
              <a:rPr sz="2400" spc="-15" dirty="0">
                <a:latin typeface="Calibri"/>
                <a:cs typeface="Calibri"/>
              </a:rPr>
              <a:t>features</a:t>
            </a:r>
            <a:r>
              <a:rPr sz="2400" spc="-10" dirty="0">
                <a:latin typeface="Calibri"/>
                <a:cs typeface="Calibri"/>
              </a:rPr>
              <a:t> </a:t>
            </a:r>
            <a:r>
              <a:rPr sz="2400" spc="-5" dirty="0">
                <a:latin typeface="Calibri"/>
                <a:cs typeface="Calibri"/>
              </a:rPr>
              <a:t>of</a:t>
            </a:r>
            <a:r>
              <a:rPr sz="2400" spc="-10" dirty="0">
                <a:latin typeface="Calibri"/>
                <a:cs typeface="Calibri"/>
              </a:rPr>
              <a:t> </a:t>
            </a:r>
            <a:r>
              <a:rPr sz="2400" spc="-5" dirty="0">
                <a:latin typeface="Calibri"/>
                <a:cs typeface="Calibri"/>
              </a:rPr>
              <a:t>PHPT</a:t>
            </a:r>
            <a:r>
              <a:rPr sz="2400" spc="-10" dirty="0">
                <a:latin typeface="Calibri"/>
                <a:cs typeface="Calibri"/>
              </a:rPr>
              <a:t> </a:t>
            </a:r>
            <a:r>
              <a:rPr sz="2400" spc="-15" dirty="0">
                <a:latin typeface="Calibri"/>
                <a:cs typeface="Calibri"/>
              </a:rPr>
              <a:t>may </a:t>
            </a:r>
            <a:r>
              <a:rPr sz="2400" spc="-5" dirty="0">
                <a:latin typeface="Calibri"/>
                <a:cs typeface="Calibri"/>
              </a:rPr>
              <a:t>be</a:t>
            </a:r>
            <a:r>
              <a:rPr sz="2400" spc="-10" dirty="0">
                <a:latin typeface="Calibri"/>
                <a:cs typeface="Calibri"/>
              </a:rPr>
              <a:t> present</a:t>
            </a:r>
            <a:r>
              <a:rPr sz="2400" spc="-5" dirty="0">
                <a:latin typeface="Calibri"/>
                <a:cs typeface="Calibri"/>
              </a:rPr>
              <a:t> </a:t>
            </a:r>
            <a:r>
              <a:rPr sz="2400" spc="5" dirty="0">
                <a:latin typeface="Calibri"/>
                <a:cs typeface="Calibri"/>
              </a:rPr>
              <a:t>(e.g.</a:t>
            </a:r>
            <a:r>
              <a:rPr sz="2400" spc="-30" dirty="0">
                <a:latin typeface="Calibri"/>
                <a:cs typeface="Calibri"/>
              </a:rPr>
              <a:t> </a:t>
            </a:r>
            <a:r>
              <a:rPr sz="2400" spc="-10" dirty="0">
                <a:latin typeface="Calibri"/>
                <a:cs typeface="Calibri"/>
              </a:rPr>
              <a:t>low </a:t>
            </a:r>
            <a:r>
              <a:rPr sz="2400" dirty="0">
                <a:latin typeface="Calibri"/>
                <a:cs typeface="Calibri"/>
              </a:rPr>
              <a:t>BMD)</a:t>
            </a:r>
            <a:endParaRPr sz="2400">
              <a:latin typeface="Calibri"/>
              <a:cs typeface="Calibri"/>
            </a:endParaRPr>
          </a:p>
          <a:p>
            <a:pPr marL="354965" marR="169545" indent="-342900" algn="l" rtl="0">
              <a:lnSpc>
                <a:spcPct val="100000"/>
              </a:lnSpc>
              <a:spcBef>
                <a:spcPts val="575"/>
              </a:spcBef>
              <a:buFont typeface="Microsoft Sans Serif"/>
              <a:buChar char="•"/>
              <a:tabLst>
                <a:tab pos="354965" algn="l"/>
                <a:tab pos="355600" algn="l"/>
              </a:tabLst>
            </a:pPr>
            <a:r>
              <a:rPr sz="2400" dirty="0">
                <a:latin typeface="Calibri"/>
                <a:cs typeface="Calibri"/>
              </a:rPr>
              <a:t>All </a:t>
            </a:r>
            <a:r>
              <a:rPr sz="2400" spc="-5" dirty="0">
                <a:latin typeface="Calibri"/>
                <a:cs typeface="Calibri"/>
              </a:rPr>
              <a:t>secondary causes </a:t>
            </a:r>
            <a:r>
              <a:rPr sz="2400" spc="-20" dirty="0">
                <a:latin typeface="Calibri"/>
                <a:cs typeface="Calibri"/>
              </a:rPr>
              <a:t>for </a:t>
            </a:r>
            <a:r>
              <a:rPr sz="2400" spc="-15" dirty="0">
                <a:latin typeface="Calibri"/>
                <a:cs typeface="Calibri"/>
              </a:rPr>
              <a:t>hyperparathyroidism </a:t>
            </a:r>
            <a:r>
              <a:rPr sz="2400" spc="-10" dirty="0">
                <a:latin typeface="Calibri"/>
                <a:cs typeface="Calibri"/>
              </a:rPr>
              <a:t>must </a:t>
            </a:r>
            <a:r>
              <a:rPr sz="2400" spc="-5" dirty="0">
                <a:latin typeface="Calibri"/>
                <a:cs typeface="Calibri"/>
              </a:rPr>
              <a:t>be </a:t>
            </a:r>
            <a:r>
              <a:rPr sz="2400" spc="-530" dirty="0">
                <a:latin typeface="Calibri"/>
                <a:cs typeface="Calibri"/>
              </a:rPr>
              <a:t> </a:t>
            </a:r>
            <a:r>
              <a:rPr sz="2400" dirty="0">
                <a:latin typeface="Calibri"/>
                <a:cs typeface="Calibri"/>
              </a:rPr>
              <a:t>ruled</a:t>
            </a:r>
            <a:r>
              <a:rPr sz="2400" spc="-10" dirty="0">
                <a:latin typeface="Calibri"/>
                <a:cs typeface="Calibri"/>
              </a:rPr>
              <a:t> out</a:t>
            </a:r>
            <a:endParaRPr sz="2400">
              <a:latin typeface="Calibri"/>
              <a:cs typeface="Calibri"/>
            </a:endParaRPr>
          </a:p>
          <a:p>
            <a:pPr algn="l" rtl="0">
              <a:lnSpc>
                <a:spcPct val="100000"/>
              </a:lnSpc>
              <a:spcBef>
                <a:spcPts val="35"/>
              </a:spcBef>
            </a:pPr>
            <a:endParaRPr sz="2750">
              <a:latin typeface="Calibri"/>
              <a:cs typeface="Calibri"/>
            </a:endParaRPr>
          </a:p>
          <a:p>
            <a:pPr marL="53340" marR="5080" indent="612140" algn="l" rtl="0">
              <a:lnSpc>
                <a:spcPct val="100000"/>
              </a:lnSpc>
            </a:pPr>
            <a:r>
              <a:rPr sz="2000" spc="-5" dirty="0">
                <a:latin typeface="Calibri"/>
                <a:cs typeface="Calibri"/>
              </a:rPr>
              <a:t>Normocalcemic PHPT</a:t>
            </a:r>
            <a:r>
              <a:rPr sz="2000" spc="15" dirty="0">
                <a:latin typeface="Calibri"/>
                <a:cs typeface="Calibri"/>
              </a:rPr>
              <a:t> </a:t>
            </a:r>
            <a:r>
              <a:rPr sz="2000" spc="-5" dirty="0">
                <a:latin typeface="Calibri"/>
                <a:cs typeface="Calibri"/>
              </a:rPr>
              <a:t>is</a:t>
            </a:r>
            <a:r>
              <a:rPr sz="2000" spc="5" dirty="0">
                <a:latin typeface="Calibri"/>
                <a:cs typeface="Calibri"/>
              </a:rPr>
              <a:t> </a:t>
            </a:r>
            <a:r>
              <a:rPr sz="2000" spc="-10" dirty="0">
                <a:latin typeface="Calibri"/>
                <a:cs typeface="Calibri"/>
              </a:rPr>
              <a:t>considered</a:t>
            </a:r>
            <a:r>
              <a:rPr sz="2000" dirty="0">
                <a:latin typeface="Calibri"/>
                <a:cs typeface="Calibri"/>
              </a:rPr>
              <a:t> </a:t>
            </a:r>
            <a:r>
              <a:rPr sz="2000" spc="-15" dirty="0">
                <a:latin typeface="Calibri"/>
                <a:cs typeface="Calibri"/>
              </a:rPr>
              <a:t>to</a:t>
            </a:r>
            <a:r>
              <a:rPr sz="2000" dirty="0">
                <a:latin typeface="Calibri"/>
                <a:cs typeface="Calibri"/>
              </a:rPr>
              <a:t> be</a:t>
            </a:r>
            <a:r>
              <a:rPr sz="2000" spc="-5" dirty="0">
                <a:latin typeface="Calibri"/>
                <a:cs typeface="Calibri"/>
              </a:rPr>
              <a:t> </a:t>
            </a:r>
            <a:r>
              <a:rPr sz="2000" dirty="0">
                <a:latin typeface="Calibri"/>
                <a:cs typeface="Calibri"/>
              </a:rPr>
              <a:t>an</a:t>
            </a:r>
            <a:r>
              <a:rPr sz="2000" spc="-5" dirty="0">
                <a:latin typeface="Calibri"/>
                <a:cs typeface="Calibri"/>
              </a:rPr>
              <a:t> early</a:t>
            </a:r>
            <a:r>
              <a:rPr sz="2000" spc="10" dirty="0">
                <a:latin typeface="Calibri"/>
                <a:cs typeface="Calibri"/>
              </a:rPr>
              <a:t> </a:t>
            </a:r>
            <a:r>
              <a:rPr sz="2000" spc="-15" dirty="0">
                <a:latin typeface="Calibri"/>
                <a:cs typeface="Calibri"/>
              </a:rPr>
              <a:t>form</a:t>
            </a:r>
            <a:r>
              <a:rPr sz="2000" spc="-5" dirty="0">
                <a:latin typeface="Calibri"/>
                <a:cs typeface="Calibri"/>
              </a:rPr>
              <a:t> of </a:t>
            </a:r>
            <a:r>
              <a:rPr sz="2000" dirty="0">
                <a:latin typeface="Calibri"/>
                <a:cs typeface="Calibri"/>
              </a:rPr>
              <a:t> </a:t>
            </a:r>
            <a:r>
              <a:rPr sz="2000" spc="-10" dirty="0">
                <a:latin typeface="Calibri"/>
                <a:cs typeface="Calibri"/>
              </a:rPr>
              <a:t>asymptomatic</a:t>
            </a:r>
            <a:r>
              <a:rPr sz="2000" spc="20" dirty="0">
                <a:latin typeface="Calibri"/>
                <a:cs typeface="Calibri"/>
              </a:rPr>
              <a:t> </a:t>
            </a:r>
            <a:r>
              <a:rPr sz="2000" spc="-5" dirty="0">
                <a:latin typeface="Calibri"/>
                <a:cs typeface="Calibri"/>
              </a:rPr>
              <a:t>PHPT</a:t>
            </a:r>
            <a:r>
              <a:rPr sz="2000" spc="5" dirty="0">
                <a:latin typeface="Calibri"/>
                <a:cs typeface="Calibri"/>
              </a:rPr>
              <a:t> </a:t>
            </a:r>
            <a:r>
              <a:rPr sz="2000" spc="-5" dirty="0">
                <a:latin typeface="Calibri"/>
                <a:cs typeface="Calibri"/>
              </a:rPr>
              <a:t>or</a:t>
            </a:r>
            <a:r>
              <a:rPr sz="2000" dirty="0">
                <a:latin typeface="Calibri"/>
                <a:cs typeface="Calibri"/>
              </a:rPr>
              <a:t> </a:t>
            </a:r>
            <a:r>
              <a:rPr sz="2000" spc="-10" dirty="0">
                <a:latin typeface="Calibri"/>
                <a:cs typeface="Calibri"/>
              </a:rPr>
              <a:t>represent</a:t>
            </a:r>
            <a:r>
              <a:rPr sz="2000" spc="10" dirty="0">
                <a:latin typeface="Calibri"/>
                <a:cs typeface="Calibri"/>
              </a:rPr>
              <a:t> </a:t>
            </a:r>
            <a:r>
              <a:rPr sz="2000" dirty="0">
                <a:latin typeface="Calibri"/>
                <a:cs typeface="Calibri"/>
              </a:rPr>
              <a:t>a</a:t>
            </a:r>
            <a:r>
              <a:rPr sz="2000" spc="5" dirty="0">
                <a:latin typeface="Calibri"/>
                <a:cs typeface="Calibri"/>
              </a:rPr>
              <a:t> </a:t>
            </a:r>
            <a:r>
              <a:rPr sz="2000" dirty="0">
                <a:latin typeface="Calibri"/>
                <a:cs typeface="Calibri"/>
              </a:rPr>
              <a:t>unique</a:t>
            </a:r>
            <a:r>
              <a:rPr sz="2000" spc="-20" dirty="0">
                <a:latin typeface="Calibri"/>
                <a:cs typeface="Calibri"/>
              </a:rPr>
              <a:t> </a:t>
            </a:r>
            <a:r>
              <a:rPr sz="2000" dirty="0">
                <a:latin typeface="Calibri"/>
                <a:cs typeface="Calibri"/>
              </a:rPr>
              <a:t>phenotype</a:t>
            </a:r>
            <a:r>
              <a:rPr sz="2000" spc="-30" dirty="0">
                <a:latin typeface="Calibri"/>
                <a:cs typeface="Calibri"/>
              </a:rPr>
              <a:t> </a:t>
            </a:r>
            <a:r>
              <a:rPr sz="2000" spc="-5" dirty="0">
                <a:latin typeface="Calibri"/>
                <a:cs typeface="Calibri"/>
              </a:rPr>
              <a:t>of </a:t>
            </a:r>
            <a:r>
              <a:rPr sz="2000" dirty="0">
                <a:latin typeface="Calibri"/>
                <a:cs typeface="Calibri"/>
              </a:rPr>
              <a:t>the</a:t>
            </a:r>
            <a:r>
              <a:rPr sz="2000" spc="5" dirty="0">
                <a:latin typeface="Calibri"/>
                <a:cs typeface="Calibri"/>
              </a:rPr>
              <a:t> </a:t>
            </a:r>
            <a:r>
              <a:rPr sz="2000" spc="-5" dirty="0">
                <a:latin typeface="Calibri"/>
                <a:cs typeface="Calibri"/>
              </a:rPr>
              <a:t>disease.</a:t>
            </a:r>
            <a:endParaRPr sz="20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EG"/>
          </a:p>
        </p:txBody>
      </p:sp>
      <p:sp>
        <p:nvSpPr>
          <p:cNvPr id="3" name="عنصر نائب للنص 2"/>
          <p:cNvSpPr>
            <a:spLocks noGrp="1"/>
          </p:cNvSpPr>
          <p:nvPr>
            <p:ph type="body" idx="1"/>
          </p:nvPr>
        </p:nvSpPr>
        <p:spPr/>
        <p:txBody>
          <a:bodyPr/>
          <a:lstStyle/>
          <a:p>
            <a:endParaRPr lang="ar-EG" dirty="0"/>
          </a:p>
        </p:txBody>
      </p:sp>
      <p:pic>
        <p:nvPicPr>
          <p:cNvPr id="3074" name="Picture 2"/>
          <p:cNvPicPr>
            <a:picLocks noChangeAspect="1" noChangeArrowheads="1"/>
          </p:cNvPicPr>
          <p:nvPr/>
        </p:nvPicPr>
        <p:blipFill>
          <a:blip r:embed="rId2"/>
          <a:srcRect/>
          <a:stretch>
            <a:fillRect/>
          </a:stretch>
        </p:blipFill>
        <p:spPr bwMode="auto">
          <a:xfrm>
            <a:off x="0" y="361950"/>
            <a:ext cx="9144000" cy="61341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EG"/>
          </a:p>
        </p:txBody>
      </p:sp>
      <p:sp>
        <p:nvSpPr>
          <p:cNvPr id="3" name="عنصر نائب للنص 2"/>
          <p:cNvSpPr>
            <a:spLocks noGrp="1"/>
          </p:cNvSpPr>
          <p:nvPr>
            <p:ph type="body" idx="1"/>
          </p:nvPr>
        </p:nvSpPr>
        <p:spPr/>
        <p:txBody>
          <a:bodyPr/>
          <a:lstStyle/>
          <a:p>
            <a:endParaRPr lang="ar-EG" dirty="0"/>
          </a:p>
        </p:txBody>
      </p:sp>
      <p:pic>
        <p:nvPicPr>
          <p:cNvPr id="5123" name="Picture 3" descr="C:\Users\ahmad\Desktop\F2gAh.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EG"/>
          </a:p>
        </p:txBody>
      </p:sp>
      <p:sp>
        <p:nvSpPr>
          <p:cNvPr id="3" name="عنصر نائب للنص 2"/>
          <p:cNvSpPr>
            <a:spLocks noGrp="1"/>
          </p:cNvSpPr>
          <p:nvPr>
            <p:ph type="body" idx="1"/>
          </p:nvPr>
        </p:nvSpPr>
        <p:spPr/>
        <p:txBody>
          <a:bodyPr/>
          <a:lstStyle/>
          <a:p>
            <a:endParaRPr lang="ar-EG" dirty="0"/>
          </a:p>
        </p:txBody>
      </p:sp>
      <p:pic>
        <p:nvPicPr>
          <p:cNvPr id="4098" name="Picture 2"/>
          <p:cNvPicPr>
            <a:picLocks noChangeAspect="1" noChangeArrowheads="1"/>
          </p:cNvPicPr>
          <p:nvPr/>
        </p:nvPicPr>
        <p:blipFill>
          <a:blip r:embed="rId2"/>
          <a:srcRect/>
          <a:stretch>
            <a:fillRect/>
          </a:stretch>
        </p:blipFill>
        <p:spPr bwMode="auto">
          <a:xfrm>
            <a:off x="152400" y="228600"/>
            <a:ext cx="8686800" cy="62484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806602" y="264998"/>
            <a:ext cx="7531100" cy="829944"/>
          </a:xfrm>
          <a:prstGeom prst="rect">
            <a:avLst/>
          </a:prstGeom>
        </p:spPr>
        <p:txBody>
          <a:bodyPr vert="horz" wrap="square" lIns="0" tIns="13335" rIns="0" bIns="0" rtlCol="0">
            <a:spAutoFit/>
          </a:bodyPr>
          <a:lstStyle/>
          <a:p>
            <a:pPr algn="ctr">
              <a:lnSpc>
                <a:spcPct val="100000"/>
              </a:lnSpc>
              <a:spcBef>
                <a:spcPts val="105"/>
              </a:spcBef>
            </a:pPr>
            <a:r>
              <a:rPr sz="3200" spc="-5" dirty="0"/>
              <a:t>Diagnosis</a:t>
            </a:r>
            <a:r>
              <a:rPr sz="3200" spc="-10" dirty="0"/>
              <a:t> </a:t>
            </a:r>
            <a:r>
              <a:rPr sz="3200" dirty="0"/>
              <a:t>of</a:t>
            </a:r>
            <a:r>
              <a:rPr sz="3200" spc="-10" dirty="0"/>
              <a:t> </a:t>
            </a:r>
            <a:r>
              <a:rPr sz="3200" dirty="0"/>
              <a:t>primary</a:t>
            </a:r>
            <a:r>
              <a:rPr sz="3200" spc="-10" dirty="0"/>
              <a:t> </a:t>
            </a:r>
            <a:r>
              <a:rPr sz="3200"/>
              <a:t>hyperparathyroidism</a:t>
            </a:r>
            <a:r>
              <a:rPr sz="3200" spc="10"/>
              <a:t> </a:t>
            </a:r>
            <a:endParaRPr sz="3200"/>
          </a:p>
          <a:p>
            <a:pPr algn="ctr">
              <a:lnSpc>
                <a:spcPct val="100000"/>
              </a:lnSpc>
              <a:spcBef>
                <a:spcPts val="85"/>
              </a:spcBef>
            </a:pPr>
            <a:r>
              <a:rPr sz="2000" spc="-5" dirty="0"/>
              <a:t>additional</a:t>
            </a:r>
            <a:r>
              <a:rPr sz="2000" dirty="0"/>
              <a:t> evaluation</a:t>
            </a:r>
            <a:r>
              <a:rPr sz="2000" spc="-5" dirty="0"/>
              <a:t> </a:t>
            </a:r>
            <a:r>
              <a:rPr sz="2000" dirty="0"/>
              <a:t>to</a:t>
            </a:r>
            <a:r>
              <a:rPr sz="2000" spc="-15" dirty="0"/>
              <a:t> </a:t>
            </a:r>
            <a:r>
              <a:rPr sz="2000" spc="-5" dirty="0"/>
              <a:t>determine</a:t>
            </a:r>
            <a:r>
              <a:rPr sz="2000" spc="10" dirty="0"/>
              <a:t> </a:t>
            </a:r>
            <a:r>
              <a:rPr sz="2000" dirty="0"/>
              <a:t>management</a:t>
            </a:r>
            <a:endParaRPr sz="2000"/>
          </a:p>
        </p:txBody>
      </p:sp>
      <p:graphicFrame>
        <p:nvGraphicFramePr>
          <p:cNvPr id="4" name="object 4"/>
          <p:cNvGraphicFramePr>
            <a:graphicFrameLocks noGrp="1"/>
          </p:cNvGraphicFramePr>
          <p:nvPr/>
        </p:nvGraphicFramePr>
        <p:xfrm>
          <a:off x="990600" y="1344573"/>
          <a:ext cx="7488554" cy="2108392"/>
        </p:xfrm>
        <a:graphic>
          <a:graphicData uri="http://schemas.openxmlformats.org/drawingml/2006/table">
            <a:tbl>
              <a:tblPr firstRow="1" bandRow="1">
                <a:tableStyleId>{2D5ABB26-0587-4C30-8999-92F81FD0307C}</a:tableStyleId>
              </a:tblPr>
              <a:tblGrid>
                <a:gridCol w="3672204">
                  <a:extLst>
                    <a:ext uri="{9D8B030D-6E8A-4147-A177-3AD203B41FA5}">
                      <a16:colId xmlns:a16="http://schemas.microsoft.com/office/drawing/2014/main" val="20000"/>
                    </a:ext>
                  </a:extLst>
                </a:gridCol>
                <a:gridCol w="3816350">
                  <a:extLst>
                    <a:ext uri="{9D8B030D-6E8A-4147-A177-3AD203B41FA5}">
                      <a16:colId xmlns:a16="http://schemas.microsoft.com/office/drawing/2014/main" val="20001"/>
                    </a:ext>
                  </a:extLst>
                </a:gridCol>
              </a:tblGrid>
              <a:tr h="1105968">
                <a:tc>
                  <a:txBody>
                    <a:bodyPr/>
                    <a:lstStyle/>
                    <a:p>
                      <a:pPr marL="91440" rtl="0">
                        <a:lnSpc>
                          <a:spcPct val="100000"/>
                        </a:lnSpc>
                        <a:spcBef>
                          <a:spcPts val="234"/>
                        </a:spcBef>
                      </a:pPr>
                      <a:r>
                        <a:rPr sz="2000" dirty="0">
                          <a:latin typeface="Calibri"/>
                          <a:cs typeface="Calibri"/>
                        </a:rPr>
                        <a:t>Bone</a:t>
                      </a:r>
                      <a:r>
                        <a:rPr sz="2000" spc="-25" dirty="0">
                          <a:latin typeface="Calibri"/>
                          <a:cs typeface="Calibri"/>
                        </a:rPr>
                        <a:t> </a:t>
                      </a:r>
                      <a:r>
                        <a:rPr sz="2000" spc="-10" dirty="0">
                          <a:latin typeface="Calibri"/>
                          <a:cs typeface="Calibri"/>
                        </a:rPr>
                        <a:t>densitometry</a:t>
                      </a:r>
                      <a:r>
                        <a:rPr sz="2000" spc="25" dirty="0">
                          <a:latin typeface="Calibri"/>
                          <a:cs typeface="Calibri"/>
                        </a:rPr>
                        <a:t> </a:t>
                      </a:r>
                      <a:r>
                        <a:rPr sz="2000" spc="-10">
                          <a:latin typeface="Calibri"/>
                          <a:cs typeface="Calibri"/>
                        </a:rPr>
                        <a:t>(DXA</a:t>
                      </a:r>
                      <a:r>
                        <a:rPr lang="ar-EG" sz="2000" spc="-10" dirty="0">
                          <a:latin typeface="Calibri"/>
                          <a:cs typeface="Calibri"/>
                        </a:rPr>
                        <a:t>(</a:t>
                      </a:r>
                      <a:endParaRPr sz="2000">
                        <a:latin typeface="Calibri"/>
                        <a:cs typeface="Calibri"/>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E8FF"/>
                    </a:solidFill>
                  </a:tcPr>
                </a:tc>
                <a:tc>
                  <a:txBody>
                    <a:bodyPr/>
                    <a:lstStyle/>
                    <a:p>
                      <a:pPr marL="378460" indent="-287020" rtl="0">
                        <a:lnSpc>
                          <a:spcPct val="100000"/>
                        </a:lnSpc>
                        <a:spcBef>
                          <a:spcPts val="240"/>
                        </a:spcBef>
                        <a:buFont typeface="Microsoft Sans Serif"/>
                        <a:buChar char="•"/>
                        <a:tabLst>
                          <a:tab pos="378460" algn="l"/>
                          <a:tab pos="379095" algn="l"/>
                        </a:tabLst>
                      </a:pPr>
                      <a:r>
                        <a:rPr sz="1800" spc="-5" dirty="0">
                          <a:latin typeface="Calibri"/>
                          <a:cs typeface="Calibri"/>
                        </a:rPr>
                        <a:t>lumbar</a:t>
                      </a:r>
                      <a:r>
                        <a:rPr sz="1800" spc="-30" dirty="0">
                          <a:latin typeface="Calibri"/>
                          <a:cs typeface="Calibri"/>
                        </a:rPr>
                        <a:t> </a:t>
                      </a:r>
                      <a:r>
                        <a:rPr sz="1800" spc="-5" dirty="0">
                          <a:latin typeface="Calibri"/>
                          <a:cs typeface="Calibri"/>
                        </a:rPr>
                        <a:t>spine</a:t>
                      </a:r>
                      <a:endParaRPr sz="1800">
                        <a:latin typeface="Calibri"/>
                        <a:cs typeface="Calibri"/>
                      </a:endParaRPr>
                    </a:p>
                    <a:p>
                      <a:pPr marL="378460" indent="-287020" rtl="0">
                        <a:lnSpc>
                          <a:spcPct val="100000"/>
                        </a:lnSpc>
                        <a:buFont typeface="Microsoft Sans Serif"/>
                        <a:buChar char="•"/>
                        <a:tabLst>
                          <a:tab pos="378460" algn="l"/>
                          <a:tab pos="379095" algn="l"/>
                        </a:tabLst>
                      </a:pPr>
                      <a:r>
                        <a:rPr lang="en-US" sz="1800" spc="-5" dirty="0">
                          <a:latin typeface="Calibri"/>
                          <a:cs typeface="Calibri"/>
                        </a:rPr>
                        <a:t>H</a:t>
                      </a:r>
                      <a:r>
                        <a:rPr sz="1800" spc="-5">
                          <a:latin typeface="Calibri"/>
                          <a:cs typeface="Calibri"/>
                        </a:rPr>
                        <a:t>ip</a:t>
                      </a:r>
                      <a:r>
                        <a:rPr sz="1800" spc="-10">
                          <a:latin typeface="Calibri"/>
                          <a:cs typeface="Calibri"/>
                        </a:rPr>
                        <a:t> total</a:t>
                      </a:r>
                      <a:r>
                        <a:rPr sz="1800" spc="-5">
                          <a:latin typeface="Calibri"/>
                          <a:cs typeface="Calibri"/>
                        </a:rPr>
                        <a:t> </a:t>
                      </a:r>
                      <a:r>
                        <a:rPr sz="1800" spc="-5" dirty="0">
                          <a:latin typeface="Calibri"/>
                          <a:cs typeface="Calibri"/>
                        </a:rPr>
                        <a:t>or</a:t>
                      </a:r>
                      <a:r>
                        <a:rPr sz="1800" spc="-10" dirty="0">
                          <a:latin typeface="Calibri"/>
                          <a:cs typeface="Calibri"/>
                        </a:rPr>
                        <a:t> </a:t>
                      </a:r>
                      <a:r>
                        <a:rPr sz="1800" spc="-15">
                          <a:latin typeface="Calibri"/>
                          <a:cs typeface="Calibri"/>
                        </a:rPr>
                        <a:t>femoral</a:t>
                      </a:r>
                      <a:r>
                        <a:rPr sz="1800" spc="-10">
                          <a:latin typeface="Calibri"/>
                          <a:cs typeface="Calibri"/>
                        </a:rPr>
                        <a:t> </a:t>
                      </a:r>
                      <a:r>
                        <a:rPr sz="1800" spc="-5">
                          <a:latin typeface="Calibri"/>
                          <a:cs typeface="Calibri"/>
                        </a:rPr>
                        <a:t>nec</a:t>
                      </a:r>
                      <a:r>
                        <a:rPr lang="en-US" sz="1800" spc="-5" dirty="0">
                          <a:latin typeface="Calibri"/>
                          <a:cs typeface="Calibri"/>
                        </a:rPr>
                        <a:t>K</a:t>
                      </a:r>
                      <a:endParaRPr sz="1800">
                        <a:latin typeface="Calibri"/>
                        <a:cs typeface="Calibri"/>
                      </a:endParaRPr>
                    </a:p>
                    <a:p>
                      <a:pPr marL="378460" indent="-287020" rtl="0">
                        <a:lnSpc>
                          <a:spcPct val="100000"/>
                        </a:lnSpc>
                        <a:spcBef>
                          <a:spcPts val="5"/>
                        </a:spcBef>
                        <a:buFont typeface="Microsoft Sans Serif"/>
                        <a:buChar char="•"/>
                        <a:tabLst>
                          <a:tab pos="378460" algn="l"/>
                          <a:tab pos="379095" algn="l"/>
                        </a:tabLst>
                      </a:pPr>
                      <a:r>
                        <a:rPr sz="1800" spc="-10" dirty="0">
                          <a:latin typeface="Calibri"/>
                          <a:cs typeface="Calibri"/>
                        </a:rPr>
                        <a:t>radius</a:t>
                      </a:r>
                      <a:r>
                        <a:rPr sz="1800" spc="-20" dirty="0">
                          <a:latin typeface="Calibri"/>
                          <a:cs typeface="Calibri"/>
                        </a:rPr>
                        <a:t> </a:t>
                      </a:r>
                      <a:r>
                        <a:rPr sz="1800" spc="-10" dirty="0">
                          <a:latin typeface="Calibri"/>
                          <a:cs typeface="Calibri"/>
                        </a:rPr>
                        <a:t>(distal</a:t>
                      </a:r>
                      <a:r>
                        <a:rPr sz="1800" dirty="0">
                          <a:latin typeface="Calibri"/>
                          <a:cs typeface="Calibri"/>
                        </a:rPr>
                        <a:t> </a:t>
                      </a:r>
                      <a:r>
                        <a:rPr sz="1800">
                          <a:latin typeface="Calibri"/>
                          <a:cs typeface="Calibri"/>
                        </a:rPr>
                        <a:t>1/3</a:t>
                      </a:r>
                      <a:r>
                        <a:rPr sz="1800" spc="-5">
                          <a:latin typeface="Calibri"/>
                          <a:cs typeface="Calibri"/>
                        </a:rPr>
                        <a:t> </a:t>
                      </a:r>
                      <a:r>
                        <a:rPr sz="1800" spc="-10">
                          <a:latin typeface="Calibri"/>
                          <a:cs typeface="Calibri"/>
                        </a:rPr>
                        <a:t>site</a:t>
                      </a:r>
                      <a:r>
                        <a:rPr lang="ar-EG" sz="1800" spc="-10" dirty="0">
                          <a:latin typeface="Calibri"/>
                          <a:cs typeface="Calibri"/>
                        </a:rPr>
                        <a:t>(</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E8FF"/>
                    </a:solidFill>
                  </a:tcPr>
                </a:tc>
                <a:extLst>
                  <a:ext uri="{0D108BD9-81ED-4DB2-BD59-A6C34878D82A}">
                    <a16:rowId xmlns:a16="http://schemas.microsoft.com/office/drawing/2014/main" val="10000"/>
                  </a:ext>
                </a:extLst>
              </a:tr>
              <a:tr h="1002424">
                <a:tc>
                  <a:txBody>
                    <a:bodyPr/>
                    <a:lstStyle/>
                    <a:p>
                      <a:pPr marL="91440" marR="1270000" rtl="0">
                        <a:lnSpc>
                          <a:spcPct val="100000"/>
                        </a:lnSpc>
                        <a:spcBef>
                          <a:spcPts val="235"/>
                        </a:spcBef>
                      </a:pPr>
                      <a:r>
                        <a:rPr sz="2000" spc="-5" dirty="0">
                          <a:latin typeface="Calibri"/>
                          <a:cs typeface="Calibri"/>
                        </a:rPr>
                        <a:t>Ultrasound</a:t>
                      </a:r>
                      <a:r>
                        <a:rPr sz="2000" spc="-50" dirty="0">
                          <a:latin typeface="Calibri"/>
                          <a:cs typeface="Calibri"/>
                        </a:rPr>
                        <a:t> </a:t>
                      </a:r>
                      <a:r>
                        <a:rPr sz="2000" spc="-5" dirty="0">
                          <a:latin typeface="Calibri"/>
                          <a:cs typeface="Calibri"/>
                        </a:rPr>
                        <a:t>abdominal </a:t>
                      </a:r>
                      <a:r>
                        <a:rPr sz="2000" spc="-440" dirty="0">
                          <a:latin typeface="Calibri"/>
                          <a:cs typeface="Calibri"/>
                        </a:rPr>
                        <a:t> </a:t>
                      </a:r>
                      <a:r>
                        <a:rPr sz="2000" spc="-10" dirty="0">
                          <a:latin typeface="Calibri"/>
                          <a:cs typeface="Calibri"/>
                        </a:rPr>
                        <a:t>examination</a:t>
                      </a:r>
                      <a:endParaRPr sz="2000">
                        <a:latin typeface="Calibri"/>
                        <a:cs typeface="Calibri"/>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E8FF"/>
                    </a:solidFill>
                  </a:tcPr>
                </a:tc>
                <a:tc>
                  <a:txBody>
                    <a:bodyPr/>
                    <a:lstStyle/>
                    <a:p>
                      <a:pPr marL="92075" rtl="0">
                        <a:lnSpc>
                          <a:spcPct val="100000"/>
                        </a:lnSpc>
                        <a:spcBef>
                          <a:spcPts val="245"/>
                        </a:spcBef>
                      </a:pPr>
                      <a:r>
                        <a:rPr sz="1800" spc="-5" dirty="0">
                          <a:latin typeface="Calibri"/>
                          <a:cs typeface="Calibri"/>
                        </a:rPr>
                        <a:t>renal</a:t>
                      </a:r>
                      <a:r>
                        <a:rPr sz="1800" spc="-30" dirty="0">
                          <a:latin typeface="Calibri"/>
                          <a:cs typeface="Calibri"/>
                        </a:rPr>
                        <a:t> </a:t>
                      </a:r>
                      <a:r>
                        <a:rPr sz="1800" spc="-5" dirty="0">
                          <a:latin typeface="Calibri"/>
                          <a:cs typeface="Calibri"/>
                        </a:rPr>
                        <a:t>imaging</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E8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7236" y="145745"/>
            <a:ext cx="4591050" cy="911225"/>
          </a:xfrm>
          <a:prstGeom prst="rect">
            <a:avLst/>
          </a:prstGeom>
        </p:spPr>
        <p:txBody>
          <a:bodyPr vert="horz" wrap="square" lIns="0" tIns="13335" rIns="0" bIns="0" rtlCol="0">
            <a:spAutoFit/>
          </a:bodyPr>
          <a:lstStyle/>
          <a:p>
            <a:pPr marL="252095" marR="5080" indent="-240029" rtl="0">
              <a:lnSpc>
                <a:spcPct val="100000"/>
              </a:lnSpc>
              <a:spcBef>
                <a:spcPts val="105"/>
              </a:spcBef>
            </a:pPr>
            <a:r>
              <a:rPr sz="2900" dirty="0"/>
              <a:t>Primary</a:t>
            </a:r>
            <a:r>
              <a:rPr sz="2900" spc="-50" dirty="0"/>
              <a:t> </a:t>
            </a:r>
            <a:r>
              <a:rPr sz="2900" spc="-15" dirty="0"/>
              <a:t>hyperparathyroidism</a:t>
            </a:r>
            <a:r>
              <a:rPr sz="2900" spc="-60" dirty="0"/>
              <a:t> </a:t>
            </a:r>
            <a:r>
              <a:rPr sz="2900" dirty="0"/>
              <a:t>- </a:t>
            </a:r>
            <a:r>
              <a:rPr sz="2900" spc="-645" dirty="0"/>
              <a:t> </a:t>
            </a:r>
            <a:r>
              <a:rPr sz="2900" spc="-5" dirty="0"/>
              <a:t>bone</a:t>
            </a:r>
            <a:r>
              <a:rPr sz="2900" spc="-30" dirty="0"/>
              <a:t> </a:t>
            </a:r>
            <a:r>
              <a:rPr sz="2900" spc="-10" dirty="0"/>
              <a:t>mineral</a:t>
            </a:r>
            <a:r>
              <a:rPr sz="2900" spc="-35" dirty="0"/>
              <a:t> </a:t>
            </a:r>
            <a:r>
              <a:rPr sz="2900" spc="-5" dirty="0"/>
              <a:t>density</a:t>
            </a:r>
            <a:r>
              <a:rPr sz="2900" spc="-15" dirty="0"/>
              <a:t> </a:t>
            </a:r>
            <a:r>
              <a:rPr sz="2900" spc="-15"/>
              <a:t>(DXA</a:t>
            </a:r>
            <a:r>
              <a:rPr lang="ar-EG" sz="2900" spc="-15" dirty="0"/>
              <a:t>(</a:t>
            </a:r>
            <a:endParaRPr sz="2900"/>
          </a:p>
        </p:txBody>
      </p:sp>
      <p:graphicFrame>
        <p:nvGraphicFramePr>
          <p:cNvPr id="4" name="object 4"/>
          <p:cNvGraphicFramePr>
            <a:graphicFrameLocks noGrp="1"/>
          </p:cNvGraphicFramePr>
          <p:nvPr/>
        </p:nvGraphicFramePr>
        <p:xfrm>
          <a:off x="4349750" y="3325876"/>
          <a:ext cx="4464050" cy="1484249"/>
        </p:xfrm>
        <a:graphic>
          <a:graphicData uri="http://schemas.openxmlformats.org/drawingml/2006/table">
            <a:tbl>
              <a:tblPr firstRow="1" bandRow="1">
                <a:tableStyleId>{2D5ABB26-0587-4C30-8999-92F81FD0307C}</a:tableStyleId>
              </a:tblPr>
              <a:tblGrid>
                <a:gridCol w="3023870">
                  <a:extLst>
                    <a:ext uri="{9D8B030D-6E8A-4147-A177-3AD203B41FA5}">
                      <a16:colId xmlns:a16="http://schemas.microsoft.com/office/drawing/2014/main" val="20000"/>
                    </a:ext>
                  </a:extLst>
                </a:gridCol>
                <a:gridCol w="1440180">
                  <a:extLst>
                    <a:ext uri="{9D8B030D-6E8A-4147-A177-3AD203B41FA5}">
                      <a16:colId xmlns:a16="http://schemas.microsoft.com/office/drawing/2014/main" val="20001"/>
                    </a:ext>
                  </a:extLst>
                </a:gridCol>
              </a:tblGrid>
              <a:tr h="370967">
                <a:tc>
                  <a:txBody>
                    <a:bodyPr/>
                    <a:lstStyle/>
                    <a:p>
                      <a:pPr>
                        <a:lnSpc>
                          <a:spcPct val="100000"/>
                        </a:lnSpc>
                      </a:pPr>
                      <a:endParaRPr sz="2000">
                        <a:latin typeface="Times New Roman"/>
                        <a:cs typeface="Times New Roman"/>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a:txBody>
                    <a:bodyPr/>
                    <a:lstStyle/>
                    <a:p>
                      <a:pPr marL="1905" algn="ctr">
                        <a:lnSpc>
                          <a:spcPct val="100000"/>
                        </a:lnSpc>
                        <a:spcBef>
                          <a:spcPts val="245"/>
                        </a:spcBef>
                      </a:pPr>
                      <a:r>
                        <a:rPr sz="1800" b="1" spc="-5" dirty="0">
                          <a:solidFill>
                            <a:srgbClr val="0000FF"/>
                          </a:solidFill>
                          <a:latin typeface="Calibri"/>
                          <a:cs typeface="Calibri"/>
                        </a:rPr>
                        <a:t>T-</a:t>
                      </a:r>
                      <a:r>
                        <a:rPr sz="1800" b="1" spc="-35" dirty="0">
                          <a:solidFill>
                            <a:srgbClr val="0000FF"/>
                          </a:solidFill>
                          <a:latin typeface="Calibri"/>
                          <a:cs typeface="Calibri"/>
                        </a:rPr>
                        <a:t> </a:t>
                      </a:r>
                      <a:r>
                        <a:rPr sz="1800" b="1" spc="-10" dirty="0">
                          <a:solidFill>
                            <a:srgbClr val="0000FF"/>
                          </a:solidFill>
                          <a:latin typeface="Calibri"/>
                          <a:cs typeface="Calibri"/>
                        </a:rPr>
                        <a:t>score</a:t>
                      </a:r>
                      <a:endParaRPr sz="1800">
                        <a:latin typeface="Calibri"/>
                        <a:cs typeface="Calibri"/>
                      </a:endParaRPr>
                    </a:p>
                  </a:txBody>
                  <a:tcPr marL="0" marR="0" marT="3111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extLst>
                  <a:ext uri="{0D108BD9-81ED-4DB2-BD59-A6C34878D82A}">
                    <a16:rowId xmlns:a16="http://schemas.microsoft.com/office/drawing/2014/main" val="10000"/>
                  </a:ext>
                </a:extLst>
              </a:tr>
              <a:tr h="371094">
                <a:tc>
                  <a:txBody>
                    <a:bodyPr/>
                    <a:lstStyle/>
                    <a:p>
                      <a:pPr marL="92075">
                        <a:lnSpc>
                          <a:spcPct val="100000"/>
                        </a:lnSpc>
                        <a:spcBef>
                          <a:spcPts val="245"/>
                        </a:spcBef>
                      </a:pPr>
                      <a:r>
                        <a:rPr sz="1800" spc="-10" dirty="0">
                          <a:latin typeface="Calibri"/>
                          <a:cs typeface="Calibri"/>
                        </a:rPr>
                        <a:t>Femoral</a:t>
                      </a:r>
                      <a:r>
                        <a:rPr sz="1800" spc="-45" dirty="0">
                          <a:latin typeface="Calibri"/>
                          <a:cs typeface="Calibri"/>
                        </a:rPr>
                        <a:t> </a:t>
                      </a:r>
                      <a:r>
                        <a:rPr sz="1800" spc="-5" dirty="0">
                          <a:latin typeface="Calibri"/>
                          <a:cs typeface="Calibri"/>
                        </a:rPr>
                        <a:t>neck</a:t>
                      </a:r>
                      <a:endParaRPr sz="1800">
                        <a:latin typeface="Calibri"/>
                        <a:cs typeface="Calibri"/>
                      </a:endParaRPr>
                    </a:p>
                  </a:txBody>
                  <a:tcPr marL="0" marR="0" marT="3111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tc>
                  <a:txBody>
                    <a:bodyPr/>
                    <a:lstStyle/>
                    <a:p>
                      <a:pPr marL="2540" algn="ctr">
                        <a:lnSpc>
                          <a:spcPct val="100000"/>
                        </a:lnSpc>
                        <a:spcBef>
                          <a:spcPts val="245"/>
                        </a:spcBef>
                      </a:pPr>
                      <a:r>
                        <a:rPr sz="1800" dirty="0">
                          <a:solidFill>
                            <a:srgbClr val="0000FF"/>
                          </a:solidFill>
                          <a:latin typeface="Calibri"/>
                          <a:cs typeface="Calibri"/>
                        </a:rPr>
                        <a:t>-1.41</a:t>
                      </a:r>
                      <a:endParaRPr sz="1800">
                        <a:latin typeface="Calibri"/>
                        <a:cs typeface="Calibri"/>
                      </a:endParaRPr>
                    </a:p>
                  </a:txBody>
                  <a:tcPr marL="0" marR="0" marT="3111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extLst>
                  <a:ext uri="{0D108BD9-81ED-4DB2-BD59-A6C34878D82A}">
                    <a16:rowId xmlns:a16="http://schemas.microsoft.com/office/drawing/2014/main" val="10001"/>
                  </a:ext>
                </a:extLst>
              </a:tr>
              <a:tr h="371094">
                <a:tc>
                  <a:txBody>
                    <a:bodyPr/>
                    <a:lstStyle/>
                    <a:p>
                      <a:pPr marL="92075">
                        <a:lnSpc>
                          <a:spcPct val="100000"/>
                        </a:lnSpc>
                        <a:spcBef>
                          <a:spcPts val="250"/>
                        </a:spcBef>
                      </a:pPr>
                      <a:r>
                        <a:rPr sz="1800" spc="-5" dirty="0">
                          <a:latin typeface="Calibri"/>
                          <a:cs typeface="Calibri"/>
                        </a:rPr>
                        <a:t>Lumbar</a:t>
                      </a:r>
                      <a:r>
                        <a:rPr sz="1800" spc="-20" dirty="0">
                          <a:latin typeface="Calibri"/>
                          <a:cs typeface="Calibri"/>
                        </a:rPr>
                        <a:t> </a:t>
                      </a:r>
                      <a:r>
                        <a:rPr sz="1800" spc="-5" dirty="0">
                          <a:latin typeface="Calibri"/>
                          <a:cs typeface="Calibri"/>
                        </a:rPr>
                        <a:t>spine</a:t>
                      </a:r>
                      <a:endParaRPr sz="1800">
                        <a:latin typeface="Calibri"/>
                        <a:cs typeface="Calibri"/>
                      </a:endParaRPr>
                    </a:p>
                  </a:txBody>
                  <a:tcPr marL="0" marR="0" marT="3175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a:txBody>
                    <a:bodyPr/>
                    <a:lstStyle/>
                    <a:p>
                      <a:pPr marL="2540" algn="ctr">
                        <a:lnSpc>
                          <a:spcPct val="100000"/>
                        </a:lnSpc>
                        <a:spcBef>
                          <a:spcPts val="250"/>
                        </a:spcBef>
                      </a:pPr>
                      <a:r>
                        <a:rPr sz="1800" dirty="0">
                          <a:solidFill>
                            <a:srgbClr val="0000FF"/>
                          </a:solidFill>
                          <a:latin typeface="Calibri"/>
                          <a:cs typeface="Calibri"/>
                        </a:rPr>
                        <a:t>-2.23</a:t>
                      </a:r>
                      <a:endParaRPr sz="1800">
                        <a:latin typeface="Calibri"/>
                        <a:cs typeface="Calibri"/>
                      </a:endParaRPr>
                    </a:p>
                  </a:txBody>
                  <a:tcPr marL="0" marR="0" marT="3175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extLst>
                  <a:ext uri="{0D108BD9-81ED-4DB2-BD59-A6C34878D82A}">
                    <a16:rowId xmlns:a16="http://schemas.microsoft.com/office/drawing/2014/main" val="10002"/>
                  </a:ext>
                </a:extLst>
              </a:tr>
              <a:tr h="371094">
                <a:tc>
                  <a:txBody>
                    <a:bodyPr/>
                    <a:lstStyle/>
                    <a:p>
                      <a:pPr marL="92075">
                        <a:lnSpc>
                          <a:spcPct val="100000"/>
                        </a:lnSpc>
                        <a:spcBef>
                          <a:spcPts val="250"/>
                        </a:spcBef>
                      </a:pPr>
                      <a:r>
                        <a:rPr sz="1800" spc="-10" dirty="0">
                          <a:latin typeface="Calibri"/>
                          <a:cs typeface="Calibri"/>
                        </a:rPr>
                        <a:t>Forearm</a:t>
                      </a:r>
                      <a:r>
                        <a:rPr sz="1800" spc="-20"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1/3</a:t>
                      </a:r>
                      <a:r>
                        <a:rPr sz="1800" spc="-10" dirty="0">
                          <a:latin typeface="Calibri"/>
                          <a:cs typeface="Calibri"/>
                        </a:rPr>
                        <a:t> distal)</a:t>
                      </a:r>
                      <a:endParaRPr sz="1800">
                        <a:latin typeface="Calibri"/>
                        <a:cs typeface="Calibri"/>
                      </a:endParaRPr>
                    </a:p>
                  </a:txBody>
                  <a:tcPr marL="0" marR="0" marT="3175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tc>
                  <a:txBody>
                    <a:bodyPr/>
                    <a:lstStyle/>
                    <a:p>
                      <a:pPr marL="2540" algn="ctr">
                        <a:lnSpc>
                          <a:spcPct val="100000"/>
                        </a:lnSpc>
                        <a:spcBef>
                          <a:spcPts val="250"/>
                        </a:spcBef>
                      </a:pPr>
                      <a:r>
                        <a:rPr sz="1800" dirty="0">
                          <a:solidFill>
                            <a:srgbClr val="FF0000"/>
                          </a:solidFill>
                          <a:latin typeface="Calibri"/>
                          <a:cs typeface="Calibri"/>
                        </a:rPr>
                        <a:t>-3.26</a:t>
                      </a:r>
                      <a:endParaRPr sz="1800">
                        <a:latin typeface="Calibri"/>
                        <a:cs typeface="Calibri"/>
                      </a:endParaRPr>
                    </a:p>
                  </a:txBody>
                  <a:tcPr marL="0" marR="0" marT="3175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extLst>
                  <a:ext uri="{0D108BD9-81ED-4DB2-BD59-A6C34878D82A}">
                    <a16:rowId xmlns:a16="http://schemas.microsoft.com/office/drawing/2014/main" val="10003"/>
                  </a:ext>
                </a:extLst>
              </a:tr>
            </a:tbl>
          </a:graphicData>
        </a:graphic>
      </p:graphicFrame>
      <p:pic>
        <p:nvPicPr>
          <p:cNvPr id="5" name="object 5"/>
          <p:cNvPicPr/>
          <p:nvPr/>
        </p:nvPicPr>
        <p:blipFill>
          <a:blip r:embed="rId2" cstate="print"/>
          <a:stretch>
            <a:fillRect/>
          </a:stretch>
        </p:blipFill>
        <p:spPr>
          <a:xfrm>
            <a:off x="329184" y="3331464"/>
            <a:ext cx="3706367" cy="1946148"/>
          </a:xfrm>
          <a:prstGeom prst="rect">
            <a:avLst/>
          </a:prstGeom>
        </p:spPr>
      </p:pic>
      <p:pic>
        <p:nvPicPr>
          <p:cNvPr id="6" name="object 6"/>
          <p:cNvPicPr/>
          <p:nvPr/>
        </p:nvPicPr>
        <p:blipFill>
          <a:blip r:embed="rId3" cstate="print"/>
          <a:stretch>
            <a:fillRect/>
          </a:stretch>
        </p:blipFill>
        <p:spPr>
          <a:xfrm>
            <a:off x="324611" y="1196339"/>
            <a:ext cx="3706367" cy="1872995"/>
          </a:xfrm>
          <a:prstGeom prst="rect">
            <a:avLst/>
          </a:prstGeom>
        </p:spPr>
      </p:pic>
      <p:pic>
        <p:nvPicPr>
          <p:cNvPr id="7" name="object 7"/>
          <p:cNvPicPr/>
          <p:nvPr/>
        </p:nvPicPr>
        <p:blipFill>
          <a:blip r:embed="rId4" cstate="print"/>
          <a:stretch>
            <a:fillRect/>
          </a:stretch>
        </p:blipFill>
        <p:spPr>
          <a:xfrm>
            <a:off x="4860035" y="1200911"/>
            <a:ext cx="3313176" cy="17266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5870" y="597535"/>
            <a:ext cx="7051675" cy="452120"/>
          </a:xfrm>
          <a:prstGeom prst="rect">
            <a:avLst/>
          </a:prstGeom>
        </p:spPr>
        <p:txBody>
          <a:bodyPr vert="horz" wrap="square" lIns="0" tIns="12065" rIns="0" bIns="0" rtlCol="0">
            <a:spAutoFit/>
          </a:bodyPr>
          <a:lstStyle/>
          <a:p>
            <a:pPr marL="12700">
              <a:lnSpc>
                <a:spcPct val="100000"/>
              </a:lnSpc>
              <a:spcBef>
                <a:spcPts val="95"/>
              </a:spcBef>
            </a:pPr>
            <a:r>
              <a:rPr sz="2800" spc="-5" dirty="0"/>
              <a:t>Primary</a:t>
            </a:r>
            <a:r>
              <a:rPr sz="2800" spc="15" dirty="0"/>
              <a:t> </a:t>
            </a:r>
            <a:r>
              <a:rPr sz="2800" spc="-20" dirty="0"/>
              <a:t>hyperparathyroidism</a:t>
            </a:r>
            <a:r>
              <a:rPr sz="2800" spc="50" dirty="0"/>
              <a:t> </a:t>
            </a:r>
            <a:r>
              <a:rPr sz="2800" spc="-5" dirty="0"/>
              <a:t>–</a:t>
            </a:r>
            <a:r>
              <a:rPr sz="2800" spc="10" dirty="0"/>
              <a:t> </a:t>
            </a:r>
            <a:r>
              <a:rPr sz="2800" spc="-10" dirty="0"/>
              <a:t>bone</a:t>
            </a:r>
            <a:r>
              <a:rPr sz="2800" spc="15" dirty="0"/>
              <a:t> </a:t>
            </a:r>
            <a:r>
              <a:rPr sz="2800" spc="-10" dirty="0"/>
              <a:t>destruction</a:t>
            </a:r>
            <a:endParaRPr sz="2800"/>
          </a:p>
        </p:txBody>
      </p:sp>
      <p:pic>
        <p:nvPicPr>
          <p:cNvPr id="3" name="object 3"/>
          <p:cNvPicPr/>
          <p:nvPr/>
        </p:nvPicPr>
        <p:blipFill>
          <a:blip r:embed="rId2" cstate="print"/>
          <a:stretch>
            <a:fillRect/>
          </a:stretch>
        </p:blipFill>
        <p:spPr>
          <a:xfrm>
            <a:off x="2506979" y="1629155"/>
            <a:ext cx="3961511" cy="3653028"/>
          </a:xfrm>
          <a:prstGeom prst="rect">
            <a:avLst/>
          </a:prstGeom>
        </p:spPr>
      </p:pic>
      <p:sp>
        <p:nvSpPr>
          <p:cNvPr id="4" name="object 4"/>
          <p:cNvSpPr txBox="1"/>
          <p:nvPr/>
        </p:nvSpPr>
        <p:spPr>
          <a:xfrm>
            <a:off x="2076069" y="5802579"/>
            <a:ext cx="453517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0000FF"/>
                </a:solidFill>
                <a:latin typeface="Calibri"/>
                <a:cs typeface="Calibri"/>
              </a:rPr>
              <a:t>Brown</a:t>
            </a:r>
            <a:r>
              <a:rPr sz="1800" spc="-5" dirty="0">
                <a:solidFill>
                  <a:srgbClr val="0000FF"/>
                </a:solidFill>
                <a:latin typeface="Calibri"/>
                <a:cs typeface="Calibri"/>
              </a:rPr>
              <a:t> </a:t>
            </a:r>
            <a:r>
              <a:rPr sz="1800" dirty="0">
                <a:solidFill>
                  <a:srgbClr val="0000FF"/>
                </a:solidFill>
                <a:latin typeface="Calibri"/>
                <a:cs typeface="Calibri"/>
              </a:rPr>
              <a:t>tumor </a:t>
            </a:r>
            <a:r>
              <a:rPr sz="1800" spc="-5" dirty="0">
                <a:solidFill>
                  <a:srgbClr val="0000FF"/>
                </a:solidFill>
                <a:latin typeface="Calibri"/>
                <a:cs typeface="Calibri"/>
              </a:rPr>
              <a:t>of </a:t>
            </a:r>
            <a:r>
              <a:rPr sz="1800" dirty="0">
                <a:solidFill>
                  <a:srgbClr val="0000FF"/>
                </a:solidFill>
                <a:latin typeface="Calibri"/>
                <a:cs typeface="Calibri"/>
              </a:rPr>
              <a:t>the</a:t>
            </a:r>
            <a:r>
              <a:rPr sz="1800" spc="10" dirty="0">
                <a:solidFill>
                  <a:srgbClr val="0000FF"/>
                </a:solidFill>
                <a:latin typeface="Calibri"/>
                <a:cs typeface="Calibri"/>
              </a:rPr>
              <a:t> </a:t>
            </a:r>
            <a:r>
              <a:rPr sz="1800" spc="-10" dirty="0">
                <a:solidFill>
                  <a:srgbClr val="0000FF"/>
                </a:solidFill>
                <a:latin typeface="Calibri"/>
                <a:cs typeface="Calibri"/>
              </a:rPr>
              <a:t>skull</a:t>
            </a:r>
            <a:r>
              <a:rPr sz="1800" spc="-15" dirty="0">
                <a:solidFill>
                  <a:srgbClr val="0000FF"/>
                </a:solidFill>
                <a:latin typeface="Calibri"/>
                <a:cs typeface="Calibri"/>
              </a:rPr>
              <a:t> </a:t>
            </a:r>
            <a:r>
              <a:rPr sz="1800" spc="-5" dirty="0">
                <a:solidFill>
                  <a:srgbClr val="0000FF"/>
                </a:solidFill>
                <a:latin typeface="Calibri"/>
                <a:cs typeface="Calibri"/>
              </a:rPr>
              <a:t>of</a:t>
            </a:r>
            <a:r>
              <a:rPr sz="1800" spc="10" dirty="0">
                <a:solidFill>
                  <a:srgbClr val="0000FF"/>
                </a:solidFill>
                <a:latin typeface="Calibri"/>
                <a:cs typeface="Calibri"/>
              </a:rPr>
              <a:t> </a:t>
            </a:r>
            <a:r>
              <a:rPr sz="1800" dirty="0">
                <a:solidFill>
                  <a:srgbClr val="0000FF"/>
                </a:solidFill>
                <a:latin typeface="Calibri"/>
                <a:cs typeface="Calibri"/>
              </a:rPr>
              <a:t>a</a:t>
            </a:r>
            <a:r>
              <a:rPr sz="1800" spc="-10" dirty="0">
                <a:solidFill>
                  <a:srgbClr val="0000FF"/>
                </a:solidFill>
                <a:latin typeface="Calibri"/>
                <a:cs typeface="Calibri"/>
              </a:rPr>
              <a:t> young</a:t>
            </a:r>
            <a:r>
              <a:rPr sz="1800" spc="10" dirty="0">
                <a:solidFill>
                  <a:srgbClr val="0000FF"/>
                </a:solidFill>
                <a:latin typeface="Calibri"/>
                <a:cs typeface="Calibri"/>
              </a:rPr>
              <a:t> </a:t>
            </a:r>
            <a:r>
              <a:rPr sz="1800" spc="-10" dirty="0">
                <a:solidFill>
                  <a:srgbClr val="0000FF"/>
                </a:solidFill>
                <a:latin typeface="Calibri"/>
                <a:cs typeface="Calibri"/>
              </a:rPr>
              <a:t>woman</a:t>
            </a:r>
            <a:r>
              <a:rPr sz="1800" spc="30" dirty="0">
                <a:solidFill>
                  <a:srgbClr val="0000FF"/>
                </a:solidFill>
                <a:latin typeface="Calibri"/>
                <a:cs typeface="Calibri"/>
              </a:rPr>
              <a:t> </a:t>
            </a:r>
            <a:r>
              <a:rPr sz="1800" spc="-5" dirty="0">
                <a:solidFill>
                  <a:srgbClr val="0000FF"/>
                </a:solidFill>
                <a:latin typeface="Calibri"/>
                <a:cs typeface="Calibri"/>
              </a:rPr>
              <a:t>(CT)</a:t>
            </a:r>
            <a:endParaRPr sz="18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994359" y="519176"/>
            <a:ext cx="7178675" cy="513715"/>
          </a:xfrm>
          <a:prstGeom prst="rect">
            <a:avLst/>
          </a:prstGeom>
        </p:spPr>
        <p:txBody>
          <a:bodyPr vert="horz" wrap="square" lIns="0" tIns="13335" rIns="0" bIns="0" rtlCol="0">
            <a:spAutoFit/>
          </a:bodyPr>
          <a:lstStyle/>
          <a:p>
            <a:pPr marL="12700">
              <a:lnSpc>
                <a:spcPct val="100000"/>
              </a:lnSpc>
              <a:spcBef>
                <a:spcPts val="105"/>
              </a:spcBef>
            </a:pPr>
            <a:r>
              <a:rPr sz="3200" spc="-5" dirty="0"/>
              <a:t>Familial</a:t>
            </a:r>
            <a:r>
              <a:rPr sz="3200" spc="15" dirty="0"/>
              <a:t> </a:t>
            </a:r>
            <a:r>
              <a:rPr sz="3200" spc="-5" dirty="0"/>
              <a:t>Hypocalciuric Hypercalcemia</a:t>
            </a:r>
            <a:r>
              <a:rPr sz="3200" spc="35" dirty="0"/>
              <a:t> </a:t>
            </a:r>
            <a:r>
              <a:rPr sz="3200" spc="-5"/>
              <a:t>(FHH</a:t>
            </a:r>
            <a:r>
              <a:rPr lang="ar-EG" sz="3200" spc="-5" dirty="0"/>
              <a:t>(</a:t>
            </a:r>
            <a:endParaRPr sz="3200"/>
          </a:p>
        </p:txBody>
      </p:sp>
      <p:sp>
        <p:nvSpPr>
          <p:cNvPr id="4" name="object 4"/>
          <p:cNvSpPr txBox="1"/>
          <p:nvPr/>
        </p:nvSpPr>
        <p:spPr>
          <a:xfrm>
            <a:off x="1620011" y="2686811"/>
            <a:ext cx="5832475" cy="1966564"/>
          </a:xfrm>
          <a:prstGeom prst="rect">
            <a:avLst/>
          </a:prstGeom>
          <a:solidFill>
            <a:srgbClr val="D1E8FF"/>
          </a:solidFill>
          <a:ln w="9144">
            <a:solidFill>
              <a:srgbClr val="0000FF"/>
            </a:solidFill>
          </a:ln>
        </p:spPr>
        <p:txBody>
          <a:bodyPr vert="horz" wrap="square" lIns="0" tIns="22225" rIns="0" bIns="0" rtlCol="0">
            <a:spAutoFit/>
          </a:bodyPr>
          <a:lstStyle/>
          <a:p>
            <a:pPr marL="90805" algn="l" rtl="0">
              <a:lnSpc>
                <a:spcPct val="100000"/>
              </a:lnSpc>
              <a:spcBef>
                <a:spcPts val="175"/>
              </a:spcBef>
            </a:pPr>
            <a:r>
              <a:rPr sz="2800" spc="-5" dirty="0">
                <a:solidFill>
                  <a:srgbClr val="FF0000"/>
                </a:solidFill>
                <a:latin typeface="Calibri"/>
                <a:cs typeface="Calibri"/>
              </a:rPr>
              <a:t>↑Serum calcium </a:t>
            </a:r>
            <a:r>
              <a:rPr sz="2800" spc="-5">
                <a:solidFill>
                  <a:srgbClr val="FF0000"/>
                </a:solidFill>
                <a:latin typeface="Calibri"/>
                <a:cs typeface="Calibri"/>
              </a:rPr>
              <a:t>and</a:t>
            </a:r>
            <a:r>
              <a:rPr sz="2800" spc="5">
                <a:solidFill>
                  <a:srgbClr val="FF0000"/>
                </a:solidFill>
                <a:latin typeface="Calibri"/>
                <a:cs typeface="Calibri"/>
              </a:rPr>
              <a:t> </a:t>
            </a:r>
            <a:r>
              <a:rPr sz="2800" spc="-15">
                <a:solidFill>
                  <a:srgbClr val="FF0000"/>
                </a:solidFill>
                <a:latin typeface="Calibri"/>
                <a:cs typeface="Calibri"/>
              </a:rPr>
              <a:t>↑</a:t>
            </a:r>
            <a:r>
              <a:rPr lang="ar-EG" sz="2800" spc="-15" dirty="0">
                <a:solidFill>
                  <a:srgbClr val="FF0000"/>
                </a:solidFill>
                <a:latin typeface="Calibri"/>
                <a:cs typeface="Calibri"/>
              </a:rPr>
              <a:t> </a:t>
            </a:r>
            <a:r>
              <a:rPr lang="en-US" sz="2800" spc="-15" dirty="0">
                <a:solidFill>
                  <a:srgbClr val="FF0000"/>
                </a:solidFill>
                <a:latin typeface="Calibri"/>
                <a:cs typeface="Calibri"/>
              </a:rPr>
              <a:t>N</a:t>
            </a:r>
            <a:r>
              <a:rPr lang="ar-EG" sz="2800" spc="-15" dirty="0">
                <a:solidFill>
                  <a:srgbClr val="FF0000"/>
                </a:solidFill>
                <a:latin typeface="Calibri"/>
                <a:cs typeface="Calibri"/>
              </a:rPr>
              <a:t> </a:t>
            </a:r>
            <a:r>
              <a:rPr sz="2800" spc="-15">
                <a:solidFill>
                  <a:srgbClr val="FF0000"/>
                </a:solidFill>
                <a:latin typeface="Calibri"/>
                <a:cs typeface="Calibri"/>
              </a:rPr>
              <a:t>PTH</a:t>
            </a:r>
            <a:endParaRPr sz="2800">
              <a:latin typeface="Calibri"/>
              <a:cs typeface="Calibri"/>
            </a:endParaRPr>
          </a:p>
          <a:p>
            <a:pPr marL="53340" algn="l" rtl="0">
              <a:lnSpc>
                <a:spcPct val="100000"/>
              </a:lnSpc>
              <a:spcBef>
                <a:spcPts val="2455"/>
              </a:spcBef>
            </a:pPr>
            <a:r>
              <a:rPr sz="2000" dirty="0">
                <a:latin typeface="Calibri"/>
                <a:cs typeface="Calibri"/>
              </a:rPr>
              <a:t>but</a:t>
            </a:r>
            <a:endParaRPr sz="2000">
              <a:latin typeface="Calibri"/>
              <a:cs typeface="Calibri"/>
            </a:endParaRPr>
          </a:p>
          <a:p>
            <a:pPr algn="l" rtl="0">
              <a:lnSpc>
                <a:spcPct val="100000"/>
              </a:lnSpc>
              <a:spcBef>
                <a:spcPts val="20"/>
              </a:spcBef>
            </a:pPr>
            <a:endParaRPr sz="1950">
              <a:latin typeface="Calibri"/>
              <a:cs typeface="Calibri"/>
            </a:endParaRPr>
          </a:p>
          <a:p>
            <a:pPr marL="275590" indent="-184785" algn="l" rtl="0">
              <a:lnSpc>
                <a:spcPct val="100000"/>
              </a:lnSpc>
              <a:buClr>
                <a:srgbClr val="000000"/>
              </a:buClr>
              <a:buChar char="•"/>
              <a:tabLst>
                <a:tab pos="275590" algn="l"/>
              </a:tabLst>
            </a:pPr>
            <a:r>
              <a:rPr sz="2000" spc="-5" dirty="0">
                <a:solidFill>
                  <a:srgbClr val="FF0000"/>
                </a:solidFill>
                <a:latin typeface="Calibri"/>
                <a:cs typeface="Calibri"/>
              </a:rPr>
              <a:t>Urine</a:t>
            </a:r>
            <a:r>
              <a:rPr sz="2000" spc="-15" dirty="0">
                <a:solidFill>
                  <a:srgbClr val="FF0000"/>
                </a:solidFill>
                <a:latin typeface="Calibri"/>
                <a:cs typeface="Calibri"/>
              </a:rPr>
              <a:t> </a:t>
            </a:r>
            <a:r>
              <a:rPr sz="2000" dirty="0">
                <a:solidFill>
                  <a:srgbClr val="FF0000"/>
                </a:solidFill>
                <a:latin typeface="Calibri"/>
                <a:cs typeface="Calibri"/>
              </a:rPr>
              <a:t>calcium</a:t>
            </a:r>
            <a:r>
              <a:rPr sz="2000" spc="-5" dirty="0">
                <a:solidFill>
                  <a:srgbClr val="FF0000"/>
                </a:solidFill>
                <a:latin typeface="Calibri"/>
                <a:cs typeface="Calibri"/>
              </a:rPr>
              <a:t> </a:t>
            </a:r>
            <a:r>
              <a:rPr sz="2000" dirty="0">
                <a:solidFill>
                  <a:srgbClr val="FF0000"/>
                </a:solidFill>
                <a:latin typeface="Calibri"/>
                <a:cs typeface="Calibri"/>
              </a:rPr>
              <a:t>is </a:t>
            </a:r>
            <a:r>
              <a:rPr sz="2000" spc="-5">
                <a:solidFill>
                  <a:srgbClr val="FF0000"/>
                </a:solidFill>
                <a:latin typeface="Calibri"/>
                <a:cs typeface="Calibri"/>
              </a:rPr>
              <a:t>low</a:t>
            </a:r>
            <a:r>
              <a:rPr sz="2000" spc="-10">
                <a:solidFill>
                  <a:srgbClr val="FF0000"/>
                </a:solidFill>
                <a:latin typeface="Calibri"/>
                <a:cs typeface="Calibri"/>
              </a:rPr>
              <a:t> </a:t>
            </a:r>
            <a:r>
              <a:rPr lang="en-US" sz="2000" spc="-10" dirty="0">
                <a:solidFill>
                  <a:srgbClr val="FF0000"/>
                </a:solidFill>
                <a:latin typeface="Calibri"/>
                <a:cs typeface="Calibri"/>
              </a:rPr>
              <a:t>less than</a:t>
            </a:r>
            <a:r>
              <a:rPr sz="2000" spc="-10">
                <a:latin typeface="Calibri"/>
                <a:cs typeface="Calibri"/>
              </a:rPr>
              <a:t> </a:t>
            </a:r>
            <a:r>
              <a:rPr sz="2000">
                <a:latin typeface="Calibri"/>
                <a:cs typeface="Calibri"/>
              </a:rPr>
              <a:t>100</a:t>
            </a:r>
            <a:r>
              <a:rPr sz="2000" spc="-20">
                <a:latin typeface="Calibri"/>
                <a:cs typeface="Calibri"/>
              </a:rPr>
              <a:t> </a:t>
            </a:r>
            <a:r>
              <a:rPr sz="2000" spc="10">
                <a:latin typeface="Calibri"/>
                <a:cs typeface="Calibri"/>
              </a:rPr>
              <a:t>mg/24H</a:t>
            </a:r>
            <a:endParaRPr sz="2000">
              <a:latin typeface="Calibri"/>
              <a:cs typeface="Calibri"/>
            </a:endParaRPr>
          </a:p>
          <a:p>
            <a:pPr marL="274955" indent="-184785" algn="l" rtl="0">
              <a:lnSpc>
                <a:spcPct val="100000"/>
              </a:lnSpc>
              <a:tabLst>
                <a:tab pos="275590" algn="l"/>
              </a:tabLst>
            </a:pPr>
            <a:endParaRPr sz="1800">
              <a:latin typeface="Calibri"/>
              <a:cs typeface="Calibri"/>
            </a:endParaRPr>
          </a:p>
        </p:txBody>
      </p:sp>
      <p:sp>
        <p:nvSpPr>
          <p:cNvPr id="5" name="object 5"/>
          <p:cNvSpPr txBox="1"/>
          <p:nvPr/>
        </p:nvSpPr>
        <p:spPr>
          <a:xfrm>
            <a:off x="1574672" y="1724913"/>
            <a:ext cx="5923280" cy="635635"/>
          </a:xfrm>
          <a:prstGeom prst="rect">
            <a:avLst/>
          </a:prstGeom>
        </p:spPr>
        <p:txBody>
          <a:bodyPr vert="horz" wrap="square" lIns="0" tIns="13335" rIns="0" bIns="0" rtlCol="0">
            <a:spAutoFit/>
          </a:bodyPr>
          <a:lstStyle/>
          <a:p>
            <a:pPr marL="928369" marR="5080" indent="-916305">
              <a:lnSpc>
                <a:spcPct val="100000"/>
              </a:lnSpc>
              <a:spcBef>
                <a:spcPts val="105"/>
              </a:spcBef>
            </a:pPr>
            <a:r>
              <a:rPr sz="2000" spc="-5" dirty="0">
                <a:latin typeface="Calibri"/>
                <a:cs typeface="Calibri"/>
              </a:rPr>
              <a:t>The reason of FHH </a:t>
            </a:r>
            <a:r>
              <a:rPr sz="2000" dirty="0">
                <a:latin typeface="Calibri"/>
                <a:cs typeface="Calibri"/>
              </a:rPr>
              <a:t>is </a:t>
            </a:r>
            <a:r>
              <a:rPr sz="2000" spc="-5" dirty="0">
                <a:latin typeface="Calibri"/>
                <a:cs typeface="Calibri"/>
              </a:rPr>
              <a:t>inactivating mutation of </a:t>
            </a:r>
            <a:r>
              <a:rPr sz="2000" dirty="0">
                <a:latin typeface="Calibri"/>
                <a:cs typeface="Calibri"/>
              </a:rPr>
              <a:t>the calcium </a:t>
            </a:r>
            <a:r>
              <a:rPr sz="2000" spc="-440" dirty="0">
                <a:latin typeface="Calibri"/>
                <a:cs typeface="Calibri"/>
              </a:rPr>
              <a:t> </a:t>
            </a:r>
            <a:r>
              <a:rPr sz="2000" spc="-5" dirty="0">
                <a:latin typeface="Calibri"/>
                <a:cs typeface="Calibri"/>
              </a:rPr>
              <a:t>sensing</a:t>
            </a:r>
            <a:r>
              <a:rPr sz="2000" dirty="0">
                <a:latin typeface="Calibri"/>
                <a:cs typeface="Calibri"/>
              </a:rPr>
              <a:t> </a:t>
            </a:r>
            <a:r>
              <a:rPr sz="2000" spc="-10" dirty="0">
                <a:latin typeface="Calibri"/>
                <a:cs typeface="Calibri"/>
              </a:rPr>
              <a:t>receptor</a:t>
            </a:r>
            <a:r>
              <a:rPr sz="2000" spc="5" dirty="0">
                <a:latin typeface="Calibri"/>
                <a:cs typeface="Calibri"/>
              </a:rPr>
              <a:t> </a:t>
            </a:r>
            <a:r>
              <a:rPr sz="2000" dirty="0">
                <a:latin typeface="Calibri"/>
                <a:cs typeface="Calibri"/>
              </a:rPr>
              <a:t>in </a:t>
            </a:r>
            <a:r>
              <a:rPr sz="2000" spc="-15" dirty="0">
                <a:latin typeface="Calibri"/>
                <a:cs typeface="Calibri"/>
              </a:rPr>
              <a:t>parathyroid</a:t>
            </a:r>
            <a:r>
              <a:rPr sz="2000" spc="-5" dirty="0">
                <a:latin typeface="Calibri"/>
                <a:cs typeface="Calibri"/>
              </a:rPr>
              <a:t> </a:t>
            </a:r>
            <a:r>
              <a:rPr sz="2000" dirty="0">
                <a:latin typeface="Calibri"/>
                <a:cs typeface="Calibri"/>
              </a:rPr>
              <a:t>glands.</a:t>
            </a:r>
            <a:endParaRPr sz="2000">
              <a:latin typeface="Calibri"/>
              <a:cs typeface="Calibri"/>
            </a:endParaRPr>
          </a:p>
        </p:txBody>
      </p:sp>
      <p:sp>
        <p:nvSpPr>
          <p:cNvPr id="6" name="object 6"/>
          <p:cNvSpPr txBox="1"/>
          <p:nvPr/>
        </p:nvSpPr>
        <p:spPr>
          <a:xfrm>
            <a:off x="2446147" y="5624271"/>
            <a:ext cx="4138295"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Calibri"/>
                <a:cs typeface="Calibri"/>
              </a:rPr>
              <a:t>FHH is</a:t>
            </a:r>
            <a:r>
              <a:rPr sz="2000" spc="-5" dirty="0">
                <a:latin typeface="Calibri"/>
                <a:cs typeface="Calibri"/>
              </a:rPr>
              <a:t> </a:t>
            </a:r>
            <a:r>
              <a:rPr sz="2000" dirty="0">
                <a:latin typeface="Calibri"/>
                <a:cs typeface="Calibri"/>
              </a:rPr>
              <a:t>a</a:t>
            </a:r>
            <a:r>
              <a:rPr sz="2000" spc="-15" dirty="0">
                <a:latin typeface="Calibri"/>
                <a:cs typeface="Calibri"/>
              </a:rPr>
              <a:t> rare,</a:t>
            </a:r>
            <a:r>
              <a:rPr sz="2000" spc="-5" dirty="0">
                <a:latin typeface="Calibri"/>
                <a:cs typeface="Calibri"/>
              </a:rPr>
              <a:t> lifelong,</a:t>
            </a:r>
            <a:r>
              <a:rPr sz="2000" spc="-10" dirty="0">
                <a:latin typeface="Calibri"/>
                <a:cs typeface="Calibri"/>
              </a:rPr>
              <a:t> </a:t>
            </a:r>
            <a:r>
              <a:rPr sz="2000" spc="-5" dirty="0">
                <a:latin typeface="Calibri"/>
                <a:cs typeface="Calibri"/>
              </a:rPr>
              <a:t>benign</a:t>
            </a:r>
            <a:r>
              <a:rPr sz="2000" spc="-30" dirty="0">
                <a:latin typeface="Calibri"/>
                <a:cs typeface="Calibri"/>
              </a:rPr>
              <a:t> </a:t>
            </a:r>
            <a:r>
              <a:rPr sz="2000" spc="-5" dirty="0">
                <a:latin typeface="Calibri"/>
                <a:cs typeface="Calibri"/>
              </a:rPr>
              <a:t>condition.</a:t>
            </a:r>
            <a:endParaRPr sz="20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EG"/>
          </a:p>
        </p:txBody>
      </p:sp>
      <p:sp>
        <p:nvSpPr>
          <p:cNvPr id="3" name="عنصر نائب للنص 2"/>
          <p:cNvSpPr>
            <a:spLocks noGrp="1"/>
          </p:cNvSpPr>
          <p:nvPr>
            <p:ph type="body" idx="1"/>
          </p:nvPr>
        </p:nvSpPr>
        <p:spPr>
          <a:xfrm>
            <a:off x="893762" y="1476375"/>
            <a:ext cx="7436484" cy="3016210"/>
          </a:xfrm>
        </p:spPr>
        <p:txBody>
          <a:bodyPr/>
          <a:lstStyle/>
          <a:p>
            <a:r>
              <a:rPr lang="en-US" b="1" dirty="0"/>
              <a:t>Calculation of calcium/</a:t>
            </a:r>
            <a:r>
              <a:rPr lang="en-US" b="1" dirty="0" err="1"/>
              <a:t>creatinine</a:t>
            </a:r>
            <a:r>
              <a:rPr lang="en-US" b="1" dirty="0"/>
              <a:t> excretion ratio</a:t>
            </a:r>
          </a:p>
          <a:p>
            <a:r>
              <a:rPr lang="it-IT" dirty="0"/>
              <a:t>CaE = [Urine Ca (mmol)/urine Cr (mmol)]</a:t>
            </a:r>
          </a:p>
          <a:p>
            <a:r>
              <a:rPr lang="en-US" dirty="0"/>
              <a:t>× [(plasma Cr (</a:t>
            </a:r>
            <a:r>
              <a:rPr lang="en-US" dirty="0" err="1"/>
              <a:t>micromol</a:t>
            </a:r>
            <a:r>
              <a:rPr lang="en-US" dirty="0"/>
              <a:t>)/1000)/plasma Ca (</a:t>
            </a:r>
            <a:r>
              <a:rPr lang="en-US" dirty="0" err="1"/>
              <a:t>mmol</a:t>
            </a:r>
            <a:r>
              <a:rPr lang="en-US" dirty="0"/>
              <a:t>)]</a:t>
            </a:r>
          </a:p>
          <a:p>
            <a:r>
              <a:rPr lang="en-US" dirty="0"/>
              <a:t>= &lt;0.01 in FHH</a:t>
            </a:r>
          </a:p>
          <a:p>
            <a:r>
              <a:rPr lang="en-US" dirty="0"/>
              <a:t>= &gt;0.02 in PHPT</a:t>
            </a:r>
          </a:p>
          <a:p>
            <a:r>
              <a:rPr lang="en-US" i="1" dirty="0"/>
              <a:t>These numeric parameters are not fully sensitive or specific and genetic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prstGeom prst="rect">
            <a:avLst/>
          </a:prstGeom>
        </p:spPr>
        <p:txBody>
          <a:bodyPr vert="horz" wrap="square" lIns="0" tIns="225425" rIns="0" bIns="0" rtlCol="0">
            <a:spAutoFit/>
          </a:bodyPr>
          <a:lstStyle/>
          <a:p>
            <a:pPr marL="1796414" marR="5080" indent="-791845">
              <a:lnSpc>
                <a:spcPct val="100000"/>
              </a:lnSpc>
              <a:spcBef>
                <a:spcPts val="95"/>
              </a:spcBef>
            </a:pPr>
            <a:r>
              <a:rPr sz="2800" spc="-5" dirty="0">
                <a:latin typeface="Microsoft Sans Serif"/>
                <a:cs typeface="Microsoft Sans Serif"/>
              </a:rPr>
              <a:t>Common</a:t>
            </a:r>
            <a:r>
              <a:rPr sz="2800" spc="70" dirty="0">
                <a:latin typeface="Microsoft Sans Serif"/>
                <a:cs typeface="Microsoft Sans Serif"/>
              </a:rPr>
              <a:t> </a:t>
            </a:r>
            <a:r>
              <a:rPr sz="2800" spc="-5" dirty="0">
                <a:latin typeface="Microsoft Sans Serif"/>
                <a:cs typeface="Microsoft Sans Serif"/>
              </a:rPr>
              <a:t>causes</a:t>
            </a:r>
            <a:r>
              <a:rPr sz="2800" spc="30" dirty="0">
                <a:latin typeface="Microsoft Sans Serif"/>
                <a:cs typeface="Microsoft Sans Serif"/>
              </a:rPr>
              <a:t> </a:t>
            </a:r>
            <a:r>
              <a:rPr sz="2800" spc="-5" dirty="0">
                <a:latin typeface="Microsoft Sans Serif"/>
                <a:cs typeface="Microsoft Sans Serif"/>
              </a:rPr>
              <a:t>of</a:t>
            </a:r>
            <a:r>
              <a:rPr sz="2800" spc="30" dirty="0">
                <a:latin typeface="Microsoft Sans Serif"/>
                <a:cs typeface="Microsoft Sans Serif"/>
              </a:rPr>
              <a:t> </a:t>
            </a:r>
            <a:r>
              <a:rPr sz="2800" spc="-5" dirty="0">
                <a:latin typeface="Microsoft Sans Serif"/>
                <a:cs typeface="Microsoft Sans Serif"/>
              </a:rPr>
              <a:t>secondary </a:t>
            </a:r>
            <a:r>
              <a:rPr sz="2800" spc="-725" dirty="0">
                <a:latin typeface="Microsoft Sans Serif"/>
                <a:cs typeface="Microsoft Sans Serif"/>
              </a:rPr>
              <a:t> </a:t>
            </a:r>
            <a:r>
              <a:rPr sz="2800" dirty="0">
                <a:latin typeface="Microsoft Sans Serif"/>
                <a:cs typeface="Microsoft Sans Serif"/>
              </a:rPr>
              <a:t>hyperparathyroidism</a:t>
            </a:r>
            <a:endParaRPr sz="2800">
              <a:latin typeface="Microsoft Sans Serif"/>
              <a:cs typeface="Microsoft Sans Serif"/>
            </a:endParaRPr>
          </a:p>
        </p:txBody>
      </p:sp>
      <p:graphicFrame>
        <p:nvGraphicFramePr>
          <p:cNvPr id="4" name="object 4"/>
          <p:cNvGraphicFramePr>
            <a:graphicFrameLocks noGrp="1"/>
          </p:cNvGraphicFramePr>
          <p:nvPr/>
        </p:nvGraphicFramePr>
        <p:xfrm>
          <a:off x="820737" y="1478025"/>
          <a:ext cx="7560945" cy="4730709"/>
        </p:xfrm>
        <a:graphic>
          <a:graphicData uri="http://schemas.openxmlformats.org/drawingml/2006/table">
            <a:tbl>
              <a:tblPr firstRow="1" bandRow="1">
                <a:tableStyleId>{2D5ABB26-0587-4C30-8999-92F81FD0307C}</a:tableStyleId>
              </a:tblPr>
              <a:tblGrid>
                <a:gridCol w="3384550">
                  <a:extLst>
                    <a:ext uri="{9D8B030D-6E8A-4147-A177-3AD203B41FA5}">
                      <a16:colId xmlns:a16="http://schemas.microsoft.com/office/drawing/2014/main" val="20000"/>
                    </a:ext>
                  </a:extLst>
                </a:gridCol>
                <a:gridCol w="4176395">
                  <a:extLst>
                    <a:ext uri="{9D8B030D-6E8A-4147-A177-3AD203B41FA5}">
                      <a16:colId xmlns:a16="http://schemas.microsoft.com/office/drawing/2014/main" val="20001"/>
                    </a:ext>
                  </a:extLst>
                </a:gridCol>
              </a:tblGrid>
              <a:tr h="658749">
                <a:tc>
                  <a:txBody>
                    <a:bodyPr/>
                    <a:lstStyle/>
                    <a:p>
                      <a:pPr marL="91440">
                        <a:lnSpc>
                          <a:spcPct val="100000"/>
                        </a:lnSpc>
                        <a:spcBef>
                          <a:spcPts val="1470"/>
                        </a:spcBef>
                      </a:pPr>
                      <a:r>
                        <a:rPr sz="1800" b="1" spc="-5" dirty="0">
                          <a:latin typeface="Arial"/>
                          <a:cs typeface="Arial"/>
                        </a:rPr>
                        <a:t>Disorder</a:t>
                      </a:r>
                      <a:endParaRPr sz="1800">
                        <a:latin typeface="Arial"/>
                        <a:cs typeface="Arial"/>
                      </a:endParaRPr>
                    </a:p>
                  </a:txBody>
                  <a:tcPr marL="0" marR="0" marT="186690" marB="0">
                    <a:lnL w="12700">
                      <a:solidFill>
                        <a:srgbClr val="333399"/>
                      </a:solidFill>
                      <a:prstDash val="solid"/>
                    </a:lnL>
                    <a:lnR w="12700">
                      <a:solidFill>
                        <a:srgbClr val="333399"/>
                      </a:solidFill>
                      <a:prstDash val="solid"/>
                    </a:lnR>
                    <a:lnT w="12700">
                      <a:solidFill>
                        <a:srgbClr val="333399"/>
                      </a:solidFill>
                      <a:prstDash val="solid"/>
                    </a:lnT>
                    <a:lnB w="28575">
                      <a:solidFill>
                        <a:srgbClr val="333399"/>
                      </a:solidFill>
                      <a:prstDash val="solid"/>
                    </a:lnB>
                  </a:tcPr>
                </a:tc>
                <a:tc>
                  <a:txBody>
                    <a:bodyPr/>
                    <a:lstStyle/>
                    <a:p>
                      <a:pPr marL="92075">
                        <a:lnSpc>
                          <a:spcPct val="100000"/>
                        </a:lnSpc>
                        <a:spcBef>
                          <a:spcPts val="1470"/>
                        </a:spcBef>
                      </a:pPr>
                      <a:r>
                        <a:rPr sz="1800" b="1" spc="-5" dirty="0">
                          <a:latin typeface="Arial"/>
                          <a:cs typeface="Arial"/>
                        </a:rPr>
                        <a:t>Comment</a:t>
                      </a:r>
                      <a:endParaRPr sz="1800">
                        <a:latin typeface="Arial"/>
                        <a:cs typeface="Arial"/>
                      </a:endParaRPr>
                    </a:p>
                  </a:txBody>
                  <a:tcPr marL="0" marR="0" marT="186690" marB="0">
                    <a:lnL w="12700">
                      <a:solidFill>
                        <a:srgbClr val="333399"/>
                      </a:solidFill>
                      <a:prstDash val="solid"/>
                    </a:lnL>
                    <a:lnR w="12700">
                      <a:solidFill>
                        <a:srgbClr val="333399"/>
                      </a:solidFill>
                      <a:prstDash val="solid"/>
                    </a:lnR>
                    <a:lnT w="12700">
                      <a:solidFill>
                        <a:srgbClr val="333399"/>
                      </a:solidFill>
                      <a:prstDash val="solid"/>
                    </a:lnT>
                    <a:lnB w="28575">
                      <a:solidFill>
                        <a:srgbClr val="333399"/>
                      </a:solidFill>
                      <a:prstDash val="solid"/>
                    </a:lnB>
                  </a:tcPr>
                </a:tc>
                <a:extLst>
                  <a:ext uri="{0D108BD9-81ED-4DB2-BD59-A6C34878D82A}">
                    <a16:rowId xmlns:a16="http://schemas.microsoft.com/office/drawing/2014/main" val="10000"/>
                  </a:ext>
                </a:extLst>
              </a:tr>
              <a:tr h="883920">
                <a:tc>
                  <a:txBody>
                    <a:bodyPr/>
                    <a:lstStyle/>
                    <a:p>
                      <a:pPr marL="91440">
                        <a:lnSpc>
                          <a:spcPct val="100000"/>
                        </a:lnSpc>
                        <a:spcBef>
                          <a:spcPts val="315"/>
                        </a:spcBef>
                      </a:pPr>
                      <a:r>
                        <a:rPr sz="1800" spc="-10" dirty="0">
                          <a:latin typeface="Microsoft Sans Serif"/>
                          <a:cs typeface="Microsoft Sans Serif"/>
                        </a:rPr>
                        <a:t>Chronic</a:t>
                      </a:r>
                      <a:r>
                        <a:rPr sz="1800" spc="25" dirty="0">
                          <a:latin typeface="Microsoft Sans Serif"/>
                          <a:cs typeface="Microsoft Sans Serif"/>
                        </a:rPr>
                        <a:t> </a:t>
                      </a:r>
                      <a:r>
                        <a:rPr sz="1800" spc="-10" dirty="0">
                          <a:latin typeface="Microsoft Sans Serif"/>
                          <a:cs typeface="Microsoft Sans Serif"/>
                        </a:rPr>
                        <a:t>kidney</a:t>
                      </a:r>
                      <a:r>
                        <a:rPr sz="1800" spc="30" dirty="0">
                          <a:latin typeface="Microsoft Sans Serif"/>
                          <a:cs typeface="Microsoft Sans Serif"/>
                        </a:rPr>
                        <a:t> </a:t>
                      </a:r>
                      <a:r>
                        <a:rPr sz="1800" spc="-10" dirty="0">
                          <a:latin typeface="Microsoft Sans Serif"/>
                          <a:cs typeface="Microsoft Sans Serif"/>
                        </a:rPr>
                        <a:t>disease</a:t>
                      </a:r>
                      <a:r>
                        <a:rPr sz="1800" spc="40" dirty="0">
                          <a:latin typeface="Microsoft Sans Serif"/>
                          <a:cs typeface="Microsoft Sans Serif"/>
                        </a:rPr>
                        <a:t> </a:t>
                      </a:r>
                      <a:r>
                        <a:rPr sz="1800" spc="-5" dirty="0">
                          <a:latin typeface="Microsoft Sans Serif"/>
                          <a:cs typeface="Microsoft Sans Serif"/>
                        </a:rPr>
                        <a:t>(CKD)</a:t>
                      </a:r>
                      <a:endParaRPr sz="1800">
                        <a:latin typeface="Microsoft Sans Serif"/>
                        <a:cs typeface="Microsoft Sans Serif"/>
                      </a:endParaRPr>
                    </a:p>
                    <a:p>
                      <a:pPr marL="91440">
                        <a:lnSpc>
                          <a:spcPct val="100000"/>
                        </a:lnSpc>
                        <a:spcBef>
                          <a:spcPts val="10"/>
                        </a:spcBef>
                      </a:pPr>
                      <a:r>
                        <a:rPr sz="1600" spc="-10">
                          <a:latin typeface="Microsoft Sans Serif"/>
                          <a:cs typeface="Microsoft Sans Serif"/>
                        </a:rPr>
                        <a:t>GFR</a:t>
                      </a:r>
                      <a:r>
                        <a:rPr sz="1600" spc="35">
                          <a:latin typeface="Microsoft Sans Serif"/>
                          <a:cs typeface="Microsoft Sans Serif"/>
                        </a:rPr>
                        <a:t> </a:t>
                      </a:r>
                      <a:r>
                        <a:rPr sz="1600" spc="-5" dirty="0">
                          <a:latin typeface="Microsoft Sans Serif"/>
                          <a:cs typeface="Microsoft Sans Serif"/>
                        </a:rPr>
                        <a:t>below</a:t>
                      </a:r>
                      <a:r>
                        <a:rPr sz="1600" spc="-10" dirty="0">
                          <a:latin typeface="Microsoft Sans Serif"/>
                          <a:cs typeface="Microsoft Sans Serif"/>
                        </a:rPr>
                        <a:t> </a:t>
                      </a:r>
                      <a:r>
                        <a:rPr sz="1600" spc="-5" dirty="0">
                          <a:latin typeface="Microsoft Sans Serif"/>
                          <a:cs typeface="Microsoft Sans Serif"/>
                        </a:rPr>
                        <a:t>60</a:t>
                      </a:r>
                      <a:r>
                        <a:rPr sz="1600" spc="5" dirty="0">
                          <a:latin typeface="Microsoft Sans Serif"/>
                          <a:cs typeface="Microsoft Sans Serif"/>
                        </a:rPr>
                        <a:t> </a:t>
                      </a:r>
                      <a:r>
                        <a:rPr sz="1600" spc="-5" dirty="0">
                          <a:latin typeface="Microsoft Sans Serif"/>
                          <a:cs typeface="Microsoft Sans Serif"/>
                        </a:rPr>
                        <a:t>ml/min)</a:t>
                      </a:r>
                      <a:endParaRPr sz="1600">
                        <a:latin typeface="Microsoft Sans Serif"/>
                        <a:cs typeface="Microsoft Sans Serif"/>
                      </a:endParaRPr>
                    </a:p>
                  </a:txBody>
                  <a:tcPr marL="0" marR="0" marT="40005" marB="0">
                    <a:lnL w="12700">
                      <a:solidFill>
                        <a:srgbClr val="333399"/>
                      </a:solidFill>
                      <a:prstDash val="solid"/>
                    </a:lnL>
                    <a:lnR w="12700">
                      <a:solidFill>
                        <a:srgbClr val="333399"/>
                      </a:solidFill>
                      <a:prstDash val="solid"/>
                    </a:lnR>
                    <a:lnT w="28575">
                      <a:solidFill>
                        <a:srgbClr val="333399"/>
                      </a:solidFill>
                      <a:prstDash val="solid"/>
                    </a:lnT>
                    <a:lnB w="12700">
                      <a:solidFill>
                        <a:srgbClr val="333399"/>
                      </a:solidFill>
                      <a:prstDash val="solid"/>
                    </a:lnB>
                    <a:solidFill>
                      <a:srgbClr val="D6D6EA"/>
                    </a:solidFill>
                  </a:tcPr>
                </a:tc>
                <a:tc>
                  <a:txBody>
                    <a:bodyPr/>
                    <a:lstStyle/>
                    <a:p>
                      <a:pPr marL="92075">
                        <a:lnSpc>
                          <a:spcPct val="100000"/>
                        </a:lnSpc>
                        <a:spcBef>
                          <a:spcPts val="1275"/>
                        </a:spcBef>
                      </a:pPr>
                      <a:r>
                        <a:rPr sz="1800" spc="-5" dirty="0">
                          <a:latin typeface="Microsoft Sans Serif"/>
                          <a:cs typeface="Microsoft Sans Serif"/>
                        </a:rPr>
                        <a:t>Impaired</a:t>
                      </a:r>
                      <a:r>
                        <a:rPr sz="1800" spc="10" dirty="0">
                          <a:latin typeface="Microsoft Sans Serif"/>
                          <a:cs typeface="Microsoft Sans Serif"/>
                        </a:rPr>
                        <a:t> </a:t>
                      </a:r>
                      <a:r>
                        <a:rPr sz="1800" spc="-5" dirty="0">
                          <a:latin typeface="Microsoft Sans Serif"/>
                          <a:cs typeface="Microsoft Sans Serif"/>
                        </a:rPr>
                        <a:t>1,25(OH)</a:t>
                      </a:r>
                      <a:r>
                        <a:rPr sz="1800" spc="-7" baseline="-20833" dirty="0">
                          <a:latin typeface="Microsoft Sans Serif"/>
                          <a:cs typeface="Microsoft Sans Serif"/>
                        </a:rPr>
                        <a:t>2</a:t>
                      </a:r>
                      <a:r>
                        <a:rPr sz="1800" spc="-5" dirty="0">
                          <a:latin typeface="Microsoft Sans Serif"/>
                          <a:cs typeface="Microsoft Sans Serif"/>
                        </a:rPr>
                        <a:t>D</a:t>
                      </a:r>
                      <a:r>
                        <a:rPr sz="1800" dirty="0">
                          <a:latin typeface="Microsoft Sans Serif"/>
                          <a:cs typeface="Microsoft Sans Serif"/>
                        </a:rPr>
                        <a:t> </a:t>
                      </a:r>
                      <a:r>
                        <a:rPr sz="1800" spc="-5" dirty="0">
                          <a:latin typeface="Microsoft Sans Serif"/>
                          <a:cs typeface="Microsoft Sans Serif"/>
                        </a:rPr>
                        <a:t>production,</a:t>
                      </a:r>
                      <a:endParaRPr sz="1800">
                        <a:latin typeface="Microsoft Sans Serif"/>
                        <a:cs typeface="Microsoft Sans Serif"/>
                      </a:endParaRPr>
                    </a:p>
                    <a:p>
                      <a:pPr marL="92075">
                        <a:lnSpc>
                          <a:spcPct val="100000"/>
                        </a:lnSpc>
                        <a:spcBef>
                          <a:spcPts val="5"/>
                        </a:spcBef>
                      </a:pPr>
                      <a:r>
                        <a:rPr sz="1800" spc="-5" dirty="0">
                          <a:latin typeface="Microsoft Sans Serif"/>
                          <a:cs typeface="Microsoft Sans Serif"/>
                        </a:rPr>
                        <a:t>hyperphosphatemia</a:t>
                      </a:r>
                      <a:endParaRPr sz="1800">
                        <a:latin typeface="Microsoft Sans Serif"/>
                        <a:cs typeface="Microsoft Sans Serif"/>
                      </a:endParaRPr>
                    </a:p>
                  </a:txBody>
                  <a:tcPr marL="0" marR="0" marT="161925" marB="0">
                    <a:lnL w="12700">
                      <a:solidFill>
                        <a:srgbClr val="333399"/>
                      </a:solidFill>
                      <a:prstDash val="solid"/>
                    </a:lnL>
                    <a:lnR w="12700">
                      <a:solidFill>
                        <a:srgbClr val="333399"/>
                      </a:solidFill>
                      <a:prstDash val="solid"/>
                    </a:lnR>
                    <a:lnT w="28575">
                      <a:solidFill>
                        <a:srgbClr val="333399"/>
                      </a:solidFill>
                      <a:prstDash val="solid"/>
                    </a:lnT>
                    <a:lnB w="12700">
                      <a:solidFill>
                        <a:srgbClr val="333399"/>
                      </a:solidFill>
                      <a:prstDash val="solid"/>
                    </a:lnB>
                    <a:solidFill>
                      <a:srgbClr val="D6D6EA"/>
                    </a:solidFill>
                  </a:tcPr>
                </a:tc>
                <a:extLst>
                  <a:ext uri="{0D108BD9-81ED-4DB2-BD59-A6C34878D82A}">
                    <a16:rowId xmlns:a16="http://schemas.microsoft.com/office/drawing/2014/main" val="10001"/>
                  </a:ext>
                </a:extLst>
              </a:tr>
              <a:tr h="370839">
                <a:tc>
                  <a:txBody>
                    <a:bodyPr/>
                    <a:lstStyle/>
                    <a:p>
                      <a:pPr marL="91440">
                        <a:lnSpc>
                          <a:spcPct val="100000"/>
                        </a:lnSpc>
                        <a:spcBef>
                          <a:spcPts val="335"/>
                        </a:spcBef>
                      </a:pPr>
                      <a:r>
                        <a:rPr sz="1800" spc="-5" dirty="0">
                          <a:latin typeface="Microsoft Sans Serif"/>
                          <a:cs typeface="Microsoft Sans Serif"/>
                        </a:rPr>
                        <a:t>Decreased</a:t>
                      </a:r>
                      <a:r>
                        <a:rPr sz="1800" spc="20" dirty="0">
                          <a:latin typeface="Microsoft Sans Serif"/>
                          <a:cs typeface="Microsoft Sans Serif"/>
                        </a:rPr>
                        <a:t> </a:t>
                      </a:r>
                      <a:r>
                        <a:rPr sz="1800" spc="-10" dirty="0">
                          <a:latin typeface="Microsoft Sans Serif"/>
                          <a:cs typeface="Microsoft Sans Serif"/>
                        </a:rPr>
                        <a:t>calcium</a:t>
                      </a:r>
                      <a:r>
                        <a:rPr sz="1800" spc="20" dirty="0">
                          <a:latin typeface="Microsoft Sans Serif"/>
                          <a:cs typeface="Microsoft Sans Serif"/>
                        </a:rPr>
                        <a:t> </a:t>
                      </a:r>
                      <a:r>
                        <a:rPr sz="1800" spc="-5" dirty="0">
                          <a:latin typeface="Microsoft Sans Serif"/>
                          <a:cs typeface="Microsoft Sans Serif"/>
                        </a:rPr>
                        <a:t>intake</a:t>
                      </a:r>
                      <a:endParaRPr sz="1800">
                        <a:latin typeface="Microsoft Sans Serif"/>
                        <a:cs typeface="Microsoft Sans Serif"/>
                      </a:endParaRPr>
                    </a:p>
                  </a:txBody>
                  <a:tcPr marL="0" marR="0" marT="4254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tcPr>
                </a:tc>
                <a:extLst>
                  <a:ext uri="{0D108BD9-81ED-4DB2-BD59-A6C34878D82A}">
                    <a16:rowId xmlns:a16="http://schemas.microsoft.com/office/drawing/2014/main" val="10002"/>
                  </a:ext>
                </a:extLst>
              </a:tr>
              <a:tr h="1254759">
                <a:tc>
                  <a:txBody>
                    <a:bodyPr/>
                    <a:lstStyle/>
                    <a:p>
                      <a:pPr>
                        <a:lnSpc>
                          <a:spcPct val="100000"/>
                        </a:lnSpc>
                      </a:pPr>
                      <a:endParaRPr sz="2000">
                        <a:latin typeface="Times New Roman"/>
                        <a:cs typeface="Times New Roman"/>
                      </a:endParaRPr>
                    </a:p>
                    <a:p>
                      <a:pPr marL="91440">
                        <a:lnSpc>
                          <a:spcPct val="100000"/>
                        </a:lnSpc>
                        <a:spcBef>
                          <a:spcPts val="1520"/>
                        </a:spcBef>
                      </a:pPr>
                      <a:r>
                        <a:rPr sz="1800" spc="-10" dirty="0">
                          <a:latin typeface="Microsoft Sans Serif"/>
                          <a:cs typeface="Microsoft Sans Serif"/>
                        </a:rPr>
                        <a:t>Calcium</a:t>
                      </a:r>
                      <a:r>
                        <a:rPr sz="1800" spc="5" dirty="0">
                          <a:latin typeface="Microsoft Sans Serif"/>
                          <a:cs typeface="Microsoft Sans Serif"/>
                        </a:rPr>
                        <a:t> </a:t>
                      </a:r>
                      <a:r>
                        <a:rPr sz="1800" spc="-5" dirty="0">
                          <a:latin typeface="Microsoft Sans Serif"/>
                          <a:cs typeface="Microsoft Sans Serif"/>
                        </a:rPr>
                        <a:t>malabsorption</a:t>
                      </a:r>
                      <a:endParaRPr sz="1800">
                        <a:latin typeface="Microsoft Sans Serif"/>
                        <a:cs typeface="Microsoft Sans Serif"/>
                      </a:endParaRPr>
                    </a:p>
                  </a:txBody>
                  <a:tcPr marL="0" marR="0" marT="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D6D6EA"/>
                    </a:solidFill>
                  </a:tcPr>
                </a:tc>
                <a:tc>
                  <a:txBody>
                    <a:bodyPr/>
                    <a:lstStyle/>
                    <a:p>
                      <a:pPr marL="92075">
                        <a:lnSpc>
                          <a:spcPct val="100000"/>
                        </a:lnSpc>
                        <a:spcBef>
                          <a:spcPts val="575"/>
                        </a:spcBef>
                      </a:pPr>
                      <a:r>
                        <a:rPr sz="1800" spc="-15" dirty="0">
                          <a:solidFill>
                            <a:srgbClr val="FF0000"/>
                          </a:solidFill>
                          <a:latin typeface="Microsoft Sans Serif"/>
                          <a:cs typeface="Microsoft Sans Serif"/>
                        </a:rPr>
                        <a:t>Vitamin</a:t>
                      </a:r>
                      <a:r>
                        <a:rPr sz="1800" spc="10" dirty="0">
                          <a:solidFill>
                            <a:srgbClr val="FF0000"/>
                          </a:solidFill>
                          <a:latin typeface="Microsoft Sans Serif"/>
                          <a:cs typeface="Microsoft Sans Serif"/>
                        </a:rPr>
                        <a:t> </a:t>
                      </a:r>
                      <a:r>
                        <a:rPr sz="1800" spc="-5" dirty="0">
                          <a:solidFill>
                            <a:srgbClr val="FF0000"/>
                          </a:solidFill>
                          <a:latin typeface="Microsoft Sans Serif"/>
                          <a:cs typeface="Microsoft Sans Serif"/>
                        </a:rPr>
                        <a:t>D</a:t>
                      </a:r>
                      <a:r>
                        <a:rPr sz="1800" spc="5" dirty="0">
                          <a:solidFill>
                            <a:srgbClr val="FF0000"/>
                          </a:solidFill>
                          <a:latin typeface="Microsoft Sans Serif"/>
                          <a:cs typeface="Microsoft Sans Serif"/>
                        </a:rPr>
                        <a:t> </a:t>
                      </a:r>
                      <a:r>
                        <a:rPr sz="1800" spc="-20" dirty="0">
                          <a:solidFill>
                            <a:srgbClr val="FF0000"/>
                          </a:solidFill>
                          <a:latin typeface="Microsoft Sans Serif"/>
                          <a:cs typeface="Microsoft Sans Serif"/>
                        </a:rPr>
                        <a:t>deficiency,</a:t>
                      </a:r>
                      <a:endParaRPr sz="1800">
                        <a:latin typeface="Microsoft Sans Serif"/>
                        <a:cs typeface="Microsoft Sans Serif"/>
                      </a:endParaRPr>
                    </a:p>
                    <a:p>
                      <a:pPr marL="92075" marR="331470">
                        <a:lnSpc>
                          <a:spcPct val="100000"/>
                        </a:lnSpc>
                        <a:spcBef>
                          <a:spcPts val="5"/>
                        </a:spcBef>
                      </a:pPr>
                      <a:r>
                        <a:rPr sz="1800" spc="-10" dirty="0">
                          <a:latin typeface="Microsoft Sans Serif"/>
                          <a:cs typeface="Microsoft Sans Serif"/>
                        </a:rPr>
                        <a:t>celiac</a:t>
                      </a:r>
                      <a:r>
                        <a:rPr sz="1800" spc="30" dirty="0">
                          <a:latin typeface="Microsoft Sans Serif"/>
                          <a:cs typeface="Microsoft Sans Serif"/>
                        </a:rPr>
                        <a:t> </a:t>
                      </a:r>
                      <a:r>
                        <a:rPr sz="1800" spc="-10" dirty="0">
                          <a:latin typeface="Microsoft Sans Serif"/>
                          <a:cs typeface="Microsoft Sans Serif"/>
                        </a:rPr>
                        <a:t>disease,</a:t>
                      </a:r>
                      <a:r>
                        <a:rPr sz="1800" spc="35" dirty="0">
                          <a:latin typeface="Microsoft Sans Serif"/>
                          <a:cs typeface="Microsoft Sans Serif"/>
                        </a:rPr>
                        <a:t> </a:t>
                      </a:r>
                      <a:r>
                        <a:rPr sz="1800" spc="-5" dirty="0">
                          <a:latin typeface="Microsoft Sans Serif"/>
                          <a:cs typeface="Microsoft Sans Serif"/>
                        </a:rPr>
                        <a:t>chronic</a:t>
                      </a:r>
                      <a:r>
                        <a:rPr sz="1800" spc="30" dirty="0">
                          <a:latin typeface="Microsoft Sans Serif"/>
                          <a:cs typeface="Microsoft Sans Serif"/>
                        </a:rPr>
                        <a:t> </a:t>
                      </a:r>
                      <a:r>
                        <a:rPr sz="1800" spc="-5" dirty="0">
                          <a:latin typeface="Microsoft Sans Serif"/>
                          <a:cs typeface="Microsoft Sans Serif"/>
                        </a:rPr>
                        <a:t>pancreatitis, </a:t>
                      </a:r>
                      <a:r>
                        <a:rPr sz="1800" dirty="0">
                          <a:latin typeface="Microsoft Sans Serif"/>
                          <a:cs typeface="Microsoft Sans Serif"/>
                        </a:rPr>
                        <a:t> </a:t>
                      </a:r>
                      <a:r>
                        <a:rPr sz="1800" spc="-5" dirty="0">
                          <a:latin typeface="Microsoft Sans Serif"/>
                          <a:cs typeface="Microsoft Sans Serif"/>
                        </a:rPr>
                        <a:t>post</a:t>
                      </a:r>
                      <a:r>
                        <a:rPr sz="1800" spc="25" dirty="0">
                          <a:latin typeface="Microsoft Sans Serif"/>
                          <a:cs typeface="Microsoft Sans Serif"/>
                        </a:rPr>
                        <a:t> </a:t>
                      </a:r>
                      <a:r>
                        <a:rPr sz="1800" spc="-5" dirty="0">
                          <a:latin typeface="Microsoft Sans Serif"/>
                          <a:cs typeface="Microsoft Sans Serif"/>
                        </a:rPr>
                        <a:t>gastrectomy</a:t>
                      </a:r>
                      <a:r>
                        <a:rPr sz="1800" spc="25" dirty="0">
                          <a:latin typeface="Microsoft Sans Serif"/>
                          <a:cs typeface="Microsoft Sans Serif"/>
                        </a:rPr>
                        <a:t> </a:t>
                      </a:r>
                      <a:r>
                        <a:rPr sz="1800" spc="-10" dirty="0">
                          <a:latin typeface="Microsoft Sans Serif"/>
                          <a:cs typeface="Microsoft Sans Serif"/>
                        </a:rPr>
                        <a:t>syndrome,</a:t>
                      </a:r>
                      <a:r>
                        <a:rPr sz="1800" spc="65" dirty="0">
                          <a:latin typeface="Microsoft Sans Serif"/>
                          <a:cs typeface="Microsoft Sans Serif"/>
                        </a:rPr>
                        <a:t> </a:t>
                      </a:r>
                      <a:r>
                        <a:rPr sz="1800" spc="-5" dirty="0">
                          <a:latin typeface="Microsoft Sans Serif"/>
                          <a:cs typeface="Microsoft Sans Serif"/>
                        </a:rPr>
                        <a:t>bariatric </a:t>
                      </a:r>
                      <a:r>
                        <a:rPr sz="1800" spc="-465" dirty="0">
                          <a:latin typeface="Microsoft Sans Serif"/>
                          <a:cs typeface="Microsoft Sans Serif"/>
                        </a:rPr>
                        <a:t> </a:t>
                      </a:r>
                      <a:r>
                        <a:rPr sz="1800" spc="-5" dirty="0">
                          <a:latin typeface="Microsoft Sans Serif"/>
                          <a:cs typeface="Microsoft Sans Serif"/>
                        </a:rPr>
                        <a:t>surgery</a:t>
                      </a:r>
                      <a:endParaRPr sz="1800">
                        <a:latin typeface="Microsoft Sans Serif"/>
                        <a:cs typeface="Microsoft Sans Serif"/>
                      </a:endParaRPr>
                    </a:p>
                  </a:txBody>
                  <a:tcPr marL="0" marR="0" marT="7302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D6D6EA"/>
                    </a:solidFill>
                  </a:tcPr>
                </a:tc>
                <a:extLst>
                  <a:ext uri="{0D108BD9-81ED-4DB2-BD59-A6C34878D82A}">
                    <a16:rowId xmlns:a16="http://schemas.microsoft.com/office/drawing/2014/main" val="10003"/>
                  </a:ext>
                </a:extLst>
              </a:tr>
              <a:tr h="648081">
                <a:tc>
                  <a:txBody>
                    <a:bodyPr/>
                    <a:lstStyle/>
                    <a:p>
                      <a:pPr marL="91440">
                        <a:lnSpc>
                          <a:spcPct val="100000"/>
                        </a:lnSpc>
                        <a:spcBef>
                          <a:spcPts val="1435"/>
                        </a:spcBef>
                      </a:pPr>
                      <a:r>
                        <a:rPr sz="1800" spc="-10" dirty="0">
                          <a:latin typeface="Microsoft Sans Serif"/>
                          <a:cs typeface="Microsoft Sans Serif"/>
                        </a:rPr>
                        <a:t>Renal</a:t>
                      </a:r>
                      <a:r>
                        <a:rPr sz="1800" spc="15" dirty="0">
                          <a:latin typeface="Microsoft Sans Serif"/>
                          <a:cs typeface="Microsoft Sans Serif"/>
                        </a:rPr>
                        <a:t> </a:t>
                      </a:r>
                      <a:r>
                        <a:rPr sz="1800" spc="-10" dirty="0">
                          <a:latin typeface="Microsoft Sans Serif"/>
                          <a:cs typeface="Microsoft Sans Serif"/>
                        </a:rPr>
                        <a:t>calcium</a:t>
                      </a:r>
                      <a:r>
                        <a:rPr sz="1800" spc="20" dirty="0">
                          <a:latin typeface="Microsoft Sans Serif"/>
                          <a:cs typeface="Microsoft Sans Serif"/>
                        </a:rPr>
                        <a:t> </a:t>
                      </a:r>
                      <a:r>
                        <a:rPr sz="1800" spc="-10" dirty="0">
                          <a:latin typeface="Microsoft Sans Serif"/>
                          <a:cs typeface="Microsoft Sans Serif"/>
                        </a:rPr>
                        <a:t>loos</a:t>
                      </a:r>
                      <a:endParaRPr sz="1800">
                        <a:latin typeface="Microsoft Sans Serif"/>
                        <a:cs typeface="Microsoft Sans Serif"/>
                      </a:endParaRPr>
                    </a:p>
                  </a:txBody>
                  <a:tcPr marL="0" marR="0" marT="18224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tcPr>
                </a:tc>
                <a:tc>
                  <a:txBody>
                    <a:bodyPr/>
                    <a:lstStyle/>
                    <a:p>
                      <a:pPr marL="92075">
                        <a:lnSpc>
                          <a:spcPct val="100000"/>
                        </a:lnSpc>
                        <a:spcBef>
                          <a:spcPts val="1435"/>
                        </a:spcBef>
                      </a:pPr>
                      <a:r>
                        <a:rPr sz="1800" spc="-10" dirty="0">
                          <a:latin typeface="Microsoft Sans Serif"/>
                          <a:cs typeface="Microsoft Sans Serif"/>
                        </a:rPr>
                        <a:t>Renal</a:t>
                      </a:r>
                      <a:r>
                        <a:rPr sz="1800" spc="10" dirty="0">
                          <a:latin typeface="Microsoft Sans Serif"/>
                          <a:cs typeface="Microsoft Sans Serif"/>
                        </a:rPr>
                        <a:t> </a:t>
                      </a:r>
                      <a:r>
                        <a:rPr sz="1800" spc="-10" dirty="0">
                          <a:latin typeface="Microsoft Sans Serif"/>
                          <a:cs typeface="Microsoft Sans Serif"/>
                        </a:rPr>
                        <a:t>hypercalciuria</a:t>
                      </a:r>
                      <a:endParaRPr sz="1800">
                        <a:latin typeface="Microsoft Sans Serif"/>
                        <a:cs typeface="Microsoft Sans Serif"/>
                      </a:endParaRPr>
                    </a:p>
                  </a:txBody>
                  <a:tcPr marL="0" marR="0" marT="18224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tcPr>
                </a:tc>
                <a:extLst>
                  <a:ext uri="{0D108BD9-81ED-4DB2-BD59-A6C34878D82A}">
                    <a16:rowId xmlns:a16="http://schemas.microsoft.com/office/drawing/2014/main" val="10004"/>
                  </a:ext>
                </a:extLst>
              </a:tr>
              <a:tr h="914361">
                <a:tc>
                  <a:txBody>
                    <a:bodyPr/>
                    <a:lstStyle/>
                    <a:p>
                      <a:pPr>
                        <a:lnSpc>
                          <a:spcPct val="100000"/>
                        </a:lnSpc>
                        <a:spcBef>
                          <a:spcPts val="5"/>
                        </a:spcBef>
                      </a:pPr>
                      <a:endParaRPr sz="2150">
                        <a:latin typeface="Times New Roman"/>
                        <a:cs typeface="Times New Roman"/>
                      </a:endParaRPr>
                    </a:p>
                    <a:p>
                      <a:pPr marL="91440">
                        <a:lnSpc>
                          <a:spcPct val="100000"/>
                        </a:lnSpc>
                        <a:spcBef>
                          <a:spcPts val="5"/>
                        </a:spcBef>
                      </a:pPr>
                      <a:r>
                        <a:rPr sz="1800" spc="-5" dirty="0">
                          <a:latin typeface="Microsoft Sans Serif"/>
                          <a:cs typeface="Microsoft Sans Serif"/>
                        </a:rPr>
                        <a:t>Drugs</a:t>
                      </a:r>
                      <a:endParaRPr sz="1800">
                        <a:latin typeface="Microsoft Sans Serif"/>
                        <a:cs typeface="Microsoft Sans Serif"/>
                      </a:endParaRPr>
                    </a:p>
                  </a:txBody>
                  <a:tcPr marL="0" marR="0" marT="63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D6D6EA"/>
                    </a:solidFill>
                  </a:tcPr>
                </a:tc>
                <a:tc>
                  <a:txBody>
                    <a:bodyPr/>
                    <a:lstStyle/>
                    <a:p>
                      <a:pPr marL="92075" marR="509905">
                        <a:lnSpc>
                          <a:spcPct val="100000"/>
                        </a:lnSpc>
                        <a:spcBef>
                          <a:spcPts val="320"/>
                        </a:spcBef>
                      </a:pPr>
                      <a:r>
                        <a:rPr sz="1800" spc="-5" dirty="0">
                          <a:latin typeface="Microsoft Sans Serif"/>
                          <a:cs typeface="Microsoft Sans Serif"/>
                        </a:rPr>
                        <a:t>Bisphosphonates</a:t>
                      </a:r>
                      <a:r>
                        <a:rPr sz="1800" spc="45" dirty="0">
                          <a:latin typeface="Microsoft Sans Serif"/>
                          <a:cs typeface="Microsoft Sans Serif"/>
                        </a:rPr>
                        <a:t> </a:t>
                      </a:r>
                      <a:r>
                        <a:rPr sz="1800" spc="-10" dirty="0">
                          <a:latin typeface="Microsoft Sans Serif"/>
                          <a:cs typeface="Microsoft Sans Serif"/>
                        </a:rPr>
                        <a:t>(inhibiton</a:t>
                      </a:r>
                      <a:r>
                        <a:rPr sz="1800" spc="35" dirty="0">
                          <a:latin typeface="Microsoft Sans Serif"/>
                          <a:cs typeface="Microsoft Sans Serif"/>
                        </a:rPr>
                        <a:t> </a:t>
                      </a:r>
                      <a:r>
                        <a:rPr sz="1800" dirty="0">
                          <a:latin typeface="Microsoft Sans Serif"/>
                          <a:cs typeface="Microsoft Sans Serif"/>
                        </a:rPr>
                        <a:t>of </a:t>
                      </a:r>
                      <a:r>
                        <a:rPr sz="1800" spc="-10" dirty="0">
                          <a:latin typeface="Microsoft Sans Serif"/>
                          <a:cs typeface="Microsoft Sans Serif"/>
                        </a:rPr>
                        <a:t>bone </a:t>
                      </a:r>
                      <a:r>
                        <a:rPr sz="1800" spc="-465" dirty="0">
                          <a:latin typeface="Microsoft Sans Serif"/>
                          <a:cs typeface="Microsoft Sans Serif"/>
                        </a:rPr>
                        <a:t> </a:t>
                      </a:r>
                      <a:r>
                        <a:rPr sz="1800" spc="-5" dirty="0">
                          <a:latin typeface="Microsoft Sans Serif"/>
                          <a:cs typeface="Microsoft Sans Serif"/>
                        </a:rPr>
                        <a:t>resorption),</a:t>
                      </a:r>
                      <a:r>
                        <a:rPr sz="1800" spc="30" dirty="0">
                          <a:latin typeface="Microsoft Sans Serif"/>
                          <a:cs typeface="Microsoft Sans Serif"/>
                        </a:rPr>
                        <a:t> </a:t>
                      </a:r>
                      <a:r>
                        <a:rPr sz="1800" spc="-5" dirty="0">
                          <a:latin typeface="Microsoft Sans Serif"/>
                          <a:cs typeface="Microsoft Sans Serif"/>
                        </a:rPr>
                        <a:t>anticonvulsants, </a:t>
                      </a:r>
                      <a:r>
                        <a:rPr sz="1800" dirty="0">
                          <a:latin typeface="Microsoft Sans Serif"/>
                          <a:cs typeface="Microsoft Sans Serif"/>
                        </a:rPr>
                        <a:t> </a:t>
                      </a:r>
                      <a:r>
                        <a:rPr sz="1800" spc="-5" dirty="0">
                          <a:latin typeface="Microsoft Sans Serif"/>
                          <a:cs typeface="Microsoft Sans Serif"/>
                        </a:rPr>
                        <a:t>furosemide,</a:t>
                      </a:r>
                      <a:r>
                        <a:rPr sz="1800" spc="35" dirty="0">
                          <a:latin typeface="Microsoft Sans Serif"/>
                          <a:cs typeface="Microsoft Sans Serif"/>
                        </a:rPr>
                        <a:t> </a:t>
                      </a:r>
                      <a:r>
                        <a:rPr sz="1800" spc="-5" dirty="0">
                          <a:latin typeface="Microsoft Sans Serif"/>
                          <a:cs typeface="Microsoft Sans Serif"/>
                        </a:rPr>
                        <a:t>phosphorus</a:t>
                      </a:r>
                      <a:endParaRPr sz="1800">
                        <a:latin typeface="Microsoft Sans Serif"/>
                        <a:cs typeface="Microsoft Sans Serif"/>
                      </a:endParaRPr>
                    </a:p>
                  </a:txBody>
                  <a:tcPr marL="0" marR="0" marT="4064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D6D6EA"/>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graphicFrame>
        <p:nvGraphicFramePr>
          <p:cNvPr id="3" name="object 3"/>
          <p:cNvGraphicFramePr>
            <a:graphicFrameLocks noGrp="1"/>
          </p:cNvGraphicFramePr>
          <p:nvPr/>
        </p:nvGraphicFramePr>
        <p:xfrm>
          <a:off x="245173" y="1184275"/>
          <a:ext cx="8710928" cy="4567299"/>
        </p:xfrm>
        <a:graphic>
          <a:graphicData uri="http://schemas.openxmlformats.org/drawingml/2006/table">
            <a:tbl>
              <a:tblPr firstRow="1" bandRow="1">
                <a:tableStyleId>{2D5ABB26-0587-4C30-8999-92F81FD0307C}</a:tableStyleId>
              </a:tblPr>
              <a:tblGrid>
                <a:gridCol w="1656080">
                  <a:extLst>
                    <a:ext uri="{9D8B030D-6E8A-4147-A177-3AD203B41FA5}">
                      <a16:colId xmlns:a16="http://schemas.microsoft.com/office/drawing/2014/main" val="20000"/>
                    </a:ext>
                  </a:extLst>
                </a:gridCol>
                <a:gridCol w="1151890">
                  <a:extLst>
                    <a:ext uri="{9D8B030D-6E8A-4147-A177-3AD203B41FA5}">
                      <a16:colId xmlns:a16="http://schemas.microsoft.com/office/drawing/2014/main" val="20001"/>
                    </a:ext>
                  </a:extLst>
                </a:gridCol>
                <a:gridCol w="1511935">
                  <a:extLst>
                    <a:ext uri="{9D8B030D-6E8A-4147-A177-3AD203B41FA5}">
                      <a16:colId xmlns:a16="http://schemas.microsoft.com/office/drawing/2014/main" val="20002"/>
                    </a:ext>
                  </a:extLst>
                </a:gridCol>
                <a:gridCol w="1223644">
                  <a:extLst>
                    <a:ext uri="{9D8B030D-6E8A-4147-A177-3AD203B41FA5}">
                      <a16:colId xmlns:a16="http://schemas.microsoft.com/office/drawing/2014/main" val="20003"/>
                    </a:ext>
                  </a:extLst>
                </a:gridCol>
                <a:gridCol w="1727834">
                  <a:extLst>
                    <a:ext uri="{9D8B030D-6E8A-4147-A177-3AD203B41FA5}">
                      <a16:colId xmlns:a16="http://schemas.microsoft.com/office/drawing/2014/main" val="20004"/>
                    </a:ext>
                  </a:extLst>
                </a:gridCol>
                <a:gridCol w="1439545">
                  <a:extLst>
                    <a:ext uri="{9D8B030D-6E8A-4147-A177-3AD203B41FA5}">
                      <a16:colId xmlns:a16="http://schemas.microsoft.com/office/drawing/2014/main" val="20005"/>
                    </a:ext>
                  </a:extLst>
                </a:gridCol>
              </a:tblGrid>
              <a:tr h="719836">
                <a:tc rowSpan="2">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2">
                  <a:txBody>
                    <a:bodyPr/>
                    <a:lstStyle/>
                    <a:p>
                      <a:pPr algn="ctr">
                        <a:lnSpc>
                          <a:spcPct val="100000"/>
                        </a:lnSpc>
                        <a:spcBef>
                          <a:spcPts val="315"/>
                        </a:spcBef>
                      </a:pPr>
                      <a:r>
                        <a:rPr sz="1800" b="1" spc="-5" dirty="0">
                          <a:solidFill>
                            <a:srgbClr val="0000FF"/>
                          </a:solidFill>
                          <a:latin typeface="Arial"/>
                          <a:cs typeface="Arial"/>
                        </a:rPr>
                        <a:t>PHPT</a:t>
                      </a:r>
                      <a:endParaRPr sz="1800">
                        <a:latin typeface="Arial"/>
                        <a:cs typeface="Arial"/>
                      </a:endParaRPr>
                    </a:p>
                    <a:p>
                      <a:pPr>
                        <a:lnSpc>
                          <a:spcPct val="100000"/>
                        </a:lnSpc>
                        <a:spcBef>
                          <a:spcPts val="30"/>
                        </a:spcBef>
                      </a:pPr>
                      <a:endParaRPr sz="1550">
                        <a:latin typeface="Times New Roman"/>
                        <a:cs typeface="Times New Roman"/>
                      </a:endParaRPr>
                    </a:p>
                    <a:p>
                      <a:pPr marL="162560" marR="154940" indent="2540" algn="ctr">
                        <a:lnSpc>
                          <a:spcPct val="100000"/>
                        </a:lnSpc>
                      </a:pPr>
                      <a:r>
                        <a:rPr sz="1200" b="1" spc="-5" dirty="0">
                          <a:latin typeface="Arial"/>
                          <a:cs typeface="Arial"/>
                        </a:rPr>
                        <a:t>(Primary </a:t>
                      </a:r>
                      <a:r>
                        <a:rPr sz="1200" b="1" dirty="0">
                          <a:latin typeface="Arial"/>
                          <a:cs typeface="Arial"/>
                        </a:rPr>
                        <a:t> </a:t>
                      </a:r>
                      <a:r>
                        <a:rPr sz="1200" b="1" spc="-5" dirty="0">
                          <a:latin typeface="Arial"/>
                          <a:cs typeface="Arial"/>
                        </a:rPr>
                        <a:t>hyperpara- </a:t>
                      </a:r>
                      <a:r>
                        <a:rPr sz="1200" b="1" spc="-320" dirty="0">
                          <a:latin typeface="Arial"/>
                          <a:cs typeface="Arial"/>
                        </a:rPr>
                        <a:t> </a:t>
                      </a:r>
                      <a:r>
                        <a:rPr sz="1200" b="1" dirty="0">
                          <a:latin typeface="Arial"/>
                          <a:cs typeface="Arial"/>
                        </a:rPr>
                        <a:t>t</a:t>
                      </a:r>
                      <a:r>
                        <a:rPr sz="1200" b="1" spc="-5" dirty="0">
                          <a:latin typeface="Arial"/>
                          <a:cs typeface="Arial"/>
                        </a:rPr>
                        <a:t>h</a:t>
                      </a:r>
                      <a:r>
                        <a:rPr sz="1200" b="1" spc="-35" dirty="0">
                          <a:latin typeface="Arial"/>
                          <a:cs typeface="Arial"/>
                        </a:rPr>
                        <a:t>y</a:t>
                      </a:r>
                      <a:r>
                        <a:rPr sz="1200" b="1" dirty="0">
                          <a:latin typeface="Arial"/>
                          <a:cs typeface="Arial"/>
                        </a:rPr>
                        <a:t>roidism)</a:t>
                      </a:r>
                      <a:endParaRPr sz="1200">
                        <a:latin typeface="Arial"/>
                        <a:cs typeface="Arial"/>
                      </a:endParaRPr>
                    </a:p>
                  </a:txBody>
                  <a:tcPr marL="0" marR="0" marT="4000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2">
                  <a:txBody>
                    <a:bodyPr/>
                    <a:lstStyle/>
                    <a:p>
                      <a:pPr marL="1905" algn="ctr">
                        <a:lnSpc>
                          <a:spcPct val="100000"/>
                        </a:lnSpc>
                        <a:spcBef>
                          <a:spcPts val="315"/>
                        </a:spcBef>
                      </a:pPr>
                      <a:r>
                        <a:rPr sz="1800" b="1" spc="-5" dirty="0">
                          <a:solidFill>
                            <a:srgbClr val="0000FF"/>
                          </a:solidFill>
                          <a:latin typeface="Arial"/>
                          <a:cs typeface="Arial"/>
                        </a:rPr>
                        <a:t>FHH</a:t>
                      </a:r>
                      <a:endParaRPr sz="1800">
                        <a:latin typeface="Arial"/>
                        <a:cs typeface="Arial"/>
                      </a:endParaRPr>
                    </a:p>
                    <a:p>
                      <a:pPr marL="99695" marR="92075" indent="62230" algn="ctr">
                        <a:lnSpc>
                          <a:spcPct val="102499"/>
                        </a:lnSpc>
                        <a:spcBef>
                          <a:spcPts val="1560"/>
                        </a:spcBef>
                      </a:pPr>
                      <a:r>
                        <a:rPr sz="1400" b="1" spc="-5" dirty="0">
                          <a:latin typeface="Arial"/>
                          <a:cs typeface="Arial"/>
                        </a:rPr>
                        <a:t>(Familial </a:t>
                      </a:r>
                      <a:r>
                        <a:rPr sz="1400" b="1" dirty="0">
                          <a:latin typeface="Arial"/>
                          <a:cs typeface="Arial"/>
                        </a:rPr>
                        <a:t> </a:t>
                      </a:r>
                      <a:r>
                        <a:rPr sz="1400" b="1" spc="-5" dirty="0">
                          <a:latin typeface="Arial"/>
                          <a:cs typeface="Arial"/>
                        </a:rPr>
                        <a:t>Hypocalciuric </a:t>
                      </a:r>
                      <a:r>
                        <a:rPr sz="1400" b="1" dirty="0">
                          <a:latin typeface="Arial"/>
                          <a:cs typeface="Arial"/>
                        </a:rPr>
                        <a:t> </a:t>
                      </a:r>
                      <a:r>
                        <a:rPr sz="1400" b="1" spc="-10" dirty="0">
                          <a:latin typeface="Arial"/>
                          <a:cs typeface="Arial"/>
                        </a:rPr>
                        <a:t>H</a:t>
                      </a:r>
                      <a:r>
                        <a:rPr sz="1400" b="1" spc="-50" dirty="0">
                          <a:latin typeface="Arial"/>
                          <a:cs typeface="Arial"/>
                        </a:rPr>
                        <a:t>y</a:t>
                      </a:r>
                      <a:r>
                        <a:rPr sz="1400" b="1" spc="-10" dirty="0">
                          <a:latin typeface="Arial"/>
                          <a:cs typeface="Arial"/>
                        </a:rPr>
                        <a:t>p</a:t>
                      </a:r>
                      <a:r>
                        <a:rPr sz="1400" b="1" dirty="0">
                          <a:latin typeface="Arial"/>
                          <a:cs typeface="Arial"/>
                        </a:rPr>
                        <a:t>ercalcemia)</a:t>
                      </a:r>
                      <a:endParaRPr sz="1400">
                        <a:latin typeface="Arial"/>
                        <a:cs typeface="Arial"/>
                      </a:endParaRPr>
                    </a:p>
                  </a:txBody>
                  <a:tcPr marL="0" marR="0" marT="4000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gridSpan="2">
                  <a:txBody>
                    <a:bodyPr/>
                    <a:lstStyle/>
                    <a:p>
                      <a:pPr marL="3810" algn="ctr">
                        <a:lnSpc>
                          <a:spcPct val="100000"/>
                        </a:lnSpc>
                        <a:spcBef>
                          <a:spcPts val="315"/>
                        </a:spcBef>
                      </a:pPr>
                      <a:r>
                        <a:rPr sz="1800" b="1" spc="-5" dirty="0">
                          <a:solidFill>
                            <a:srgbClr val="0000FF"/>
                          </a:solidFill>
                          <a:latin typeface="Arial"/>
                          <a:cs typeface="Arial"/>
                        </a:rPr>
                        <a:t>Secondary</a:t>
                      </a:r>
                      <a:endParaRPr sz="1800">
                        <a:latin typeface="Arial"/>
                        <a:cs typeface="Arial"/>
                      </a:endParaRPr>
                    </a:p>
                    <a:p>
                      <a:pPr marL="1905" algn="ctr">
                        <a:lnSpc>
                          <a:spcPct val="100000"/>
                        </a:lnSpc>
                      </a:pPr>
                      <a:r>
                        <a:rPr sz="1800" b="1" spc="-5" dirty="0">
                          <a:solidFill>
                            <a:srgbClr val="0000FF"/>
                          </a:solidFill>
                          <a:latin typeface="Arial"/>
                          <a:cs typeface="Arial"/>
                        </a:rPr>
                        <a:t>hyperparathyroidism</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hMerge="1">
                  <a:txBody>
                    <a:bodyPr/>
                    <a:lstStyle/>
                    <a:p>
                      <a:endParaRPr/>
                    </a:p>
                  </a:txBody>
                  <a:tcPr marL="0" marR="0" marT="0" marB="0"/>
                </a:tc>
                <a:tc rowSpan="2">
                  <a:txBody>
                    <a:bodyPr/>
                    <a:lstStyle/>
                    <a:p>
                      <a:pPr marL="99060">
                        <a:lnSpc>
                          <a:spcPct val="100000"/>
                        </a:lnSpc>
                        <a:spcBef>
                          <a:spcPts val="315"/>
                        </a:spcBef>
                      </a:pPr>
                      <a:r>
                        <a:rPr sz="1800" b="1" dirty="0">
                          <a:solidFill>
                            <a:srgbClr val="0000FF"/>
                          </a:solidFill>
                          <a:latin typeface="Arial"/>
                          <a:cs typeface="Arial"/>
                        </a:rPr>
                        <a:t>Malignancy</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0"/>
                  </a:ext>
                </a:extLst>
              </a:tr>
              <a:tr h="697484">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4000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4000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gn="ctr">
                        <a:lnSpc>
                          <a:spcPct val="100000"/>
                        </a:lnSpc>
                        <a:spcBef>
                          <a:spcPts val="315"/>
                        </a:spcBef>
                      </a:pPr>
                      <a:r>
                        <a:rPr sz="1400" b="1" spc="-5" dirty="0">
                          <a:latin typeface="Arial"/>
                          <a:cs typeface="Arial"/>
                        </a:rPr>
                        <a:t>Chronic</a:t>
                      </a:r>
                      <a:endParaRPr sz="1400">
                        <a:latin typeface="Arial"/>
                        <a:cs typeface="Arial"/>
                      </a:endParaRPr>
                    </a:p>
                    <a:p>
                      <a:pPr algn="ctr">
                        <a:lnSpc>
                          <a:spcPct val="100000"/>
                        </a:lnSpc>
                        <a:spcBef>
                          <a:spcPts val="5"/>
                        </a:spcBef>
                      </a:pPr>
                      <a:r>
                        <a:rPr sz="1400" b="1" spc="-5" dirty="0">
                          <a:latin typeface="Arial"/>
                          <a:cs typeface="Arial"/>
                        </a:rPr>
                        <a:t>renal</a:t>
                      </a:r>
                      <a:r>
                        <a:rPr sz="1400" b="1" spc="-60" dirty="0">
                          <a:latin typeface="Arial"/>
                          <a:cs typeface="Arial"/>
                        </a:rPr>
                        <a:t> </a:t>
                      </a:r>
                      <a:r>
                        <a:rPr sz="1400" b="1" dirty="0">
                          <a:latin typeface="Arial"/>
                          <a:cs typeface="Arial"/>
                        </a:rPr>
                        <a:t>failure</a:t>
                      </a:r>
                      <a:endParaRPr sz="14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7155">
                        <a:lnSpc>
                          <a:spcPct val="100000"/>
                        </a:lnSpc>
                        <a:spcBef>
                          <a:spcPts val="315"/>
                        </a:spcBef>
                      </a:pPr>
                      <a:r>
                        <a:rPr sz="1400" b="1" spc="15" dirty="0">
                          <a:latin typeface="Arial"/>
                          <a:cs typeface="Arial"/>
                        </a:rPr>
                        <a:t>M</a:t>
                      </a:r>
                      <a:r>
                        <a:rPr sz="1400" b="1" dirty="0">
                          <a:latin typeface="Arial"/>
                          <a:cs typeface="Arial"/>
                        </a:rPr>
                        <a:t>al</a:t>
                      </a:r>
                      <a:r>
                        <a:rPr sz="1400" b="1" spc="-15" dirty="0">
                          <a:latin typeface="Arial"/>
                          <a:cs typeface="Arial"/>
                        </a:rPr>
                        <a:t>a</a:t>
                      </a:r>
                      <a:r>
                        <a:rPr sz="1400" b="1" spc="-10" dirty="0">
                          <a:latin typeface="Arial"/>
                          <a:cs typeface="Arial"/>
                        </a:rPr>
                        <a:t>b</a:t>
                      </a:r>
                      <a:r>
                        <a:rPr sz="1400" b="1" dirty="0">
                          <a:latin typeface="Arial"/>
                          <a:cs typeface="Arial"/>
                        </a:rPr>
                        <a:t>s</a:t>
                      </a:r>
                      <a:r>
                        <a:rPr sz="1400" b="1" spc="-10" dirty="0">
                          <a:latin typeface="Arial"/>
                          <a:cs typeface="Arial"/>
                        </a:rPr>
                        <a:t>orp</a:t>
                      </a:r>
                      <a:r>
                        <a:rPr sz="1400" b="1" dirty="0">
                          <a:latin typeface="Arial"/>
                          <a:cs typeface="Arial"/>
                        </a:rPr>
                        <a:t>t</a:t>
                      </a:r>
                      <a:r>
                        <a:rPr sz="1400" b="1" spc="-10" dirty="0">
                          <a:latin typeface="Arial"/>
                          <a:cs typeface="Arial"/>
                        </a:rPr>
                        <a:t>ion</a:t>
                      </a:r>
                      <a:r>
                        <a:rPr sz="1400" b="1" dirty="0">
                          <a:latin typeface="Arial"/>
                          <a:cs typeface="Arial"/>
                        </a:rPr>
                        <a:t>,</a:t>
                      </a:r>
                      <a:r>
                        <a:rPr sz="1400" b="1" spc="-50" dirty="0">
                          <a:latin typeface="Arial"/>
                          <a:cs typeface="Arial"/>
                        </a:rPr>
                        <a:t> </a:t>
                      </a:r>
                      <a:r>
                        <a:rPr sz="1400" b="1" spc="-10" dirty="0">
                          <a:latin typeface="Arial"/>
                          <a:cs typeface="Arial"/>
                        </a:rPr>
                        <a:t>C</a:t>
                      </a:r>
                      <a:r>
                        <a:rPr sz="1400" b="1" dirty="0">
                          <a:latin typeface="Arial"/>
                          <a:cs typeface="Arial"/>
                        </a:rPr>
                        <a:t>a</a:t>
                      </a:r>
                      <a:endParaRPr sz="1400">
                        <a:latin typeface="Arial"/>
                        <a:cs typeface="Arial"/>
                      </a:endParaRPr>
                    </a:p>
                    <a:p>
                      <a:pPr marL="118745">
                        <a:lnSpc>
                          <a:spcPct val="100000"/>
                        </a:lnSpc>
                        <a:spcBef>
                          <a:spcPts val="5"/>
                        </a:spcBef>
                      </a:pPr>
                      <a:r>
                        <a:rPr sz="1400" b="1" dirty="0">
                          <a:latin typeface="Arial"/>
                          <a:cs typeface="Arial"/>
                        </a:rPr>
                        <a:t>&amp;</a:t>
                      </a:r>
                      <a:r>
                        <a:rPr sz="1400" b="1" spc="-25" dirty="0">
                          <a:latin typeface="Arial"/>
                          <a:cs typeface="Arial"/>
                        </a:rPr>
                        <a:t> </a:t>
                      </a:r>
                      <a:r>
                        <a:rPr sz="1400" b="1" spc="-5" dirty="0">
                          <a:latin typeface="Arial"/>
                          <a:cs typeface="Arial"/>
                        </a:rPr>
                        <a:t>Vit.D</a:t>
                      </a:r>
                      <a:r>
                        <a:rPr sz="1400" b="1" spc="-50" dirty="0">
                          <a:latin typeface="Arial"/>
                          <a:cs typeface="Arial"/>
                        </a:rPr>
                        <a:t> </a:t>
                      </a:r>
                      <a:r>
                        <a:rPr sz="1400" b="1" spc="-5" dirty="0">
                          <a:latin typeface="Arial"/>
                          <a:cs typeface="Arial"/>
                        </a:rPr>
                        <a:t>deficiency</a:t>
                      </a:r>
                      <a:endParaRPr sz="14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vMerge="1">
                  <a:txBody>
                    <a:bodyPr/>
                    <a:lstStyle/>
                    <a:p>
                      <a:endParaRPr/>
                    </a:p>
                  </a:txBody>
                  <a:tcPr marL="0" marR="0" marT="4000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r h="581278">
                <a:tc>
                  <a:txBody>
                    <a:bodyPr/>
                    <a:lstStyle/>
                    <a:p>
                      <a:pPr marL="89535">
                        <a:lnSpc>
                          <a:spcPct val="100000"/>
                        </a:lnSpc>
                        <a:spcBef>
                          <a:spcPts val="1035"/>
                        </a:spcBef>
                      </a:pPr>
                      <a:r>
                        <a:rPr sz="2000" b="1" dirty="0">
                          <a:latin typeface="Arial"/>
                          <a:cs typeface="Arial"/>
                        </a:rPr>
                        <a:t>PTH</a:t>
                      </a:r>
                      <a:endParaRPr sz="2000">
                        <a:latin typeface="Arial"/>
                        <a:cs typeface="Arial"/>
                      </a:endParaRPr>
                    </a:p>
                  </a:txBody>
                  <a:tcPr marL="0" marR="0" marT="13144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C000"/>
                    </a:solidFill>
                  </a:tcPr>
                </a:tc>
                <a:tc>
                  <a:txBody>
                    <a:bodyPr/>
                    <a:lstStyle/>
                    <a:p>
                      <a:pPr marL="635" algn="ctr">
                        <a:lnSpc>
                          <a:spcPct val="100000"/>
                        </a:lnSpc>
                        <a:spcBef>
                          <a:spcPts val="795"/>
                        </a:spcBef>
                      </a:pPr>
                      <a:r>
                        <a:rPr lang="en-US" sz="2400" b="1" spc="-50" dirty="0">
                          <a:latin typeface="Arial"/>
                          <a:cs typeface="Arial"/>
                        </a:rPr>
                        <a:t>N</a:t>
                      </a:r>
                      <a:r>
                        <a:rPr sz="2400" b="1" spc="-50">
                          <a:latin typeface="Arial"/>
                          <a:cs typeface="Arial"/>
                        </a:rPr>
                        <a:t> </a:t>
                      </a:r>
                      <a:r>
                        <a:rPr sz="2400" b="1" dirty="0">
                          <a:latin typeface="Arial"/>
                          <a:cs typeface="Arial"/>
                        </a:rPr>
                        <a:t>↑</a:t>
                      </a:r>
                      <a:endParaRPr sz="2400">
                        <a:latin typeface="Arial"/>
                        <a:cs typeface="Arial"/>
                      </a:endParaRPr>
                    </a:p>
                  </a:txBody>
                  <a:tcPr marL="0" marR="0" marT="10096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C000"/>
                    </a:solidFill>
                  </a:tcPr>
                </a:tc>
                <a:tc>
                  <a:txBody>
                    <a:bodyPr/>
                    <a:lstStyle/>
                    <a:p>
                      <a:pPr marL="1270" algn="ctr">
                        <a:lnSpc>
                          <a:spcPct val="100000"/>
                        </a:lnSpc>
                        <a:spcBef>
                          <a:spcPts val="795"/>
                        </a:spcBef>
                      </a:pPr>
                      <a:r>
                        <a:rPr lang="en-US" sz="2400" b="1" dirty="0">
                          <a:latin typeface="Arial"/>
                          <a:cs typeface="Arial"/>
                        </a:rPr>
                        <a:t>N </a:t>
                      </a:r>
                      <a:r>
                        <a:rPr sz="2400" b="1">
                          <a:latin typeface="Arial"/>
                          <a:cs typeface="Arial"/>
                        </a:rPr>
                        <a:t>↑</a:t>
                      </a:r>
                      <a:endParaRPr sz="2400">
                        <a:latin typeface="Arial"/>
                        <a:cs typeface="Arial"/>
                      </a:endParaRPr>
                    </a:p>
                  </a:txBody>
                  <a:tcPr marL="0" marR="0" marT="10096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C000"/>
                    </a:solidFill>
                  </a:tcPr>
                </a:tc>
                <a:tc>
                  <a:txBody>
                    <a:bodyPr/>
                    <a:lstStyle/>
                    <a:p>
                      <a:pPr marL="635" algn="ctr">
                        <a:lnSpc>
                          <a:spcPct val="100000"/>
                        </a:lnSpc>
                        <a:spcBef>
                          <a:spcPts val="795"/>
                        </a:spcBef>
                      </a:pPr>
                      <a:r>
                        <a:rPr sz="2400" b="1" dirty="0">
                          <a:latin typeface="Arial"/>
                          <a:cs typeface="Arial"/>
                        </a:rPr>
                        <a:t>↑</a:t>
                      </a:r>
                      <a:r>
                        <a:rPr sz="2400" b="1" spc="-45" dirty="0">
                          <a:latin typeface="Arial"/>
                          <a:cs typeface="Arial"/>
                        </a:rPr>
                        <a:t> </a:t>
                      </a:r>
                      <a:r>
                        <a:rPr sz="2400" b="1" dirty="0">
                          <a:latin typeface="Arial"/>
                          <a:cs typeface="Arial"/>
                        </a:rPr>
                        <a:t>↑</a:t>
                      </a:r>
                      <a:r>
                        <a:rPr sz="2400" b="1" spc="-40" dirty="0">
                          <a:latin typeface="Arial"/>
                          <a:cs typeface="Arial"/>
                        </a:rPr>
                        <a:t> </a:t>
                      </a:r>
                      <a:r>
                        <a:rPr sz="2400" b="1" dirty="0">
                          <a:latin typeface="Arial"/>
                          <a:cs typeface="Arial"/>
                        </a:rPr>
                        <a:t>↑</a:t>
                      </a:r>
                      <a:endParaRPr sz="2400">
                        <a:latin typeface="Arial"/>
                        <a:cs typeface="Arial"/>
                      </a:endParaRPr>
                    </a:p>
                  </a:txBody>
                  <a:tcPr marL="0" marR="0" marT="10096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C000"/>
                    </a:solidFill>
                  </a:tcPr>
                </a:tc>
                <a:tc>
                  <a:txBody>
                    <a:bodyPr/>
                    <a:lstStyle/>
                    <a:p>
                      <a:pPr marL="3175" algn="ctr">
                        <a:lnSpc>
                          <a:spcPct val="100000"/>
                        </a:lnSpc>
                        <a:spcBef>
                          <a:spcPts val="795"/>
                        </a:spcBef>
                      </a:pPr>
                      <a:r>
                        <a:rPr sz="2400" dirty="0">
                          <a:latin typeface="Microsoft Sans Serif"/>
                          <a:cs typeface="Microsoft Sans Serif"/>
                        </a:rPr>
                        <a:t>↑,</a:t>
                      </a:r>
                      <a:r>
                        <a:rPr sz="2400" spc="-30" dirty="0">
                          <a:latin typeface="Microsoft Sans Serif"/>
                          <a:cs typeface="Microsoft Sans Serif"/>
                        </a:rPr>
                        <a:t> </a:t>
                      </a:r>
                      <a:r>
                        <a:rPr sz="2400" dirty="0">
                          <a:latin typeface="Microsoft Sans Serif"/>
                          <a:cs typeface="Microsoft Sans Serif"/>
                        </a:rPr>
                        <a:t>N</a:t>
                      </a:r>
                      <a:endParaRPr sz="2400">
                        <a:latin typeface="Microsoft Sans Serif"/>
                        <a:cs typeface="Microsoft Sans Serif"/>
                      </a:endParaRPr>
                    </a:p>
                  </a:txBody>
                  <a:tcPr marL="0" marR="0" marT="10096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C000"/>
                    </a:solidFill>
                  </a:tcPr>
                </a:tc>
                <a:tc>
                  <a:txBody>
                    <a:bodyPr/>
                    <a:lstStyle/>
                    <a:p>
                      <a:pPr marL="1270" algn="ctr">
                        <a:lnSpc>
                          <a:spcPct val="100000"/>
                        </a:lnSpc>
                        <a:spcBef>
                          <a:spcPts val="280"/>
                        </a:spcBef>
                      </a:pPr>
                      <a:r>
                        <a:rPr sz="3200" dirty="0">
                          <a:solidFill>
                            <a:srgbClr val="FF0000"/>
                          </a:solidFill>
                          <a:latin typeface="Microsoft Sans Serif"/>
                          <a:cs typeface="Microsoft Sans Serif"/>
                        </a:rPr>
                        <a:t>↓</a:t>
                      </a:r>
                      <a:endParaRPr sz="3200">
                        <a:latin typeface="Microsoft Sans Serif"/>
                        <a:cs typeface="Microsoft Sans Serif"/>
                      </a:endParaRPr>
                    </a:p>
                  </a:txBody>
                  <a:tcPr marL="0" marR="0" marT="3556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C000"/>
                    </a:solidFill>
                  </a:tcPr>
                </a:tc>
                <a:extLst>
                  <a:ext uri="{0D108BD9-81ED-4DB2-BD59-A6C34878D82A}">
                    <a16:rowId xmlns:a16="http://schemas.microsoft.com/office/drawing/2014/main" val="10002"/>
                  </a:ext>
                </a:extLst>
              </a:tr>
              <a:tr h="505587">
                <a:tc>
                  <a:txBody>
                    <a:bodyPr/>
                    <a:lstStyle/>
                    <a:p>
                      <a:pPr marL="89535">
                        <a:lnSpc>
                          <a:spcPct val="100000"/>
                        </a:lnSpc>
                        <a:spcBef>
                          <a:spcPts val="740"/>
                        </a:spcBef>
                      </a:pPr>
                      <a:r>
                        <a:rPr sz="2000" b="1" spc="5" dirty="0">
                          <a:latin typeface="Arial"/>
                          <a:cs typeface="Arial"/>
                        </a:rPr>
                        <a:t>Ca</a:t>
                      </a:r>
                      <a:r>
                        <a:rPr sz="1950" b="1" spc="7" baseline="-21367" dirty="0">
                          <a:latin typeface="Arial"/>
                          <a:cs typeface="Arial"/>
                        </a:rPr>
                        <a:t>s</a:t>
                      </a:r>
                      <a:endParaRPr sz="1950" baseline="-21367">
                        <a:latin typeface="Arial"/>
                        <a:cs typeface="Arial"/>
                      </a:endParaRPr>
                    </a:p>
                  </a:txBody>
                  <a:tcPr marL="0" marR="0" marT="9398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CCFF33"/>
                    </a:solidFill>
                  </a:tcPr>
                </a:tc>
                <a:tc>
                  <a:txBody>
                    <a:bodyPr/>
                    <a:lstStyle/>
                    <a:p>
                      <a:pPr marL="1270" algn="ctr">
                        <a:lnSpc>
                          <a:spcPct val="100000"/>
                        </a:lnSpc>
                        <a:spcBef>
                          <a:spcPts val="495"/>
                        </a:spcBef>
                      </a:pPr>
                      <a:r>
                        <a:rPr sz="2400" b="1" spc="-5" dirty="0">
                          <a:latin typeface="Arial"/>
                          <a:cs typeface="Arial"/>
                        </a:rPr>
                        <a:t>↑↑</a:t>
                      </a:r>
                      <a:endParaRPr sz="2400">
                        <a:latin typeface="Arial"/>
                        <a:cs typeface="Arial"/>
                      </a:endParaRPr>
                    </a:p>
                  </a:txBody>
                  <a:tcPr marL="0" marR="0" marT="628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CCFF33"/>
                    </a:solidFill>
                  </a:tcPr>
                </a:tc>
                <a:tc>
                  <a:txBody>
                    <a:bodyPr/>
                    <a:lstStyle/>
                    <a:p>
                      <a:pPr marL="1270" algn="ctr">
                        <a:lnSpc>
                          <a:spcPct val="100000"/>
                        </a:lnSpc>
                        <a:spcBef>
                          <a:spcPts val="495"/>
                        </a:spcBef>
                      </a:pPr>
                      <a:r>
                        <a:rPr sz="2400" b="1" dirty="0">
                          <a:latin typeface="Arial"/>
                          <a:cs typeface="Arial"/>
                        </a:rPr>
                        <a:t>↑</a:t>
                      </a:r>
                      <a:endParaRPr sz="2400">
                        <a:latin typeface="Arial"/>
                        <a:cs typeface="Arial"/>
                      </a:endParaRPr>
                    </a:p>
                  </a:txBody>
                  <a:tcPr marL="0" marR="0" marT="628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CCFF33"/>
                    </a:solidFill>
                  </a:tcPr>
                </a:tc>
                <a:tc>
                  <a:txBody>
                    <a:bodyPr/>
                    <a:lstStyle/>
                    <a:p>
                      <a:pPr marL="1270" algn="ctr">
                        <a:lnSpc>
                          <a:spcPct val="100000"/>
                        </a:lnSpc>
                        <a:spcBef>
                          <a:spcPts val="495"/>
                        </a:spcBef>
                      </a:pPr>
                      <a:r>
                        <a:rPr sz="2400" b="1" spc="-5" dirty="0">
                          <a:latin typeface="Arial"/>
                          <a:cs typeface="Arial"/>
                        </a:rPr>
                        <a:t>↓</a:t>
                      </a:r>
                      <a:r>
                        <a:rPr sz="2400" spc="-5" dirty="0">
                          <a:latin typeface="Microsoft Sans Serif"/>
                          <a:cs typeface="Microsoft Sans Serif"/>
                        </a:rPr>
                        <a:t>,</a:t>
                      </a:r>
                      <a:r>
                        <a:rPr sz="2400" spc="-35" dirty="0">
                          <a:latin typeface="Microsoft Sans Serif"/>
                          <a:cs typeface="Microsoft Sans Serif"/>
                        </a:rPr>
                        <a:t> </a:t>
                      </a:r>
                      <a:r>
                        <a:rPr sz="2400" dirty="0">
                          <a:latin typeface="Microsoft Sans Serif"/>
                          <a:cs typeface="Microsoft Sans Serif"/>
                        </a:rPr>
                        <a:t>N</a:t>
                      </a:r>
                      <a:endParaRPr sz="2400">
                        <a:latin typeface="Microsoft Sans Serif"/>
                        <a:cs typeface="Microsoft Sans Serif"/>
                      </a:endParaRPr>
                    </a:p>
                  </a:txBody>
                  <a:tcPr marL="0" marR="0" marT="628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CCFF33"/>
                    </a:solidFill>
                  </a:tcPr>
                </a:tc>
                <a:tc>
                  <a:txBody>
                    <a:bodyPr/>
                    <a:lstStyle/>
                    <a:p>
                      <a:pPr marL="3175" algn="ctr">
                        <a:lnSpc>
                          <a:spcPct val="100000"/>
                        </a:lnSpc>
                        <a:spcBef>
                          <a:spcPts val="495"/>
                        </a:spcBef>
                      </a:pPr>
                      <a:r>
                        <a:rPr sz="2400" b="1" spc="-5" dirty="0">
                          <a:latin typeface="Arial"/>
                          <a:cs typeface="Arial"/>
                        </a:rPr>
                        <a:t>↓</a:t>
                      </a:r>
                      <a:r>
                        <a:rPr sz="2400" spc="-5" dirty="0">
                          <a:latin typeface="Microsoft Sans Serif"/>
                          <a:cs typeface="Microsoft Sans Serif"/>
                        </a:rPr>
                        <a:t>,</a:t>
                      </a:r>
                      <a:r>
                        <a:rPr sz="2400" spc="-35" dirty="0">
                          <a:latin typeface="Microsoft Sans Serif"/>
                          <a:cs typeface="Microsoft Sans Serif"/>
                        </a:rPr>
                        <a:t> </a:t>
                      </a:r>
                      <a:r>
                        <a:rPr sz="2400" dirty="0">
                          <a:latin typeface="Microsoft Sans Serif"/>
                          <a:cs typeface="Microsoft Sans Serif"/>
                        </a:rPr>
                        <a:t>N</a:t>
                      </a:r>
                      <a:endParaRPr sz="2400">
                        <a:latin typeface="Microsoft Sans Serif"/>
                        <a:cs typeface="Microsoft Sans Serif"/>
                      </a:endParaRPr>
                    </a:p>
                  </a:txBody>
                  <a:tcPr marL="0" marR="0" marT="628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CCFF33"/>
                    </a:solidFill>
                  </a:tcPr>
                </a:tc>
                <a:tc>
                  <a:txBody>
                    <a:bodyPr/>
                    <a:lstStyle/>
                    <a:p>
                      <a:pPr marL="2540" algn="ctr">
                        <a:lnSpc>
                          <a:spcPct val="100000"/>
                        </a:lnSpc>
                        <a:spcBef>
                          <a:spcPts val="495"/>
                        </a:spcBef>
                      </a:pPr>
                      <a:r>
                        <a:rPr sz="2400" b="1" dirty="0">
                          <a:latin typeface="Arial"/>
                          <a:cs typeface="Arial"/>
                        </a:rPr>
                        <a:t>↑</a:t>
                      </a:r>
                      <a:endParaRPr sz="2400">
                        <a:latin typeface="Arial"/>
                        <a:cs typeface="Arial"/>
                      </a:endParaRPr>
                    </a:p>
                  </a:txBody>
                  <a:tcPr marL="0" marR="0" marT="628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CCFF33"/>
                    </a:solidFill>
                  </a:tcPr>
                </a:tc>
                <a:extLst>
                  <a:ext uri="{0D108BD9-81ED-4DB2-BD59-A6C34878D82A}">
                    <a16:rowId xmlns:a16="http://schemas.microsoft.com/office/drawing/2014/main" val="10003"/>
                  </a:ext>
                </a:extLst>
              </a:tr>
              <a:tr h="687196">
                <a:tc>
                  <a:txBody>
                    <a:bodyPr/>
                    <a:lstStyle/>
                    <a:p>
                      <a:pPr marL="89535">
                        <a:lnSpc>
                          <a:spcPct val="100000"/>
                        </a:lnSpc>
                        <a:spcBef>
                          <a:spcPts val="1950"/>
                        </a:spcBef>
                      </a:pPr>
                      <a:r>
                        <a:rPr sz="3000" b="1" spc="15" baseline="13888" dirty="0">
                          <a:latin typeface="Arial"/>
                          <a:cs typeface="Arial"/>
                        </a:rPr>
                        <a:t>Ca</a:t>
                      </a:r>
                      <a:r>
                        <a:rPr sz="1300" b="1" spc="10" dirty="0">
                          <a:latin typeface="Arial"/>
                          <a:cs typeface="Arial"/>
                        </a:rPr>
                        <a:t>u24h</a:t>
                      </a:r>
                      <a:endParaRPr sz="1300">
                        <a:latin typeface="Arial"/>
                        <a:cs typeface="Arial"/>
                      </a:endParaRPr>
                    </a:p>
                  </a:txBody>
                  <a:tcPr marL="0" marR="0" marT="2476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215"/>
                        </a:spcBef>
                      </a:pPr>
                      <a:r>
                        <a:rPr sz="2400" b="1" dirty="0">
                          <a:latin typeface="Arial"/>
                          <a:cs typeface="Arial"/>
                        </a:rPr>
                        <a:t>↑↑</a:t>
                      </a:r>
                      <a:endParaRPr sz="2400">
                        <a:latin typeface="Arial"/>
                        <a:cs typeface="Arial"/>
                      </a:endParaRPr>
                    </a:p>
                  </a:txBody>
                  <a:tcPr marL="0" marR="0" marT="154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215"/>
                        </a:spcBef>
                      </a:pPr>
                      <a:r>
                        <a:rPr sz="2400" dirty="0">
                          <a:solidFill>
                            <a:srgbClr val="FF0000"/>
                          </a:solidFill>
                          <a:latin typeface="Microsoft Sans Serif"/>
                          <a:cs typeface="Microsoft Sans Serif"/>
                        </a:rPr>
                        <a:t>↓</a:t>
                      </a:r>
                      <a:endParaRPr sz="2400">
                        <a:latin typeface="Microsoft Sans Serif"/>
                        <a:cs typeface="Microsoft Sans Serif"/>
                      </a:endParaRPr>
                    </a:p>
                  </a:txBody>
                  <a:tcPr marL="0" marR="0" marT="154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215"/>
                        </a:spcBef>
                      </a:pPr>
                      <a:r>
                        <a:rPr sz="2400" b="1" dirty="0">
                          <a:latin typeface="Arial"/>
                          <a:cs typeface="Arial"/>
                        </a:rPr>
                        <a:t>↓</a:t>
                      </a:r>
                      <a:endParaRPr sz="2400">
                        <a:latin typeface="Arial"/>
                        <a:cs typeface="Arial"/>
                      </a:endParaRPr>
                    </a:p>
                  </a:txBody>
                  <a:tcPr marL="0" marR="0" marT="154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1215"/>
                        </a:spcBef>
                      </a:pPr>
                      <a:r>
                        <a:rPr sz="2400" dirty="0">
                          <a:latin typeface="Microsoft Sans Serif"/>
                          <a:cs typeface="Microsoft Sans Serif"/>
                        </a:rPr>
                        <a:t>↓</a:t>
                      </a:r>
                      <a:endParaRPr sz="2400">
                        <a:latin typeface="Microsoft Sans Serif"/>
                        <a:cs typeface="Microsoft Sans Serif"/>
                      </a:endParaRPr>
                    </a:p>
                  </a:txBody>
                  <a:tcPr marL="0" marR="0" marT="154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1215"/>
                        </a:spcBef>
                      </a:pPr>
                      <a:r>
                        <a:rPr sz="2400" b="1" dirty="0">
                          <a:latin typeface="Arial"/>
                          <a:cs typeface="Arial"/>
                        </a:rPr>
                        <a:t>↑↑</a:t>
                      </a:r>
                      <a:endParaRPr sz="2400">
                        <a:latin typeface="Arial"/>
                        <a:cs typeface="Arial"/>
                      </a:endParaRPr>
                    </a:p>
                  </a:txBody>
                  <a:tcPr marL="0" marR="0" marT="154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703199">
                <a:tc>
                  <a:txBody>
                    <a:bodyPr/>
                    <a:lstStyle/>
                    <a:p>
                      <a:pPr marL="89535">
                        <a:lnSpc>
                          <a:spcPct val="100000"/>
                        </a:lnSpc>
                        <a:spcBef>
                          <a:spcPts val="1520"/>
                        </a:spcBef>
                      </a:pPr>
                      <a:r>
                        <a:rPr sz="2000" b="1" dirty="0">
                          <a:latin typeface="Arial"/>
                          <a:cs typeface="Arial"/>
                        </a:rPr>
                        <a:t>Phosphate</a:t>
                      </a:r>
                      <a:r>
                        <a:rPr sz="1950" b="1" baseline="-21367" dirty="0">
                          <a:latin typeface="Arial"/>
                          <a:cs typeface="Arial"/>
                        </a:rPr>
                        <a:t>s</a:t>
                      </a:r>
                      <a:endParaRPr sz="1950" baseline="-21367">
                        <a:latin typeface="Arial"/>
                        <a:cs typeface="Arial"/>
                      </a:endParaRPr>
                    </a:p>
                  </a:txBody>
                  <a:tcPr marL="0" marR="0" marT="193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275"/>
                        </a:spcBef>
                      </a:pPr>
                      <a:r>
                        <a:rPr sz="2400" b="1" dirty="0">
                          <a:latin typeface="Arial"/>
                          <a:cs typeface="Arial"/>
                        </a:rPr>
                        <a:t>↓</a:t>
                      </a:r>
                      <a:endParaRPr sz="2400">
                        <a:latin typeface="Arial"/>
                        <a:cs typeface="Arial"/>
                      </a:endParaRPr>
                    </a:p>
                  </a:txBody>
                  <a:tcPr marL="0" marR="0" marT="161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275"/>
                        </a:spcBef>
                      </a:pPr>
                      <a:r>
                        <a:rPr sz="2400" dirty="0">
                          <a:latin typeface="Microsoft Sans Serif"/>
                          <a:cs typeface="Microsoft Sans Serif"/>
                        </a:rPr>
                        <a:t>N</a:t>
                      </a:r>
                      <a:endParaRPr sz="2400">
                        <a:latin typeface="Microsoft Sans Serif"/>
                        <a:cs typeface="Microsoft Sans Serif"/>
                      </a:endParaRPr>
                    </a:p>
                  </a:txBody>
                  <a:tcPr marL="0" marR="0" marT="161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275"/>
                        </a:spcBef>
                      </a:pPr>
                      <a:r>
                        <a:rPr sz="2400" b="1" dirty="0">
                          <a:latin typeface="Arial"/>
                          <a:cs typeface="Arial"/>
                        </a:rPr>
                        <a:t>↑</a:t>
                      </a:r>
                      <a:endParaRPr sz="2400">
                        <a:latin typeface="Arial"/>
                        <a:cs typeface="Arial"/>
                      </a:endParaRPr>
                    </a:p>
                  </a:txBody>
                  <a:tcPr marL="0" marR="0" marT="161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1275"/>
                        </a:spcBef>
                      </a:pPr>
                      <a:r>
                        <a:rPr sz="2400" dirty="0">
                          <a:latin typeface="Microsoft Sans Serif"/>
                          <a:cs typeface="Microsoft Sans Serif"/>
                        </a:rPr>
                        <a:t>↓,</a:t>
                      </a:r>
                      <a:r>
                        <a:rPr sz="2400" spc="-30" dirty="0">
                          <a:latin typeface="Microsoft Sans Serif"/>
                          <a:cs typeface="Microsoft Sans Serif"/>
                        </a:rPr>
                        <a:t> </a:t>
                      </a:r>
                      <a:r>
                        <a:rPr sz="2400" dirty="0">
                          <a:latin typeface="Microsoft Sans Serif"/>
                          <a:cs typeface="Microsoft Sans Serif"/>
                        </a:rPr>
                        <a:t>N</a:t>
                      </a:r>
                      <a:endParaRPr sz="2400">
                        <a:latin typeface="Microsoft Sans Serif"/>
                        <a:cs typeface="Microsoft Sans Serif"/>
                      </a:endParaRPr>
                    </a:p>
                  </a:txBody>
                  <a:tcPr marL="0" marR="0" marT="161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1275"/>
                        </a:spcBef>
                      </a:pPr>
                      <a:r>
                        <a:rPr sz="2400" dirty="0">
                          <a:latin typeface="Microsoft Sans Serif"/>
                          <a:cs typeface="Microsoft Sans Serif"/>
                        </a:rPr>
                        <a:t>↓,</a:t>
                      </a:r>
                      <a:r>
                        <a:rPr sz="2400" spc="-30" dirty="0">
                          <a:latin typeface="Microsoft Sans Serif"/>
                          <a:cs typeface="Microsoft Sans Serif"/>
                        </a:rPr>
                        <a:t> </a:t>
                      </a:r>
                      <a:r>
                        <a:rPr sz="2400" dirty="0">
                          <a:latin typeface="Microsoft Sans Serif"/>
                          <a:cs typeface="Microsoft Sans Serif"/>
                        </a:rPr>
                        <a:t>N</a:t>
                      </a:r>
                      <a:endParaRPr sz="2400">
                        <a:latin typeface="Microsoft Sans Serif"/>
                        <a:cs typeface="Microsoft Sans Serif"/>
                      </a:endParaRPr>
                    </a:p>
                  </a:txBody>
                  <a:tcPr marL="0" marR="0" marT="161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672719">
                <a:tc>
                  <a:txBody>
                    <a:bodyPr/>
                    <a:lstStyle/>
                    <a:p>
                      <a:pPr marL="89535">
                        <a:lnSpc>
                          <a:spcPct val="100000"/>
                        </a:lnSpc>
                        <a:spcBef>
                          <a:spcPts val="1400"/>
                        </a:spcBef>
                      </a:pPr>
                      <a:r>
                        <a:rPr sz="2000" b="1" dirty="0">
                          <a:latin typeface="Arial"/>
                          <a:cs typeface="Arial"/>
                        </a:rPr>
                        <a:t>BMD</a:t>
                      </a:r>
                      <a:r>
                        <a:rPr sz="2000" b="1" spc="-45" dirty="0">
                          <a:latin typeface="Arial"/>
                          <a:cs typeface="Arial"/>
                        </a:rPr>
                        <a:t> </a:t>
                      </a:r>
                      <a:r>
                        <a:rPr sz="1800" b="1" spc="-15" dirty="0">
                          <a:latin typeface="Arial"/>
                          <a:cs typeface="Arial"/>
                        </a:rPr>
                        <a:t>(DXA)</a:t>
                      </a:r>
                      <a:endParaRPr sz="1800">
                        <a:latin typeface="Arial"/>
                        <a:cs typeface="Arial"/>
                      </a:endParaRPr>
                    </a:p>
                  </a:txBody>
                  <a:tcPr marL="0" marR="0" marT="1778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635" algn="ctr">
                        <a:lnSpc>
                          <a:spcPct val="100000"/>
                        </a:lnSpc>
                        <a:spcBef>
                          <a:spcPts val="1160"/>
                        </a:spcBef>
                      </a:pPr>
                      <a:r>
                        <a:rPr sz="2400" b="1" dirty="0">
                          <a:latin typeface="Arial"/>
                          <a:cs typeface="Arial"/>
                        </a:rPr>
                        <a:t>↓</a:t>
                      </a:r>
                      <a:r>
                        <a:rPr sz="2400" b="1" spc="-50" dirty="0">
                          <a:latin typeface="Arial"/>
                          <a:cs typeface="Arial"/>
                        </a:rPr>
                        <a:t> </a:t>
                      </a:r>
                      <a:r>
                        <a:rPr sz="2400" b="1" dirty="0">
                          <a:latin typeface="Arial"/>
                          <a:cs typeface="Arial"/>
                        </a:rPr>
                        <a:t>↓</a:t>
                      </a:r>
                      <a:endParaRPr sz="240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05" algn="ctr">
                        <a:lnSpc>
                          <a:spcPct val="100000"/>
                        </a:lnSpc>
                        <a:spcBef>
                          <a:spcPts val="1160"/>
                        </a:spcBef>
                      </a:pPr>
                      <a:r>
                        <a:rPr sz="2400" dirty="0">
                          <a:latin typeface="Microsoft Sans Serif"/>
                          <a:cs typeface="Microsoft Sans Serif"/>
                        </a:rPr>
                        <a:t>N</a:t>
                      </a:r>
                      <a:endParaRPr sz="2400">
                        <a:latin typeface="Microsoft Sans Serif"/>
                        <a:cs typeface="Microsoft Sans Serif"/>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635" algn="ctr">
                        <a:lnSpc>
                          <a:spcPct val="100000"/>
                        </a:lnSpc>
                        <a:spcBef>
                          <a:spcPts val="1160"/>
                        </a:spcBef>
                      </a:pPr>
                      <a:r>
                        <a:rPr sz="2400" b="1" dirty="0">
                          <a:latin typeface="Arial"/>
                          <a:cs typeface="Arial"/>
                        </a:rPr>
                        <a:t>↓</a:t>
                      </a:r>
                      <a:endParaRPr sz="240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2540" algn="ctr">
                        <a:lnSpc>
                          <a:spcPct val="100000"/>
                        </a:lnSpc>
                        <a:spcBef>
                          <a:spcPts val="1160"/>
                        </a:spcBef>
                      </a:pPr>
                      <a:r>
                        <a:rPr sz="2400" b="1" dirty="0">
                          <a:latin typeface="Arial"/>
                          <a:cs typeface="Arial"/>
                        </a:rPr>
                        <a:t>↓</a:t>
                      </a:r>
                      <a:endParaRPr sz="240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2540" algn="ctr">
                        <a:lnSpc>
                          <a:spcPct val="100000"/>
                        </a:lnSpc>
                        <a:spcBef>
                          <a:spcPts val="1160"/>
                        </a:spcBef>
                      </a:pPr>
                      <a:r>
                        <a:rPr sz="2400" b="1" dirty="0">
                          <a:latin typeface="Arial"/>
                          <a:cs typeface="Arial"/>
                        </a:rPr>
                        <a:t>↓</a:t>
                      </a:r>
                      <a:r>
                        <a:rPr sz="2400" dirty="0">
                          <a:latin typeface="Microsoft Sans Serif"/>
                          <a:cs typeface="Microsoft Sans Serif"/>
                        </a:rPr>
                        <a:t>,</a:t>
                      </a:r>
                      <a:r>
                        <a:rPr sz="2400" spc="-30" dirty="0">
                          <a:latin typeface="Microsoft Sans Serif"/>
                          <a:cs typeface="Microsoft Sans Serif"/>
                        </a:rPr>
                        <a:t> </a:t>
                      </a:r>
                      <a:r>
                        <a:rPr sz="2400" spc="-5" dirty="0">
                          <a:latin typeface="Microsoft Sans Serif"/>
                          <a:cs typeface="Microsoft Sans Serif"/>
                        </a:rPr>
                        <a:t>N</a:t>
                      </a:r>
                      <a:endParaRPr sz="2400">
                        <a:latin typeface="Microsoft Sans Serif"/>
                        <a:cs typeface="Microsoft Sans Serif"/>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6"/>
                  </a:ext>
                </a:extLst>
              </a:tr>
            </a:tbl>
          </a:graphicData>
        </a:graphic>
      </p:graphicFrame>
      <p:sp>
        <p:nvSpPr>
          <p:cNvPr id="4" name="object 4"/>
          <p:cNvSpPr txBox="1">
            <a:spLocks noGrp="1"/>
          </p:cNvSpPr>
          <p:nvPr>
            <p:ph type="title"/>
          </p:nvPr>
        </p:nvSpPr>
        <p:spPr>
          <a:xfrm>
            <a:off x="2281808" y="71373"/>
            <a:ext cx="4577080" cy="878840"/>
          </a:xfrm>
          <a:prstGeom prst="rect">
            <a:avLst/>
          </a:prstGeom>
        </p:spPr>
        <p:txBody>
          <a:bodyPr vert="horz" wrap="square" lIns="0" tIns="12065" rIns="0" bIns="0" rtlCol="0">
            <a:spAutoFit/>
          </a:bodyPr>
          <a:lstStyle/>
          <a:p>
            <a:pPr algn="ctr">
              <a:lnSpc>
                <a:spcPct val="100000"/>
              </a:lnSpc>
              <a:spcBef>
                <a:spcPts val="95"/>
              </a:spcBef>
            </a:pPr>
            <a:r>
              <a:rPr sz="2800" spc="-5" dirty="0">
                <a:latin typeface="Microsoft Sans Serif"/>
                <a:cs typeface="Microsoft Sans Serif"/>
              </a:rPr>
              <a:t>Primary</a:t>
            </a:r>
            <a:r>
              <a:rPr sz="2800" spc="40" dirty="0">
                <a:latin typeface="Microsoft Sans Serif"/>
                <a:cs typeface="Microsoft Sans Serif"/>
              </a:rPr>
              <a:t> </a:t>
            </a:r>
            <a:r>
              <a:rPr sz="2800" spc="-5" dirty="0">
                <a:latin typeface="Microsoft Sans Serif"/>
                <a:cs typeface="Microsoft Sans Serif"/>
              </a:rPr>
              <a:t>hyperparathyroidism</a:t>
            </a:r>
            <a:endParaRPr sz="2800">
              <a:latin typeface="Microsoft Sans Serif"/>
              <a:cs typeface="Microsoft Sans Serif"/>
            </a:endParaRPr>
          </a:p>
          <a:p>
            <a:pPr algn="ctr">
              <a:lnSpc>
                <a:spcPct val="100000"/>
              </a:lnSpc>
            </a:pPr>
            <a:r>
              <a:rPr sz="2800" spc="-5" dirty="0">
                <a:latin typeface="Microsoft Sans Serif"/>
                <a:cs typeface="Microsoft Sans Serif"/>
              </a:rPr>
              <a:t>-</a:t>
            </a:r>
            <a:r>
              <a:rPr sz="2800" spc="20" dirty="0">
                <a:latin typeface="Microsoft Sans Serif"/>
                <a:cs typeface="Microsoft Sans Serif"/>
              </a:rPr>
              <a:t> </a:t>
            </a:r>
            <a:r>
              <a:rPr sz="2800" spc="-5" dirty="0">
                <a:latin typeface="Microsoft Sans Serif"/>
                <a:cs typeface="Microsoft Sans Serif"/>
              </a:rPr>
              <a:t>differential</a:t>
            </a:r>
            <a:r>
              <a:rPr sz="2800" spc="10" dirty="0">
                <a:latin typeface="Microsoft Sans Serif"/>
                <a:cs typeface="Microsoft Sans Serif"/>
              </a:rPr>
              <a:t> </a:t>
            </a:r>
            <a:r>
              <a:rPr sz="2800" spc="-5" dirty="0">
                <a:latin typeface="Microsoft Sans Serif"/>
                <a:cs typeface="Microsoft Sans Serif"/>
              </a:rPr>
              <a:t>diagnostics</a:t>
            </a:r>
            <a:endParaRPr sz="2800">
              <a:latin typeface="Microsoft Sans Serif"/>
              <a:cs typeface="Microsoft Sans Serif"/>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3523" y="405130"/>
            <a:ext cx="6840855" cy="513715"/>
          </a:xfrm>
          <a:prstGeom prst="rect">
            <a:avLst/>
          </a:prstGeom>
        </p:spPr>
        <p:txBody>
          <a:bodyPr vert="horz" wrap="square" lIns="0" tIns="13335" rIns="0" bIns="0" rtlCol="0">
            <a:spAutoFit/>
          </a:bodyPr>
          <a:lstStyle/>
          <a:p>
            <a:pPr marL="12700">
              <a:lnSpc>
                <a:spcPct val="100000"/>
              </a:lnSpc>
              <a:spcBef>
                <a:spcPts val="105"/>
              </a:spcBef>
            </a:pPr>
            <a:r>
              <a:rPr sz="3200" dirty="0"/>
              <a:t>Primary</a:t>
            </a:r>
            <a:r>
              <a:rPr sz="3200" spc="-15" dirty="0"/>
              <a:t> hyperparathyroidism</a:t>
            </a:r>
            <a:r>
              <a:rPr sz="3200" spc="10" dirty="0"/>
              <a:t> </a:t>
            </a:r>
            <a:r>
              <a:rPr sz="3200" dirty="0"/>
              <a:t>-</a:t>
            </a:r>
            <a:r>
              <a:rPr sz="3200" spc="-20" dirty="0"/>
              <a:t> </a:t>
            </a:r>
            <a:r>
              <a:rPr sz="3200" spc="-15" dirty="0"/>
              <a:t>treatment</a:t>
            </a:r>
            <a:endParaRPr sz="3200"/>
          </a:p>
        </p:txBody>
      </p:sp>
      <p:pic>
        <p:nvPicPr>
          <p:cNvPr id="3" name="object 3"/>
          <p:cNvPicPr/>
          <p:nvPr/>
        </p:nvPicPr>
        <p:blipFill>
          <a:blip r:embed="rId2" cstate="print"/>
          <a:stretch>
            <a:fillRect/>
          </a:stretch>
        </p:blipFill>
        <p:spPr>
          <a:xfrm>
            <a:off x="3710940" y="1760220"/>
            <a:ext cx="1671065" cy="564641"/>
          </a:xfrm>
          <a:prstGeom prst="rect">
            <a:avLst/>
          </a:prstGeom>
        </p:spPr>
      </p:pic>
      <p:sp>
        <p:nvSpPr>
          <p:cNvPr id="4" name="object 4"/>
          <p:cNvSpPr txBox="1"/>
          <p:nvPr/>
        </p:nvSpPr>
        <p:spPr>
          <a:xfrm>
            <a:off x="618540" y="1142238"/>
            <a:ext cx="8051165" cy="5106670"/>
          </a:xfrm>
          <a:prstGeom prst="rect">
            <a:avLst/>
          </a:prstGeom>
        </p:spPr>
        <p:txBody>
          <a:bodyPr vert="horz" wrap="square" lIns="0" tIns="13335" rIns="0" bIns="0" rtlCol="0">
            <a:spAutoFit/>
          </a:bodyPr>
          <a:lstStyle/>
          <a:p>
            <a:pPr marL="12700" algn="l" rtl="0">
              <a:lnSpc>
                <a:spcPct val="100000"/>
              </a:lnSpc>
              <a:spcBef>
                <a:spcPts val="105"/>
              </a:spcBef>
              <a:tabLst>
                <a:tab pos="527685" algn="l"/>
              </a:tabLst>
            </a:pPr>
            <a:r>
              <a:rPr sz="2000" dirty="0">
                <a:solidFill>
                  <a:srgbClr val="0000FF"/>
                </a:solidFill>
                <a:latin typeface="Calibri"/>
                <a:cs typeface="Calibri"/>
              </a:rPr>
              <a:t>1.	</a:t>
            </a:r>
            <a:r>
              <a:rPr sz="2000" spc="-5" dirty="0">
                <a:solidFill>
                  <a:srgbClr val="0000FF"/>
                </a:solidFill>
                <a:latin typeface="Calibri"/>
                <a:cs typeface="Calibri"/>
              </a:rPr>
              <a:t>Selective</a:t>
            </a:r>
            <a:r>
              <a:rPr sz="2000" dirty="0">
                <a:solidFill>
                  <a:srgbClr val="0000FF"/>
                </a:solidFill>
                <a:latin typeface="Calibri"/>
                <a:cs typeface="Calibri"/>
              </a:rPr>
              <a:t> </a:t>
            </a:r>
            <a:r>
              <a:rPr sz="2000" spc="-15" dirty="0">
                <a:solidFill>
                  <a:srgbClr val="0000FF"/>
                </a:solidFill>
                <a:latin typeface="Calibri"/>
                <a:cs typeface="Calibri"/>
              </a:rPr>
              <a:t>parathyroidectomy</a:t>
            </a:r>
            <a:endParaRPr sz="2000">
              <a:latin typeface="Calibri"/>
              <a:cs typeface="Calibri"/>
            </a:endParaRPr>
          </a:p>
          <a:p>
            <a:pPr algn="l" rtl="0">
              <a:lnSpc>
                <a:spcPct val="100000"/>
              </a:lnSpc>
              <a:spcBef>
                <a:spcPts val="10"/>
              </a:spcBef>
            </a:pPr>
            <a:endParaRPr sz="2350">
              <a:latin typeface="Calibri"/>
              <a:cs typeface="Calibri"/>
            </a:endParaRPr>
          </a:p>
          <a:p>
            <a:pPr marL="355600" indent="-342900" algn="l" rtl="0">
              <a:lnSpc>
                <a:spcPct val="100000"/>
              </a:lnSpc>
              <a:buFont typeface="Microsoft Sans Serif"/>
              <a:buChar char="•"/>
              <a:tabLst>
                <a:tab pos="354965" algn="l"/>
                <a:tab pos="355600" algn="l"/>
              </a:tabLst>
            </a:pPr>
            <a:r>
              <a:rPr sz="2000" spc="-5" dirty="0">
                <a:solidFill>
                  <a:srgbClr val="FF0000"/>
                </a:solidFill>
                <a:latin typeface="Calibri"/>
                <a:cs typeface="Calibri"/>
              </a:rPr>
              <a:t>The</a:t>
            </a:r>
            <a:r>
              <a:rPr sz="2000" dirty="0">
                <a:solidFill>
                  <a:srgbClr val="FF0000"/>
                </a:solidFill>
                <a:latin typeface="Calibri"/>
                <a:cs typeface="Calibri"/>
              </a:rPr>
              <a:t> </a:t>
            </a:r>
            <a:r>
              <a:rPr sz="2000" spc="-10" dirty="0">
                <a:solidFill>
                  <a:srgbClr val="FF0000"/>
                </a:solidFill>
                <a:latin typeface="Calibri"/>
                <a:cs typeface="Calibri"/>
              </a:rPr>
              <a:t>treatment</a:t>
            </a:r>
            <a:r>
              <a:rPr sz="2000" spc="25" dirty="0">
                <a:solidFill>
                  <a:srgbClr val="FF0000"/>
                </a:solidFill>
                <a:latin typeface="Calibri"/>
                <a:cs typeface="Calibri"/>
              </a:rPr>
              <a:t> </a:t>
            </a:r>
            <a:r>
              <a:rPr sz="2000" dirty="0">
                <a:solidFill>
                  <a:srgbClr val="FF0000"/>
                </a:solidFill>
                <a:latin typeface="Calibri"/>
                <a:cs typeface="Calibri"/>
              </a:rPr>
              <a:t>of</a:t>
            </a:r>
            <a:r>
              <a:rPr sz="2000" spc="-15" dirty="0">
                <a:solidFill>
                  <a:srgbClr val="FF0000"/>
                </a:solidFill>
                <a:latin typeface="Calibri"/>
                <a:cs typeface="Calibri"/>
              </a:rPr>
              <a:t> </a:t>
            </a:r>
            <a:r>
              <a:rPr sz="2000" dirty="0">
                <a:solidFill>
                  <a:srgbClr val="FF0000"/>
                </a:solidFill>
                <a:latin typeface="Calibri"/>
                <a:cs typeface="Calibri"/>
              </a:rPr>
              <a:t>choice</a:t>
            </a:r>
            <a:r>
              <a:rPr sz="2000" spc="-5" dirty="0">
                <a:solidFill>
                  <a:srgbClr val="FF0000"/>
                </a:solidFill>
                <a:latin typeface="Calibri"/>
                <a:cs typeface="Calibri"/>
              </a:rPr>
              <a:t> </a:t>
            </a:r>
            <a:r>
              <a:rPr sz="2000" spc="-15" dirty="0">
                <a:solidFill>
                  <a:srgbClr val="FF0000"/>
                </a:solidFill>
                <a:latin typeface="Calibri"/>
                <a:cs typeface="Calibri"/>
              </a:rPr>
              <a:t>for</a:t>
            </a:r>
            <a:r>
              <a:rPr sz="2000" spc="-5" dirty="0">
                <a:solidFill>
                  <a:srgbClr val="FF0000"/>
                </a:solidFill>
                <a:latin typeface="Calibri"/>
                <a:cs typeface="Calibri"/>
              </a:rPr>
              <a:t> </a:t>
            </a:r>
            <a:r>
              <a:rPr sz="2000" spc="-10" dirty="0">
                <a:solidFill>
                  <a:srgbClr val="FF0000"/>
                </a:solidFill>
                <a:latin typeface="Calibri"/>
                <a:cs typeface="Calibri"/>
              </a:rPr>
              <a:t>symptomatic</a:t>
            </a:r>
            <a:r>
              <a:rPr sz="2000" spc="15" dirty="0">
                <a:solidFill>
                  <a:srgbClr val="FF0000"/>
                </a:solidFill>
                <a:latin typeface="Calibri"/>
                <a:cs typeface="Calibri"/>
              </a:rPr>
              <a:t> </a:t>
            </a:r>
            <a:r>
              <a:rPr sz="2000" spc="-5" dirty="0">
                <a:solidFill>
                  <a:srgbClr val="FF0000"/>
                </a:solidFill>
                <a:latin typeface="Calibri"/>
                <a:cs typeface="Calibri"/>
              </a:rPr>
              <a:t>disease</a:t>
            </a:r>
            <a:r>
              <a:rPr sz="2000" spc="15" dirty="0">
                <a:solidFill>
                  <a:srgbClr val="FF0000"/>
                </a:solidFill>
                <a:latin typeface="Calibri"/>
                <a:cs typeface="Calibri"/>
              </a:rPr>
              <a:t> </a:t>
            </a:r>
            <a:r>
              <a:rPr sz="2000" dirty="0">
                <a:solidFill>
                  <a:srgbClr val="FF0000"/>
                </a:solidFill>
                <a:latin typeface="Calibri"/>
                <a:cs typeface="Calibri"/>
              </a:rPr>
              <a:t>is </a:t>
            </a:r>
            <a:r>
              <a:rPr sz="2000" spc="-5" dirty="0">
                <a:solidFill>
                  <a:srgbClr val="FF0000"/>
                </a:solidFill>
                <a:latin typeface="Calibri"/>
                <a:cs typeface="Calibri"/>
              </a:rPr>
              <a:t>surgical</a:t>
            </a:r>
            <a:r>
              <a:rPr sz="2000" spc="-15" dirty="0">
                <a:solidFill>
                  <a:srgbClr val="FF0000"/>
                </a:solidFill>
                <a:latin typeface="Calibri"/>
                <a:cs typeface="Calibri"/>
              </a:rPr>
              <a:t> </a:t>
            </a:r>
            <a:r>
              <a:rPr sz="2000" spc="-10" dirty="0">
                <a:solidFill>
                  <a:srgbClr val="FF0000"/>
                </a:solidFill>
                <a:latin typeface="Calibri"/>
                <a:cs typeface="Calibri"/>
              </a:rPr>
              <a:t>removal</a:t>
            </a:r>
            <a:r>
              <a:rPr sz="2000" spc="10" dirty="0">
                <a:solidFill>
                  <a:srgbClr val="FF0000"/>
                </a:solidFill>
                <a:latin typeface="Calibri"/>
                <a:cs typeface="Calibri"/>
              </a:rPr>
              <a:t> </a:t>
            </a:r>
            <a:r>
              <a:rPr sz="2000" dirty="0">
                <a:solidFill>
                  <a:srgbClr val="FF0000"/>
                </a:solidFill>
                <a:latin typeface="Calibri"/>
                <a:cs typeface="Calibri"/>
              </a:rPr>
              <a:t>of</a:t>
            </a:r>
            <a:r>
              <a:rPr sz="2000" spc="-15" dirty="0">
                <a:solidFill>
                  <a:srgbClr val="FF0000"/>
                </a:solidFill>
                <a:latin typeface="Calibri"/>
                <a:cs typeface="Calibri"/>
              </a:rPr>
              <a:t> </a:t>
            </a:r>
            <a:r>
              <a:rPr sz="2000" dirty="0">
                <a:solidFill>
                  <a:srgbClr val="FF0000"/>
                </a:solidFill>
                <a:latin typeface="Calibri"/>
                <a:cs typeface="Calibri"/>
              </a:rPr>
              <a:t>the</a:t>
            </a:r>
            <a:endParaRPr sz="2000">
              <a:latin typeface="Calibri"/>
              <a:cs typeface="Calibri"/>
            </a:endParaRPr>
          </a:p>
          <a:p>
            <a:pPr marL="354965" algn="l" rtl="0">
              <a:lnSpc>
                <a:spcPct val="100000"/>
              </a:lnSpc>
            </a:pPr>
            <a:r>
              <a:rPr sz="2000" spc="-10" dirty="0">
                <a:solidFill>
                  <a:srgbClr val="FF0000"/>
                </a:solidFill>
                <a:latin typeface="Calibri"/>
                <a:cs typeface="Calibri"/>
              </a:rPr>
              <a:t>hyperactive</a:t>
            </a:r>
            <a:r>
              <a:rPr sz="2000" spc="-5" dirty="0">
                <a:solidFill>
                  <a:srgbClr val="FF0000"/>
                </a:solidFill>
                <a:latin typeface="Calibri"/>
                <a:cs typeface="Calibri"/>
              </a:rPr>
              <a:t> </a:t>
            </a:r>
            <a:r>
              <a:rPr sz="2000" spc="-15">
                <a:solidFill>
                  <a:srgbClr val="FF0000"/>
                </a:solidFill>
                <a:latin typeface="Calibri"/>
                <a:cs typeface="Calibri"/>
              </a:rPr>
              <a:t>parathyroid</a:t>
            </a:r>
            <a:r>
              <a:rPr sz="2000" spc="-5">
                <a:solidFill>
                  <a:srgbClr val="FF0000"/>
                </a:solidFill>
                <a:latin typeface="Calibri"/>
                <a:cs typeface="Calibri"/>
              </a:rPr>
              <a:t> </a:t>
            </a:r>
            <a:r>
              <a:rPr sz="2000">
                <a:solidFill>
                  <a:srgbClr val="FF0000"/>
                </a:solidFill>
                <a:latin typeface="Calibri"/>
                <a:cs typeface="Calibri"/>
              </a:rPr>
              <a:t>glands</a:t>
            </a:r>
            <a:r>
              <a:rPr sz="2000" spc="-5">
                <a:solidFill>
                  <a:srgbClr val="FF0000"/>
                </a:solidFill>
                <a:latin typeface="Calibri"/>
                <a:cs typeface="Calibri"/>
              </a:rPr>
              <a:t>.</a:t>
            </a:r>
            <a:endParaRPr sz="2000">
              <a:latin typeface="Calibri"/>
              <a:cs typeface="Calibri"/>
            </a:endParaRPr>
          </a:p>
          <a:p>
            <a:pPr marL="354965" marR="956944" indent="-342900" algn="l" rtl="0">
              <a:lnSpc>
                <a:spcPct val="100000"/>
              </a:lnSpc>
              <a:spcBef>
                <a:spcPts val="1200"/>
              </a:spcBef>
              <a:buFont typeface="Microsoft Sans Serif"/>
              <a:buChar char="•"/>
              <a:tabLst>
                <a:tab pos="354965" algn="l"/>
                <a:tab pos="355600" algn="l"/>
              </a:tabLst>
            </a:pPr>
            <a:r>
              <a:rPr sz="2000" spc="-5" dirty="0">
                <a:latin typeface="Calibri"/>
                <a:cs typeface="Calibri"/>
              </a:rPr>
              <a:t>Surgery</a:t>
            </a:r>
            <a:r>
              <a:rPr sz="2000" spc="-20" dirty="0">
                <a:latin typeface="Calibri"/>
                <a:cs typeface="Calibri"/>
              </a:rPr>
              <a:t> </a:t>
            </a:r>
            <a:r>
              <a:rPr sz="2000" spc="-15" dirty="0">
                <a:latin typeface="Calibri"/>
                <a:cs typeface="Calibri"/>
              </a:rPr>
              <a:t>may</a:t>
            </a:r>
            <a:r>
              <a:rPr sz="2000" dirty="0">
                <a:latin typeface="Calibri"/>
                <a:cs typeface="Calibri"/>
              </a:rPr>
              <a:t> </a:t>
            </a:r>
            <a:r>
              <a:rPr sz="2000" spc="-5" dirty="0">
                <a:latin typeface="Calibri"/>
                <a:cs typeface="Calibri"/>
              </a:rPr>
              <a:t>be also recommended </a:t>
            </a:r>
            <a:r>
              <a:rPr sz="2000" dirty="0">
                <a:latin typeface="Calibri"/>
                <a:cs typeface="Calibri"/>
              </a:rPr>
              <a:t>in</a:t>
            </a:r>
            <a:r>
              <a:rPr sz="2000" spc="-10" dirty="0">
                <a:latin typeface="Calibri"/>
                <a:cs typeface="Calibri"/>
              </a:rPr>
              <a:t> </a:t>
            </a:r>
            <a:r>
              <a:rPr sz="2000" spc="-5" dirty="0">
                <a:latin typeface="Calibri"/>
                <a:cs typeface="Calibri"/>
              </a:rPr>
              <a:t>some</a:t>
            </a:r>
            <a:r>
              <a:rPr sz="2000" spc="10" dirty="0">
                <a:latin typeface="Calibri"/>
                <a:cs typeface="Calibri"/>
              </a:rPr>
              <a:t> </a:t>
            </a:r>
            <a:r>
              <a:rPr sz="2000" spc="-10" dirty="0">
                <a:latin typeface="Calibri"/>
                <a:cs typeface="Calibri"/>
              </a:rPr>
              <a:t>asymptomatic</a:t>
            </a:r>
            <a:r>
              <a:rPr sz="2000" spc="10" dirty="0">
                <a:latin typeface="Calibri"/>
                <a:cs typeface="Calibri"/>
              </a:rPr>
              <a:t> </a:t>
            </a:r>
            <a:r>
              <a:rPr sz="2000" spc="-5" dirty="0">
                <a:latin typeface="Calibri"/>
                <a:cs typeface="Calibri"/>
              </a:rPr>
              <a:t>or</a:t>
            </a:r>
            <a:r>
              <a:rPr sz="2000" spc="-15" dirty="0">
                <a:latin typeface="Calibri"/>
                <a:cs typeface="Calibri"/>
              </a:rPr>
              <a:t> </a:t>
            </a:r>
            <a:r>
              <a:rPr sz="2000" spc="-5" dirty="0">
                <a:latin typeface="Calibri"/>
                <a:cs typeface="Calibri"/>
              </a:rPr>
              <a:t>low </a:t>
            </a:r>
            <a:r>
              <a:rPr sz="2000" spc="-434" dirty="0">
                <a:latin typeface="Calibri"/>
                <a:cs typeface="Calibri"/>
              </a:rPr>
              <a:t> </a:t>
            </a:r>
            <a:r>
              <a:rPr sz="2000" spc="-10" dirty="0">
                <a:latin typeface="Calibri"/>
                <a:cs typeface="Calibri"/>
              </a:rPr>
              <a:t>symptomatic</a:t>
            </a:r>
            <a:r>
              <a:rPr sz="2000" spc="5" dirty="0">
                <a:latin typeface="Calibri"/>
                <a:cs typeface="Calibri"/>
              </a:rPr>
              <a:t> </a:t>
            </a:r>
            <a:r>
              <a:rPr sz="2000" spc="-10" dirty="0">
                <a:latin typeface="Calibri"/>
                <a:cs typeface="Calibri"/>
              </a:rPr>
              <a:t>patients.</a:t>
            </a:r>
            <a:endParaRPr sz="2000">
              <a:latin typeface="Calibri"/>
              <a:cs typeface="Calibri"/>
            </a:endParaRPr>
          </a:p>
          <a:p>
            <a:pPr marL="354965" marR="101600" indent="-342900" algn="l" rtl="0">
              <a:lnSpc>
                <a:spcPct val="100000"/>
              </a:lnSpc>
              <a:spcBef>
                <a:spcPts val="1205"/>
              </a:spcBef>
              <a:buFont typeface="Microsoft Sans Serif"/>
              <a:buChar char="•"/>
              <a:tabLst>
                <a:tab pos="354965" algn="l"/>
                <a:tab pos="355600" algn="l"/>
              </a:tabLst>
            </a:pPr>
            <a:r>
              <a:rPr sz="2000" spc="-20" dirty="0">
                <a:latin typeface="Calibri"/>
                <a:cs typeface="Calibri"/>
              </a:rPr>
              <a:t>Parathyroidectomy</a:t>
            </a:r>
            <a:r>
              <a:rPr sz="2000" spc="25" dirty="0">
                <a:latin typeface="Calibri"/>
                <a:cs typeface="Calibri"/>
              </a:rPr>
              <a:t> </a:t>
            </a:r>
            <a:r>
              <a:rPr sz="2000" spc="-5" dirty="0">
                <a:latin typeface="Calibri"/>
                <a:cs typeface="Calibri"/>
              </a:rPr>
              <a:t>(PTX)</a:t>
            </a:r>
            <a:r>
              <a:rPr sz="2000" spc="10" dirty="0">
                <a:latin typeface="Calibri"/>
                <a:cs typeface="Calibri"/>
              </a:rPr>
              <a:t> </a:t>
            </a:r>
            <a:r>
              <a:rPr sz="2000" spc="-5" dirty="0">
                <a:latin typeface="Calibri"/>
                <a:cs typeface="Calibri"/>
              </a:rPr>
              <a:t>should</a:t>
            </a:r>
            <a:r>
              <a:rPr sz="2000" spc="-15" dirty="0">
                <a:latin typeface="Calibri"/>
                <a:cs typeface="Calibri"/>
              </a:rPr>
              <a:t> </a:t>
            </a:r>
            <a:r>
              <a:rPr sz="2000" spc="-5" dirty="0">
                <a:latin typeface="Calibri"/>
                <a:cs typeface="Calibri"/>
              </a:rPr>
              <a:t>only</a:t>
            </a:r>
            <a:r>
              <a:rPr sz="2000" spc="-10" dirty="0">
                <a:latin typeface="Calibri"/>
                <a:cs typeface="Calibri"/>
              </a:rPr>
              <a:t> </a:t>
            </a:r>
            <a:r>
              <a:rPr sz="2000" spc="-5" dirty="0">
                <a:latin typeface="Calibri"/>
                <a:cs typeface="Calibri"/>
              </a:rPr>
              <a:t>be</a:t>
            </a:r>
            <a:r>
              <a:rPr sz="2000" dirty="0">
                <a:latin typeface="Calibri"/>
                <a:cs typeface="Calibri"/>
              </a:rPr>
              <a:t> </a:t>
            </a:r>
            <a:r>
              <a:rPr sz="2000" spc="-5" dirty="0">
                <a:latin typeface="Calibri"/>
                <a:cs typeface="Calibri"/>
              </a:rPr>
              <a:t>performed</a:t>
            </a:r>
            <a:r>
              <a:rPr sz="2000" dirty="0">
                <a:latin typeface="Calibri"/>
                <a:cs typeface="Calibri"/>
              </a:rPr>
              <a:t> </a:t>
            </a:r>
            <a:r>
              <a:rPr sz="2000" spc="-5" dirty="0">
                <a:latin typeface="Calibri"/>
                <a:cs typeface="Calibri"/>
              </a:rPr>
              <a:t>by</a:t>
            </a:r>
            <a:r>
              <a:rPr sz="2000" spc="-10" dirty="0">
                <a:latin typeface="Calibri"/>
                <a:cs typeface="Calibri"/>
              </a:rPr>
              <a:t> </a:t>
            </a:r>
            <a:r>
              <a:rPr sz="2000" spc="-5" dirty="0">
                <a:latin typeface="Calibri"/>
                <a:cs typeface="Calibri"/>
              </a:rPr>
              <a:t>highly</a:t>
            </a:r>
            <a:r>
              <a:rPr sz="2000" spc="-10" dirty="0">
                <a:latin typeface="Calibri"/>
                <a:cs typeface="Calibri"/>
              </a:rPr>
              <a:t> </a:t>
            </a:r>
            <a:r>
              <a:rPr sz="2000" spc="-5" dirty="0">
                <a:latin typeface="Calibri"/>
                <a:cs typeface="Calibri"/>
              </a:rPr>
              <a:t>experienced </a:t>
            </a:r>
            <a:r>
              <a:rPr sz="2000" spc="-440" dirty="0">
                <a:latin typeface="Calibri"/>
                <a:cs typeface="Calibri"/>
              </a:rPr>
              <a:t> </a:t>
            </a:r>
            <a:r>
              <a:rPr sz="2000" spc="-5" dirty="0">
                <a:latin typeface="Calibri"/>
                <a:cs typeface="Calibri"/>
              </a:rPr>
              <a:t>surgeons.</a:t>
            </a:r>
            <a:endParaRPr sz="2000">
              <a:latin typeface="Calibri"/>
              <a:cs typeface="Calibri"/>
            </a:endParaRPr>
          </a:p>
          <a:p>
            <a:pPr marL="12700" algn="l" rtl="0">
              <a:lnSpc>
                <a:spcPct val="100000"/>
              </a:lnSpc>
              <a:spcBef>
                <a:spcPts val="1680"/>
              </a:spcBef>
            </a:pPr>
            <a:r>
              <a:rPr sz="2000">
                <a:solidFill>
                  <a:srgbClr val="0000FF"/>
                </a:solidFill>
                <a:latin typeface="Calibri"/>
                <a:cs typeface="Calibri"/>
              </a:rPr>
              <a:t>2</a:t>
            </a:r>
            <a:r>
              <a:rPr lang="ar-EG" sz="2000" dirty="0">
                <a:solidFill>
                  <a:srgbClr val="0000FF"/>
                </a:solidFill>
                <a:latin typeface="Calibri"/>
                <a:cs typeface="Calibri"/>
              </a:rPr>
              <a:t> </a:t>
            </a:r>
            <a:r>
              <a:rPr sz="2000">
                <a:solidFill>
                  <a:srgbClr val="0000FF"/>
                </a:solidFill>
                <a:latin typeface="Calibri"/>
                <a:cs typeface="Calibri"/>
              </a:rPr>
              <a:t>.</a:t>
            </a:r>
            <a:r>
              <a:rPr sz="2000" spc="390">
                <a:solidFill>
                  <a:srgbClr val="0000FF"/>
                </a:solidFill>
                <a:latin typeface="Calibri"/>
                <a:cs typeface="Calibri"/>
              </a:rPr>
              <a:t> </a:t>
            </a:r>
            <a:r>
              <a:rPr sz="2000" spc="-5" dirty="0">
                <a:solidFill>
                  <a:srgbClr val="0000FF"/>
                </a:solidFill>
                <a:latin typeface="Calibri"/>
                <a:cs typeface="Calibri"/>
              </a:rPr>
              <a:t>Pharmacotheraphy</a:t>
            </a:r>
            <a:endParaRPr sz="2000">
              <a:latin typeface="Calibri"/>
              <a:cs typeface="Calibri"/>
            </a:endParaRPr>
          </a:p>
          <a:p>
            <a:pPr marL="276225" marR="66040" algn="l" rtl="0">
              <a:lnSpc>
                <a:spcPct val="100000"/>
              </a:lnSpc>
              <a:spcBef>
                <a:spcPts val="440"/>
              </a:spcBef>
            </a:pPr>
            <a:r>
              <a:rPr sz="1800" dirty="0">
                <a:latin typeface="Calibri"/>
                <a:cs typeface="Calibri"/>
              </a:rPr>
              <a:t>In</a:t>
            </a:r>
            <a:r>
              <a:rPr sz="1800" spc="-5" dirty="0">
                <a:latin typeface="Calibri"/>
                <a:cs typeface="Calibri"/>
              </a:rPr>
              <a:t> </a:t>
            </a:r>
            <a:r>
              <a:rPr sz="1800" spc="-10" dirty="0">
                <a:latin typeface="Calibri"/>
                <a:cs typeface="Calibri"/>
              </a:rPr>
              <a:t>many</a:t>
            </a:r>
            <a:r>
              <a:rPr sz="1800" dirty="0">
                <a:latin typeface="Calibri"/>
                <a:cs typeface="Calibri"/>
              </a:rPr>
              <a:t> </a:t>
            </a:r>
            <a:r>
              <a:rPr sz="1800" spc="-5" dirty="0">
                <a:latin typeface="Calibri"/>
                <a:cs typeface="Calibri"/>
              </a:rPr>
              <a:t>people,</a:t>
            </a:r>
            <a:r>
              <a:rPr sz="1800" spc="15" dirty="0">
                <a:latin typeface="Calibri"/>
                <a:cs typeface="Calibri"/>
              </a:rPr>
              <a:t> </a:t>
            </a:r>
            <a:r>
              <a:rPr sz="1800" dirty="0">
                <a:latin typeface="Calibri"/>
                <a:cs typeface="Calibri"/>
              </a:rPr>
              <a:t>the </a:t>
            </a:r>
            <a:r>
              <a:rPr sz="1800" spc="-5" dirty="0">
                <a:latin typeface="Calibri"/>
                <a:cs typeface="Calibri"/>
              </a:rPr>
              <a:t>disease</a:t>
            </a:r>
            <a:r>
              <a:rPr sz="1800" dirty="0">
                <a:latin typeface="Calibri"/>
                <a:cs typeface="Calibri"/>
              </a:rPr>
              <a:t> </a:t>
            </a:r>
            <a:r>
              <a:rPr sz="1800" spc="-10" dirty="0">
                <a:latin typeface="Calibri"/>
                <a:cs typeface="Calibri"/>
              </a:rPr>
              <a:t>may</a:t>
            </a:r>
            <a:r>
              <a:rPr sz="1800" dirty="0">
                <a:latin typeface="Calibri"/>
                <a:cs typeface="Calibri"/>
              </a:rPr>
              <a:t> </a:t>
            </a:r>
            <a:r>
              <a:rPr sz="1800" spc="-5" dirty="0">
                <a:latin typeface="Calibri"/>
                <a:cs typeface="Calibri"/>
              </a:rPr>
              <a:t>remain</a:t>
            </a:r>
            <a:r>
              <a:rPr sz="1800" spc="10" dirty="0">
                <a:latin typeface="Calibri"/>
                <a:cs typeface="Calibri"/>
              </a:rPr>
              <a:t> </a:t>
            </a:r>
            <a:r>
              <a:rPr sz="1800" spc="-5" dirty="0">
                <a:latin typeface="Calibri"/>
                <a:cs typeface="Calibri"/>
              </a:rPr>
              <a:t>mild</a:t>
            </a:r>
            <a:r>
              <a:rPr sz="1800" spc="10" dirty="0">
                <a:latin typeface="Calibri"/>
                <a:cs typeface="Calibri"/>
              </a:rPr>
              <a:t> </a:t>
            </a:r>
            <a:r>
              <a:rPr sz="1800" spc="-5" dirty="0">
                <a:latin typeface="Calibri"/>
                <a:cs typeface="Calibri"/>
              </a:rPr>
              <a:t>or </a:t>
            </a:r>
            <a:r>
              <a:rPr sz="1800" spc="-10" dirty="0">
                <a:latin typeface="Calibri"/>
                <a:cs typeface="Calibri"/>
              </a:rPr>
              <a:t>asymptomatic </a:t>
            </a:r>
            <a:r>
              <a:rPr sz="1800" spc="-15" dirty="0">
                <a:latin typeface="Calibri"/>
                <a:cs typeface="Calibri"/>
              </a:rPr>
              <a:t>for</a:t>
            </a:r>
            <a:r>
              <a:rPr sz="1800" spc="-5" dirty="0">
                <a:latin typeface="Calibri"/>
                <a:cs typeface="Calibri"/>
              </a:rPr>
              <a:t> </a:t>
            </a:r>
            <a:r>
              <a:rPr sz="1800" dirty="0">
                <a:latin typeface="Calibri"/>
                <a:cs typeface="Calibri"/>
              </a:rPr>
              <a:t>a</a:t>
            </a:r>
            <a:r>
              <a:rPr sz="1800" spc="5" dirty="0">
                <a:latin typeface="Calibri"/>
                <a:cs typeface="Calibri"/>
              </a:rPr>
              <a:t> </a:t>
            </a:r>
            <a:r>
              <a:rPr sz="1800" spc="-5" dirty="0">
                <a:latin typeface="Calibri"/>
                <a:cs typeface="Calibri"/>
              </a:rPr>
              <a:t>long</a:t>
            </a:r>
            <a:r>
              <a:rPr sz="1800" spc="15" dirty="0">
                <a:latin typeface="Calibri"/>
                <a:cs typeface="Calibri"/>
              </a:rPr>
              <a:t> </a:t>
            </a:r>
            <a:r>
              <a:rPr sz="1800" spc="-5" dirty="0">
                <a:latin typeface="Calibri"/>
                <a:cs typeface="Calibri"/>
              </a:rPr>
              <a:t>period.</a:t>
            </a:r>
            <a:r>
              <a:rPr sz="1800" dirty="0">
                <a:latin typeface="Calibri"/>
                <a:cs typeface="Calibri"/>
              </a:rPr>
              <a:t> In </a:t>
            </a:r>
            <a:r>
              <a:rPr sz="1800" spc="-390" dirty="0">
                <a:latin typeface="Calibri"/>
                <a:cs typeface="Calibri"/>
              </a:rPr>
              <a:t> </a:t>
            </a:r>
            <a:r>
              <a:rPr sz="1800" dirty="0">
                <a:latin typeface="Calibri"/>
                <a:cs typeface="Calibri"/>
              </a:rPr>
              <a:t>these</a:t>
            </a:r>
            <a:r>
              <a:rPr sz="1800" spc="-5" dirty="0">
                <a:latin typeface="Calibri"/>
                <a:cs typeface="Calibri"/>
              </a:rPr>
              <a:t> patients,</a:t>
            </a:r>
            <a:r>
              <a:rPr sz="1800" dirty="0">
                <a:latin typeface="Calibri"/>
                <a:cs typeface="Calibri"/>
              </a:rPr>
              <a:t> as</a:t>
            </a:r>
            <a:r>
              <a:rPr sz="1800" spc="-5" dirty="0">
                <a:latin typeface="Calibri"/>
                <a:cs typeface="Calibri"/>
              </a:rPr>
              <a:t> well</a:t>
            </a:r>
            <a:r>
              <a:rPr sz="1800" dirty="0">
                <a:latin typeface="Calibri"/>
                <a:cs typeface="Calibri"/>
              </a:rPr>
              <a:t> as</a:t>
            </a:r>
            <a:r>
              <a:rPr sz="1800" spc="-10" dirty="0">
                <a:latin typeface="Calibri"/>
                <a:cs typeface="Calibri"/>
              </a:rPr>
              <a:t> </a:t>
            </a:r>
            <a:r>
              <a:rPr sz="1800" spc="-5" dirty="0">
                <a:latin typeface="Calibri"/>
                <a:cs typeface="Calibri"/>
              </a:rPr>
              <a:t>in</a:t>
            </a:r>
            <a:r>
              <a:rPr sz="1800" spc="10" dirty="0">
                <a:latin typeface="Calibri"/>
                <a:cs typeface="Calibri"/>
              </a:rPr>
              <a:t> </a:t>
            </a:r>
            <a:r>
              <a:rPr sz="1800" dirty="0">
                <a:latin typeface="Calibri"/>
                <a:cs typeface="Calibri"/>
              </a:rPr>
              <a:t>those </a:t>
            </a:r>
            <a:r>
              <a:rPr sz="1800" spc="-10" dirty="0">
                <a:latin typeface="Calibri"/>
                <a:cs typeface="Calibri"/>
              </a:rPr>
              <a:t>after</a:t>
            </a:r>
            <a:r>
              <a:rPr sz="1800" spc="25" dirty="0">
                <a:latin typeface="Calibri"/>
                <a:cs typeface="Calibri"/>
              </a:rPr>
              <a:t> </a:t>
            </a:r>
            <a:r>
              <a:rPr sz="1800" dirty="0">
                <a:latin typeface="Calibri"/>
                <a:cs typeface="Calibri"/>
              </a:rPr>
              <a:t>an</a:t>
            </a:r>
            <a:r>
              <a:rPr sz="1800" spc="10" dirty="0">
                <a:latin typeface="Calibri"/>
                <a:cs typeface="Calibri"/>
              </a:rPr>
              <a:t> </a:t>
            </a:r>
            <a:r>
              <a:rPr sz="1800" spc="-5" dirty="0">
                <a:latin typeface="Calibri"/>
                <a:cs typeface="Calibri"/>
              </a:rPr>
              <a:t>unsuccessful </a:t>
            </a:r>
            <a:r>
              <a:rPr sz="1800" spc="-10" dirty="0">
                <a:latin typeface="Calibri"/>
                <a:cs typeface="Calibri"/>
              </a:rPr>
              <a:t>PTX,</a:t>
            </a:r>
            <a:r>
              <a:rPr sz="1800" spc="5" dirty="0">
                <a:latin typeface="Calibri"/>
                <a:cs typeface="Calibri"/>
              </a:rPr>
              <a:t> </a:t>
            </a:r>
            <a:r>
              <a:rPr sz="1800" dirty="0">
                <a:latin typeface="Calibri"/>
                <a:cs typeface="Calibri"/>
              </a:rPr>
              <a:t>who</a:t>
            </a:r>
            <a:r>
              <a:rPr sz="1800" spc="10" dirty="0">
                <a:latin typeface="Calibri"/>
                <a:cs typeface="Calibri"/>
              </a:rPr>
              <a:t> </a:t>
            </a:r>
            <a:r>
              <a:rPr sz="1800" spc="-10" dirty="0">
                <a:latin typeface="Calibri"/>
                <a:cs typeface="Calibri"/>
              </a:rPr>
              <a:t>are</a:t>
            </a:r>
            <a:r>
              <a:rPr sz="1800" spc="-5" dirty="0">
                <a:latin typeface="Calibri"/>
                <a:cs typeface="Calibri"/>
              </a:rPr>
              <a:t> unwilling</a:t>
            </a:r>
            <a:r>
              <a:rPr sz="1800" spc="40" dirty="0">
                <a:latin typeface="Calibri"/>
                <a:cs typeface="Calibri"/>
              </a:rPr>
              <a:t> </a:t>
            </a:r>
            <a:r>
              <a:rPr sz="1800" spc="-10" dirty="0">
                <a:latin typeface="Calibri"/>
                <a:cs typeface="Calibri"/>
              </a:rPr>
              <a:t>to </a:t>
            </a:r>
            <a:r>
              <a:rPr sz="1800" spc="-5" dirty="0">
                <a:latin typeface="Calibri"/>
                <a:cs typeface="Calibri"/>
              </a:rPr>
              <a:t> </a:t>
            </a:r>
            <a:r>
              <a:rPr sz="1800" spc="-10" dirty="0">
                <a:latin typeface="Calibri"/>
                <a:cs typeface="Calibri"/>
              </a:rPr>
              <a:t>undergo</a:t>
            </a:r>
            <a:r>
              <a:rPr sz="1800" spc="5" dirty="0">
                <a:latin typeface="Calibri"/>
                <a:cs typeface="Calibri"/>
              </a:rPr>
              <a:t> </a:t>
            </a:r>
            <a:r>
              <a:rPr sz="1800" spc="-5" dirty="0">
                <a:latin typeface="Calibri"/>
                <a:cs typeface="Calibri"/>
              </a:rPr>
              <a:t>or</a:t>
            </a:r>
            <a:r>
              <a:rPr sz="1800" dirty="0">
                <a:latin typeface="Calibri"/>
                <a:cs typeface="Calibri"/>
              </a:rPr>
              <a:t> </a:t>
            </a:r>
            <a:r>
              <a:rPr sz="1800" spc="-10" dirty="0">
                <a:latin typeface="Calibri"/>
                <a:cs typeface="Calibri"/>
              </a:rPr>
              <a:t>considered</a:t>
            </a:r>
            <a:r>
              <a:rPr sz="1800" spc="30" dirty="0">
                <a:latin typeface="Calibri"/>
                <a:cs typeface="Calibri"/>
              </a:rPr>
              <a:t> </a:t>
            </a:r>
            <a:r>
              <a:rPr sz="1800" spc="-5" dirty="0">
                <a:latin typeface="Calibri"/>
                <a:cs typeface="Calibri"/>
              </a:rPr>
              <a:t>unsuitable</a:t>
            </a:r>
            <a:r>
              <a:rPr sz="1800" spc="15" dirty="0">
                <a:latin typeface="Calibri"/>
                <a:cs typeface="Calibri"/>
              </a:rPr>
              <a:t> </a:t>
            </a:r>
            <a:r>
              <a:rPr sz="1800" spc="-15" dirty="0">
                <a:latin typeface="Calibri"/>
                <a:cs typeface="Calibri"/>
              </a:rPr>
              <a:t>for</a:t>
            </a:r>
            <a:r>
              <a:rPr sz="1800" dirty="0">
                <a:latin typeface="Calibri"/>
                <a:cs typeface="Calibri"/>
              </a:rPr>
              <a:t> </a:t>
            </a:r>
            <a:r>
              <a:rPr sz="1800" spc="-10" dirty="0">
                <a:latin typeface="Calibri"/>
                <a:cs typeface="Calibri"/>
              </a:rPr>
              <a:t>surgery</a:t>
            </a:r>
            <a:r>
              <a:rPr sz="1800" spc="-5" dirty="0">
                <a:latin typeface="Calibri"/>
                <a:cs typeface="Calibri"/>
              </a:rPr>
              <a:t> it</a:t>
            </a:r>
            <a:r>
              <a:rPr sz="1800" spc="10" dirty="0">
                <a:latin typeface="Calibri"/>
                <a:cs typeface="Calibri"/>
              </a:rPr>
              <a:t> </a:t>
            </a:r>
            <a:r>
              <a:rPr sz="1800" spc="-15" dirty="0">
                <a:latin typeface="Calibri"/>
                <a:cs typeface="Calibri"/>
              </a:rPr>
              <a:t>attempts</a:t>
            </a:r>
            <a:r>
              <a:rPr sz="1800" spc="5" dirty="0">
                <a:latin typeface="Calibri"/>
                <a:cs typeface="Calibri"/>
              </a:rPr>
              <a:t> </a:t>
            </a:r>
            <a:r>
              <a:rPr sz="1800" spc="-10" dirty="0">
                <a:latin typeface="Calibri"/>
                <a:cs typeface="Calibri"/>
              </a:rPr>
              <a:t>to</a:t>
            </a:r>
            <a:r>
              <a:rPr sz="1800" dirty="0">
                <a:latin typeface="Calibri"/>
                <a:cs typeface="Calibri"/>
              </a:rPr>
              <a:t> </a:t>
            </a:r>
            <a:r>
              <a:rPr sz="1800" spc="-5" dirty="0">
                <a:latin typeface="Calibri"/>
                <a:cs typeface="Calibri"/>
              </a:rPr>
              <a:t>apply </a:t>
            </a:r>
            <a:r>
              <a:rPr sz="1800" dirty="0">
                <a:latin typeface="Calibri"/>
                <a:cs typeface="Calibri"/>
              </a:rPr>
              <a:t>a</a:t>
            </a:r>
            <a:r>
              <a:rPr sz="1800" spc="15" dirty="0">
                <a:latin typeface="Calibri"/>
                <a:cs typeface="Calibri"/>
              </a:rPr>
              <a:t> </a:t>
            </a:r>
            <a:r>
              <a:rPr sz="1800" spc="-10" dirty="0">
                <a:latin typeface="Calibri"/>
                <a:cs typeface="Calibri"/>
              </a:rPr>
              <a:t>symptomatic </a:t>
            </a:r>
            <a:r>
              <a:rPr sz="1800" spc="-5" dirty="0">
                <a:latin typeface="Calibri"/>
                <a:cs typeface="Calibri"/>
              </a:rPr>
              <a:t> </a:t>
            </a:r>
            <a:r>
              <a:rPr sz="1800" spc="-15" dirty="0">
                <a:latin typeface="Calibri"/>
                <a:cs typeface="Calibri"/>
              </a:rPr>
              <a:t>pharmacotherapy.</a:t>
            </a:r>
            <a:endParaRPr sz="1800">
              <a:latin typeface="Calibri"/>
              <a:cs typeface="Calibri"/>
            </a:endParaRPr>
          </a:p>
          <a:p>
            <a:pPr marL="276225" marR="478155" algn="l" rtl="0">
              <a:lnSpc>
                <a:spcPct val="100000"/>
              </a:lnSpc>
              <a:spcBef>
                <a:spcPts val="434"/>
              </a:spcBef>
            </a:pPr>
            <a:r>
              <a:rPr sz="1800" spc="-5" dirty="0">
                <a:latin typeface="Calibri"/>
                <a:cs typeface="Calibri"/>
              </a:rPr>
              <a:t>So </a:t>
            </a:r>
            <a:r>
              <a:rPr sz="1800" spc="-15" dirty="0">
                <a:latin typeface="Calibri"/>
                <a:cs typeface="Calibri"/>
              </a:rPr>
              <a:t>far</a:t>
            </a:r>
            <a:r>
              <a:rPr sz="1800" spc="10" dirty="0">
                <a:latin typeface="Calibri"/>
                <a:cs typeface="Calibri"/>
              </a:rPr>
              <a:t> </a:t>
            </a:r>
            <a:r>
              <a:rPr sz="1800" spc="-10" dirty="0">
                <a:latin typeface="Calibri"/>
                <a:cs typeface="Calibri"/>
              </a:rPr>
              <a:t>treatment </a:t>
            </a:r>
            <a:r>
              <a:rPr sz="1800" spc="-5" dirty="0">
                <a:latin typeface="Calibri"/>
                <a:cs typeface="Calibri"/>
              </a:rPr>
              <a:t>with</a:t>
            </a:r>
            <a:r>
              <a:rPr sz="1800" spc="20" dirty="0">
                <a:latin typeface="Calibri"/>
                <a:cs typeface="Calibri"/>
              </a:rPr>
              <a:t> </a:t>
            </a:r>
            <a:r>
              <a:rPr sz="1800" spc="-5" dirty="0">
                <a:latin typeface="Calibri"/>
                <a:cs typeface="Calibri"/>
              </a:rPr>
              <a:t>calcimimetics</a:t>
            </a:r>
            <a:r>
              <a:rPr sz="1800" spc="55" dirty="0">
                <a:latin typeface="Calibri"/>
                <a:cs typeface="Calibri"/>
              </a:rPr>
              <a:t> </a:t>
            </a:r>
            <a:r>
              <a:rPr sz="1800" spc="-5" dirty="0">
                <a:latin typeface="Calibri"/>
                <a:cs typeface="Calibri"/>
              </a:rPr>
              <a:t>or</a:t>
            </a:r>
            <a:r>
              <a:rPr sz="1800" spc="10" dirty="0">
                <a:latin typeface="Calibri"/>
                <a:cs typeface="Calibri"/>
              </a:rPr>
              <a:t> </a:t>
            </a:r>
            <a:r>
              <a:rPr sz="1800" spc="-10" dirty="0">
                <a:latin typeface="Calibri"/>
                <a:cs typeface="Calibri"/>
              </a:rPr>
              <a:t>bisphosphonates</a:t>
            </a:r>
            <a:r>
              <a:rPr sz="1800" spc="10" dirty="0">
                <a:latin typeface="Calibri"/>
                <a:cs typeface="Calibri"/>
              </a:rPr>
              <a:t> </a:t>
            </a:r>
            <a:r>
              <a:rPr sz="1800" dirty="0">
                <a:latin typeface="Calibri"/>
                <a:cs typeface="Calibri"/>
              </a:rPr>
              <a:t>seems</a:t>
            </a:r>
            <a:r>
              <a:rPr sz="1800" spc="-15" dirty="0">
                <a:latin typeface="Calibri"/>
                <a:cs typeface="Calibri"/>
              </a:rPr>
              <a:t> </a:t>
            </a:r>
            <a:r>
              <a:rPr sz="1800" spc="-10" dirty="0">
                <a:latin typeface="Calibri"/>
                <a:cs typeface="Calibri"/>
              </a:rPr>
              <a:t>to</a:t>
            </a:r>
            <a:r>
              <a:rPr sz="1800" spc="-5" dirty="0">
                <a:latin typeface="Calibri"/>
                <a:cs typeface="Calibri"/>
              </a:rPr>
              <a:t> be</a:t>
            </a:r>
            <a:r>
              <a:rPr sz="1800" spc="20" dirty="0">
                <a:latin typeface="Calibri"/>
                <a:cs typeface="Calibri"/>
              </a:rPr>
              <a:t> </a:t>
            </a:r>
            <a:r>
              <a:rPr sz="1800" dirty="0">
                <a:latin typeface="Calibri"/>
                <a:cs typeface="Calibri"/>
              </a:rPr>
              <a:t>the</a:t>
            </a:r>
            <a:r>
              <a:rPr sz="1800" spc="15" dirty="0">
                <a:latin typeface="Calibri"/>
                <a:cs typeface="Calibri"/>
              </a:rPr>
              <a:t> </a:t>
            </a:r>
            <a:r>
              <a:rPr sz="1800" spc="-5" dirty="0">
                <a:latin typeface="Calibri"/>
                <a:cs typeface="Calibri"/>
              </a:rPr>
              <a:t>most </a:t>
            </a:r>
            <a:r>
              <a:rPr sz="1800" spc="-395" dirty="0">
                <a:latin typeface="Calibri"/>
                <a:cs typeface="Calibri"/>
              </a:rPr>
              <a:t> </a:t>
            </a:r>
            <a:r>
              <a:rPr sz="1800" spc="-10" dirty="0">
                <a:latin typeface="Calibri"/>
                <a:cs typeface="Calibri"/>
              </a:rPr>
              <a:t>promising</a:t>
            </a:r>
            <a:r>
              <a:rPr sz="1200" spc="-10" dirty="0">
                <a:latin typeface="Calibri"/>
                <a:cs typeface="Calibri"/>
              </a:rPr>
              <a:t>.</a:t>
            </a:r>
            <a:endParaRPr sz="12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631951" y="225298"/>
            <a:ext cx="7771765" cy="878840"/>
          </a:xfrm>
          <a:prstGeom prst="rect">
            <a:avLst/>
          </a:prstGeom>
        </p:spPr>
        <p:txBody>
          <a:bodyPr vert="horz" wrap="square" lIns="0" tIns="12065" rIns="0" bIns="0" rtlCol="0">
            <a:spAutoFit/>
          </a:bodyPr>
          <a:lstStyle/>
          <a:p>
            <a:pPr marL="1772920" marR="5080" indent="-1760855">
              <a:lnSpc>
                <a:spcPct val="100000"/>
              </a:lnSpc>
              <a:spcBef>
                <a:spcPts val="95"/>
              </a:spcBef>
            </a:pPr>
            <a:r>
              <a:rPr sz="2800" spc="-5" dirty="0"/>
              <a:t>Primary</a:t>
            </a:r>
            <a:r>
              <a:rPr sz="2800" spc="10" dirty="0"/>
              <a:t> </a:t>
            </a:r>
            <a:r>
              <a:rPr sz="2800" spc="-10" dirty="0"/>
              <a:t>hyperparathyroidism</a:t>
            </a:r>
            <a:r>
              <a:rPr sz="2800" spc="80" dirty="0"/>
              <a:t> </a:t>
            </a:r>
            <a:r>
              <a:rPr sz="2800" spc="-5" dirty="0"/>
              <a:t>-</a:t>
            </a:r>
            <a:r>
              <a:rPr sz="2800" spc="15" dirty="0"/>
              <a:t> </a:t>
            </a:r>
            <a:r>
              <a:rPr sz="2800" spc="-5" dirty="0"/>
              <a:t>indications</a:t>
            </a:r>
            <a:r>
              <a:rPr sz="2800" spc="30" dirty="0"/>
              <a:t> </a:t>
            </a:r>
            <a:r>
              <a:rPr sz="2800" spc="-5" dirty="0"/>
              <a:t>for</a:t>
            </a:r>
            <a:r>
              <a:rPr sz="2800" dirty="0"/>
              <a:t> </a:t>
            </a:r>
            <a:r>
              <a:rPr sz="2800" spc="-10" dirty="0"/>
              <a:t>surgery </a:t>
            </a:r>
            <a:r>
              <a:rPr sz="2800" spc="-620" dirty="0"/>
              <a:t> </a:t>
            </a:r>
            <a:r>
              <a:rPr sz="2800" spc="-5" dirty="0"/>
              <a:t>in</a:t>
            </a:r>
            <a:r>
              <a:rPr sz="2800" dirty="0"/>
              <a:t> </a:t>
            </a:r>
            <a:r>
              <a:rPr sz="2800" spc="-5"/>
              <a:t>asymptomatic</a:t>
            </a:r>
            <a:r>
              <a:rPr sz="2800" spc="30"/>
              <a:t> </a:t>
            </a:r>
            <a:r>
              <a:rPr sz="2800" spc="-10"/>
              <a:t>PHPT</a:t>
            </a:r>
            <a:endParaRPr sz="2800"/>
          </a:p>
        </p:txBody>
      </p:sp>
      <p:sp>
        <p:nvSpPr>
          <p:cNvPr id="4" name="object 4"/>
          <p:cNvSpPr txBox="1"/>
          <p:nvPr/>
        </p:nvSpPr>
        <p:spPr>
          <a:xfrm>
            <a:off x="474370" y="6195466"/>
            <a:ext cx="7781290" cy="391160"/>
          </a:xfrm>
          <a:prstGeom prst="rect">
            <a:avLst/>
          </a:prstGeom>
        </p:spPr>
        <p:txBody>
          <a:bodyPr vert="horz" wrap="square" lIns="0" tIns="12700" rIns="0" bIns="0" rtlCol="0">
            <a:spAutoFit/>
          </a:bodyPr>
          <a:lstStyle/>
          <a:p>
            <a:pPr marL="12700" marR="5080">
              <a:lnSpc>
                <a:spcPct val="100000"/>
              </a:lnSpc>
              <a:spcBef>
                <a:spcPts val="100"/>
              </a:spcBef>
            </a:pPr>
            <a:r>
              <a:rPr sz="1200" i="1" spc="-5" dirty="0">
                <a:latin typeface="Arial"/>
                <a:cs typeface="Arial"/>
              </a:rPr>
              <a:t>*According</a:t>
            </a:r>
            <a:r>
              <a:rPr sz="1200" i="1" spc="-30" dirty="0">
                <a:latin typeface="Arial"/>
                <a:cs typeface="Arial"/>
              </a:rPr>
              <a:t> </a:t>
            </a:r>
            <a:r>
              <a:rPr sz="1200" i="1" dirty="0">
                <a:latin typeface="Arial"/>
                <a:cs typeface="Arial"/>
              </a:rPr>
              <a:t>to:</a:t>
            </a:r>
            <a:r>
              <a:rPr sz="1200" i="1" spc="25" dirty="0">
                <a:latin typeface="Arial"/>
                <a:cs typeface="Arial"/>
              </a:rPr>
              <a:t> </a:t>
            </a:r>
            <a:r>
              <a:rPr sz="1200" i="1" spc="-5" dirty="0">
                <a:latin typeface="Arial"/>
                <a:cs typeface="Arial"/>
              </a:rPr>
              <a:t>Guidelines</a:t>
            </a:r>
            <a:r>
              <a:rPr sz="1200" i="1" spc="-20" dirty="0">
                <a:latin typeface="Arial"/>
                <a:cs typeface="Arial"/>
              </a:rPr>
              <a:t> </a:t>
            </a:r>
            <a:r>
              <a:rPr sz="1200" i="1" dirty="0">
                <a:latin typeface="Arial"/>
                <a:cs typeface="Arial"/>
              </a:rPr>
              <a:t>for</a:t>
            </a:r>
            <a:r>
              <a:rPr sz="1200" i="1" spc="15" dirty="0">
                <a:latin typeface="Arial"/>
                <a:cs typeface="Arial"/>
              </a:rPr>
              <a:t> </a:t>
            </a:r>
            <a:r>
              <a:rPr sz="1200" i="1" spc="-5" dirty="0">
                <a:latin typeface="Arial"/>
                <a:cs typeface="Arial"/>
              </a:rPr>
              <a:t>the Management of</a:t>
            </a:r>
            <a:r>
              <a:rPr sz="1200" i="1" spc="-40" dirty="0">
                <a:latin typeface="Arial"/>
                <a:cs typeface="Arial"/>
              </a:rPr>
              <a:t> </a:t>
            </a:r>
            <a:r>
              <a:rPr sz="1200" i="1" spc="-5" dirty="0">
                <a:latin typeface="Arial"/>
                <a:cs typeface="Arial"/>
              </a:rPr>
              <a:t>Asymptomatic</a:t>
            </a:r>
            <a:r>
              <a:rPr sz="1200" i="1" spc="55" dirty="0">
                <a:latin typeface="Arial"/>
                <a:cs typeface="Arial"/>
              </a:rPr>
              <a:t> </a:t>
            </a:r>
            <a:r>
              <a:rPr sz="1200" i="1" spc="-5" dirty="0">
                <a:latin typeface="Arial"/>
                <a:cs typeface="Arial"/>
              </a:rPr>
              <a:t>Primary</a:t>
            </a:r>
            <a:r>
              <a:rPr sz="1200" i="1" spc="20" dirty="0">
                <a:latin typeface="Arial"/>
                <a:cs typeface="Arial"/>
              </a:rPr>
              <a:t> </a:t>
            </a:r>
            <a:r>
              <a:rPr sz="1200" i="1" spc="-5" dirty="0">
                <a:latin typeface="Arial"/>
                <a:cs typeface="Arial"/>
              </a:rPr>
              <a:t>Hyperparathyroidism:</a:t>
            </a:r>
            <a:r>
              <a:rPr sz="1200" i="1" spc="5" dirty="0">
                <a:latin typeface="Arial"/>
                <a:cs typeface="Arial"/>
              </a:rPr>
              <a:t> </a:t>
            </a:r>
            <a:r>
              <a:rPr sz="1200" i="1" spc="-10" dirty="0">
                <a:latin typeface="Arial"/>
                <a:cs typeface="Arial"/>
              </a:rPr>
              <a:t>Summary</a:t>
            </a:r>
            <a:r>
              <a:rPr sz="1200" i="1" spc="25" dirty="0">
                <a:latin typeface="Arial"/>
                <a:cs typeface="Arial"/>
              </a:rPr>
              <a:t> </a:t>
            </a:r>
            <a:r>
              <a:rPr sz="1200" i="1" spc="-5" dirty="0">
                <a:latin typeface="Arial"/>
                <a:cs typeface="Arial"/>
              </a:rPr>
              <a:t>Statement </a:t>
            </a:r>
            <a:r>
              <a:rPr sz="1200" i="1" spc="-320" dirty="0">
                <a:latin typeface="Arial"/>
                <a:cs typeface="Arial"/>
              </a:rPr>
              <a:t> </a:t>
            </a:r>
            <a:r>
              <a:rPr sz="1200" i="1" spc="-5" dirty="0">
                <a:latin typeface="Arial"/>
                <a:cs typeface="Arial"/>
              </a:rPr>
              <a:t>from </a:t>
            </a:r>
            <a:r>
              <a:rPr sz="1200" i="1" dirty="0">
                <a:latin typeface="Arial"/>
                <a:cs typeface="Arial"/>
              </a:rPr>
              <a:t>the</a:t>
            </a:r>
            <a:r>
              <a:rPr sz="1200" i="1" spc="-10" dirty="0">
                <a:latin typeface="Arial"/>
                <a:cs typeface="Arial"/>
              </a:rPr>
              <a:t> </a:t>
            </a:r>
            <a:r>
              <a:rPr sz="1200" i="1" spc="-5" dirty="0">
                <a:latin typeface="Arial"/>
                <a:cs typeface="Arial"/>
              </a:rPr>
              <a:t>Fourth</a:t>
            </a:r>
            <a:r>
              <a:rPr sz="1200" i="1" spc="-15" dirty="0">
                <a:latin typeface="Arial"/>
                <a:cs typeface="Arial"/>
              </a:rPr>
              <a:t> </a:t>
            </a:r>
            <a:r>
              <a:rPr sz="1200" i="1" spc="-5" dirty="0">
                <a:latin typeface="Arial"/>
                <a:cs typeface="Arial"/>
              </a:rPr>
              <a:t>International</a:t>
            </a:r>
            <a:r>
              <a:rPr sz="1200" i="1" spc="-15" dirty="0">
                <a:latin typeface="Arial"/>
                <a:cs typeface="Arial"/>
              </a:rPr>
              <a:t> </a:t>
            </a:r>
            <a:r>
              <a:rPr sz="1200" i="1" spc="-5" dirty="0">
                <a:latin typeface="Arial"/>
                <a:cs typeface="Arial"/>
              </a:rPr>
              <a:t>Workshop.</a:t>
            </a:r>
            <a:r>
              <a:rPr sz="1200" i="1" spc="-15" dirty="0">
                <a:latin typeface="Arial"/>
                <a:cs typeface="Arial"/>
              </a:rPr>
              <a:t> </a:t>
            </a:r>
            <a:r>
              <a:rPr sz="1200" i="1" spc="-10" dirty="0">
                <a:latin typeface="Arial"/>
                <a:cs typeface="Arial"/>
              </a:rPr>
              <a:t>Bilezikian</a:t>
            </a:r>
            <a:r>
              <a:rPr sz="1200" i="1" spc="10" dirty="0">
                <a:latin typeface="Arial"/>
                <a:cs typeface="Arial"/>
              </a:rPr>
              <a:t> </a:t>
            </a:r>
            <a:r>
              <a:rPr sz="1200" i="1" spc="-5" dirty="0">
                <a:latin typeface="Arial"/>
                <a:cs typeface="Arial"/>
              </a:rPr>
              <a:t>et al.,JCEM,2014,99</a:t>
            </a:r>
            <a:endParaRPr sz="1200">
              <a:latin typeface="Arial"/>
              <a:cs typeface="Arial"/>
            </a:endParaRPr>
          </a:p>
        </p:txBody>
      </p:sp>
      <p:graphicFrame>
        <p:nvGraphicFramePr>
          <p:cNvPr id="5" name="object 5"/>
          <p:cNvGraphicFramePr>
            <a:graphicFrameLocks noGrp="1"/>
          </p:cNvGraphicFramePr>
          <p:nvPr/>
        </p:nvGraphicFramePr>
        <p:xfrm>
          <a:off x="533400" y="1190625"/>
          <a:ext cx="7992745" cy="4936006"/>
        </p:xfrm>
        <a:graphic>
          <a:graphicData uri="http://schemas.openxmlformats.org/drawingml/2006/table">
            <a:tbl>
              <a:tblPr firstRow="1" bandRow="1">
                <a:tableStyleId>{2D5ABB26-0587-4C30-8999-92F81FD0307C}</a:tableStyleId>
              </a:tblPr>
              <a:tblGrid>
                <a:gridCol w="1871980">
                  <a:extLst>
                    <a:ext uri="{9D8B030D-6E8A-4147-A177-3AD203B41FA5}">
                      <a16:colId xmlns:a16="http://schemas.microsoft.com/office/drawing/2014/main" val="20000"/>
                    </a:ext>
                  </a:extLst>
                </a:gridCol>
                <a:gridCol w="6120765">
                  <a:extLst>
                    <a:ext uri="{9D8B030D-6E8A-4147-A177-3AD203B41FA5}">
                      <a16:colId xmlns:a16="http://schemas.microsoft.com/office/drawing/2014/main" val="20001"/>
                    </a:ext>
                  </a:extLst>
                </a:gridCol>
              </a:tblGrid>
              <a:tr h="459486">
                <a:tc>
                  <a:txBody>
                    <a:bodyPr/>
                    <a:lstStyle/>
                    <a:p>
                      <a:pPr marL="71755" rtl="0">
                        <a:lnSpc>
                          <a:spcPct val="100000"/>
                        </a:lnSpc>
                        <a:spcBef>
                          <a:spcPts val="505"/>
                        </a:spcBef>
                      </a:pPr>
                      <a:r>
                        <a:rPr sz="2000" b="1" spc="-5" dirty="0">
                          <a:latin typeface="Calibri"/>
                          <a:cs typeface="Calibri"/>
                        </a:rPr>
                        <a:t>Measurement</a:t>
                      </a:r>
                      <a:endParaRPr sz="2000">
                        <a:latin typeface="Calibri"/>
                        <a:cs typeface="Calibri"/>
                      </a:endParaRPr>
                    </a:p>
                  </a:txBody>
                  <a:tcPr marL="0" marR="0" marT="64135" marB="0">
                    <a:lnL w="12700">
                      <a:solidFill>
                        <a:srgbClr val="333399"/>
                      </a:solidFill>
                      <a:prstDash val="solid"/>
                    </a:lnL>
                    <a:lnR w="12700">
                      <a:solidFill>
                        <a:srgbClr val="333399"/>
                      </a:solidFill>
                      <a:prstDash val="solid"/>
                    </a:lnR>
                    <a:lnT w="12700">
                      <a:solidFill>
                        <a:srgbClr val="333399"/>
                      </a:solidFill>
                      <a:prstDash val="solid"/>
                    </a:lnT>
                    <a:lnB w="28575">
                      <a:solidFill>
                        <a:srgbClr val="333399"/>
                      </a:solidFill>
                      <a:prstDash val="solid"/>
                    </a:lnB>
                  </a:tcPr>
                </a:tc>
                <a:tc>
                  <a:txBody>
                    <a:bodyPr/>
                    <a:lstStyle/>
                    <a:p>
                      <a:pPr marL="38735" algn="ctr" rtl="0">
                        <a:lnSpc>
                          <a:spcPct val="100000"/>
                        </a:lnSpc>
                        <a:spcBef>
                          <a:spcPts val="630"/>
                        </a:spcBef>
                      </a:pPr>
                      <a:r>
                        <a:rPr sz="1800" b="1" spc="-10" dirty="0">
                          <a:latin typeface="Calibri"/>
                          <a:cs typeface="Calibri"/>
                        </a:rPr>
                        <a:t>Surgery</a:t>
                      </a:r>
                      <a:r>
                        <a:rPr sz="1800" b="1" spc="-30" dirty="0">
                          <a:latin typeface="Calibri"/>
                          <a:cs typeface="Calibri"/>
                        </a:rPr>
                        <a:t> </a:t>
                      </a:r>
                      <a:r>
                        <a:rPr sz="1800" b="1" spc="-10" dirty="0">
                          <a:latin typeface="Calibri"/>
                          <a:cs typeface="Calibri"/>
                        </a:rPr>
                        <a:t>Recommended </a:t>
                      </a:r>
                      <a:r>
                        <a:rPr sz="1800" b="1" baseline="25462" dirty="0">
                          <a:latin typeface="Calibri"/>
                          <a:cs typeface="Calibri"/>
                        </a:rPr>
                        <a:t>a</a:t>
                      </a:r>
                      <a:endParaRPr sz="1800" baseline="25462">
                        <a:latin typeface="Calibri"/>
                        <a:cs typeface="Calibri"/>
                      </a:endParaRPr>
                    </a:p>
                  </a:txBody>
                  <a:tcPr marL="0" marR="0" marT="80010" marB="0">
                    <a:lnL w="12700">
                      <a:solidFill>
                        <a:srgbClr val="333399"/>
                      </a:solidFill>
                      <a:prstDash val="solid"/>
                    </a:lnL>
                    <a:lnR w="12700">
                      <a:solidFill>
                        <a:srgbClr val="333399"/>
                      </a:solidFill>
                      <a:prstDash val="solid"/>
                    </a:lnR>
                    <a:lnT w="12700">
                      <a:solidFill>
                        <a:srgbClr val="333399"/>
                      </a:solidFill>
                      <a:prstDash val="solid"/>
                    </a:lnT>
                    <a:lnB w="28575">
                      <a:solidFill>
                        <a:srgbClr val="333399"/>
                      </a:solidFill>
                      <a:prstDash val="solid"/>
                    </a:lnB>
                  </a:tcPr>
                </a:tc>
                <a:extLst>
                  <a:ext uri="{0D108BD9-81ED-4DB2-BD59-A6C34878D82A}">
                    <a16:rowId xmlns:a16="http://schemas.microsoft.com/office/drawing/2014/main" val="10000"/>
                  </a:ext>
                </a:extLst>
              </a:tr>
              <a:tr h="570611">
                <a:tc>
                  <a:txBody>
                    <a:bodyPr/>
                    <a:lstStyle/>
                    <a:p>
                      <a:pPr marL="71755" rtl="0">
                        <a:lnSpc>
                          <a:spcPct val="100000"/>
                        </a:lnSpc>
                        <a:spcBef>
                          <a:spcPts val="944"/>
                        </a:spcBef>
                      </a:pPr>
                      <a:r>
                        <a:rPr sz="2000" spc="-5" dirty="0">
                          <a:latin typeface="Calibri"/>
                          <a:cs typeface="Calibri"/>
                        </a:rPr>
                        <a:t>Serum</a:t>
                      </a:r>
                      <a:r>
                        <a:rPr sz="2000" spc="-35" dirty="0">
                          <a:latin typeface="Calibri"/>
                          <a:cs typeface="Calibri"/>
                        </a:rPr>
                        <a:t> </a:t>
                      </a:r>
                      <a:r>
                        <a:rPr sz="2000" spc="-5" dirty="0">
                          <a:latin typeface="Calibri"/>
                          <a:cs typeface="Calibri"/>
                        </a:rPr>
                        <a:t>Calcium</a:t>
                      </a:r>
                      <a:endParaRPr sz="2000">
                        <a:latin typeface="Calibri"/>
                        <a:cs typeface="Calibri"/>
                      </a:endParaRPr>
                    </a:p>
                  </a:txBody>
                  <a:tcPr marL="0" marR="0" marT="120014" marB="0">
                    <a:lnL w="12700">
                      <a:solidFill>
                        <a:srgbClr val="333399"/>
                      </a:solidFill>
                      <a:prstDash val="solid"/>
                    </a:lnL>
                    <a:lnR w="12700">
                      <a:solidFill>
                        <a:srgbClr val="333399"/>
                      </a:solidFill>
                      <a:prstDash val="solid"/>
                    </a:lnR>
                    <a:lnT w="28575">
                      <a:solidFill>
                        <a:srgbClr val="333399"/>
                      </a:solidFill>
                      <a:prstDash val="solid"/>
                    </a:lnT>
                    <a:lnB w="12700">
                      <a:solidFill>
                        <a:srgbClr val="333399"/>
                      </a:solidFill>
                      <a:prstDash val="solid"/>
                    </a:lnB>
                    <a:solidFill>
                      <a:srgbClr val="D6D6EA"/>
                    </a:solidFill>
                  </a:tcPr>
                </a:tc>
                <a:tc>
                  <a:txBody>
                    <a:bodyPr/>
                    <a:lstStyle/>
                    <a:p>
                      <a:pPr marL="118110" rtl="0">
                        <a:lnSpc>
                          <a:spcPct val="100000"/>
                        </a:lnSpc>
                        <a:spcBef>
                          <a:spcPts val="1200"/>
                        </a:spcBef>
                      </a:pPr>
                      <a:r>
                        <a:rPr sz="1600" b="1" spc="-5" dirty="0">
                          <a:latin typeface="Calibri"/>
                          <a:cs typeface="Calibri"/>
                        </a:rPr>
                        <a:t>&gt;</a:t>
                      </a:r>
                      <a:r>
                        <a:rPr sz="1600" b="1" dirty="0">
                          <a:latin typeface="Calibri"/>
                          <a:cs typeface="Calibri"/>
                        </a:rPr>
                        <a:t> </a:t>
                      </a:r>
                      <a:r>
                        <a:rPr sz="1600" b="1" spc="-5" dirty="0">
                          <a:latin typeface="Calibri"/>
                          <a:cs typeface="Calibri"/>
                        </a:rPr>
                        <a:t>1.0 </a:t>
                      </a:r>
                      <a:r>
                        <a:rPr sz="1600" b="1" dirty="0">
                          <a:latin typeface="Calibri"/>
                          <a:cs typeface="Calibri"/>
                        </a:rPr>
                        <a:t>mg/dl</a:t>
                      </a:r>
                      <a:r>
                        <a:rPr sz="1600" b="1" spc="20" dirty="0">
                          <a:latin typeface="Calibri"/>
                          <a:cs typeface="Calibri"/>
                        </a:rPr>
                        <a:t> </a:t>
                      </a:r>
                      <a:r>
                        <a:rPr sz="1600" b="1" spc="-10" dirty="0">
                          <a:latin typeface="Calibri"/>
                          <a:cs typeface="Calibri"/>
                        </a:rPr>
                        <a:t>(0.25</a:t>
                      </a:r>
                      <a:r>
                        <a:rPr sz="1600" b="1" spc="25" dirty="0">
                          <a:latin typeface="Calibri"/>
                          <a:cs typeface="Calibri"/>
                        </a:rPr>
                        <a:t> </a:t>
                      </a:r>
                      <a:r>
                        <a:rPr sz="1600" b="1" spc="-5" dirty="0">
                          <a:latin typeface="Calibri"/>
                          <a:cs typeface="Calibri"/>
                        </a:rPr>
                        <a:t>mmol/L) above</a:t>
                      </a:r>
                      <a:r>
                        <a:rPr sz="1600" b="1" spc="-10" dirty="0">
                          <a:latin typeface="Calibri"/>
                          <a:cs typeface="Calibri"/>
                        </a:rPr>
                        <a:t> </a:t>
                      </a:r>
                      <a:r>
                        <a:rPr sz="1600" b="1" spc="-5" dirty="0">
                          <a:latin typeface="Calibri"/>
                          <a:cs typeface="Calibri"/>
                        </a:rPr>
                        <a:t>normal</a:t>
                      </a:r>
                      <a:endParaRPr sz="1600">
                        <a:latin typeface="Calibri"/>
                        <a:cs typeface="Calibri"/>
                      </a:endParaRPr>
                    </a:p>
                  </a:txBody>
                  <a:tcPr marL="0" marR="0" marT="152400" marB="0">
                    <a:lnL w="12700">
                      <a:solidFill>
                        <a:srgbClr val="333399"/>
                      </a:solidFill>
                      <a:prstDash val="solid"/>
                    </a:lnL>
                    <a:lnR w="12700">
                      <a:solidFill>
                        <a:srgbClr val="333399"/>
                      </a:solidFill>
                      <a:prstDash val="solid"/>
                    </a:lnR>
                    <a:lnT w="28575">
                      <a:solidFill>
                        <a:srgbClr val="333399"/>
                      </a:solidFill>
                      <a:prstDash val="solid"/>
                    </a:lnT>
                    <a:lnB w="12700">
                      <a:solidFill>
                        <a:srgbClr val="333399"/>
                      </a:solidFill>
                      <a:prstDash val="solid"/>
                    </a:lnB>
                    <a:solidFill>
                      <a:srgbClr val="D6D6EA"/>
                    </a:solidFill>
                  </a:tcPr>
                </a:tc>
                <a:extLst>
                  <a:ext uri="{0D108BD9-81ED-4DB2-BD59-A6C34878D82A}">
                    <a16:rowId xmlns:a16="http://schemas.microsoft.com/office/drawing/2014/main" val="10001"/>
                  </a:ext>
                </a:extLst>
              </a:tr>
              <a:tr h="1323720">
                <a:tc>
                  <a:txBody>
                    <a:bodyPr/>
                    <a:lstStyle/>
                    <a:p>
                      <a:pPr rtl="0">
                        <a:lnSpc>
                          <a:spcPct val="100000"/>
                        </a:lnSpc>
                      </a:pPr>
                      <a:endParaRPr sz="2000">
                        <a:latin typeface="Times New Roman"/>
                        <a:cs typeface="Times New Roman"/>
                      </a:endParaRPr>
                    </a:p>
                    <a:p>
                      <a:pPr marL="71755" rtl="0">
                        <a:lnSpc>
                          <a:spcPct val="100000"/>
                        </a:lnSpc>
                        <a:spcBef>
                          <a:spcPts val="1610"/>
                        </a:spcBef>
                      </a:pPr>
                      <a:r>
                        <a:rPr sz="2000" spc="-15" dirty="0">
                          <a:latin typeface="Calibri"/>
                          <a:cs typeface="Calibri"/>
                        </a:rPr>
                        <a:t>Skeletal</a:t>
                      </a:r>
                      <a:endParaRPr sz="2000">
                        <a:latin typeface="Calibri"/>
                        <a:cs typeface="Calibri"/>
                      </a:endParaRPr>
                    </a:p>
                  </a:txBody>
                  <a:tcPr marL="0" marR="0" marT="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tcPr>
                </a:tc>
                <a:tc>
                  <a:txBody>
                    <a:bodyPr/>
                    <a:lstStyle/>
                    <a:p>
                      <a:pPr marL="342900" indent="-225425" rtl="0">
                        <a:lnSpc>
                          <a:spcPct val="100000"/>
                        </a:lnSpc>
                        <a:spcBef>
                          <a:spcPts val="345"/>
                        </a:spcBef>
                        <a:buAutoNum type="alphaUcPeriod"/>
                        <a:tabLst>
                          <a:tab pos="343535" algn="l"/>
                        </a:tabLst>
                      </a:pPr>
                      <a:r>
                        <a:rPr sz="1600" b="1" spc="-5" dirty="0">
                          <a:latin typeface="Calibri"/>
                          <a:cs typeface="Calibri"/>
                        </a:rPr>
                        <a:t>Bone </a:t>
                      </a:r>
                      <a:r>
                        <a:rPr sz="1600" b="1" spc="-10" dirty="0">
                          <a:latin typeface="Calibri"/>
                          <a:cs typeface="Calibri"/>
                        </a:rPr>
                        <a:t>Mineral Density</a:t>
                      </a:r>
                      <a:r>
                        <a:rPr sz="1600" b="1" spc="20" dirty="0">
                          <a:latin typeface="Calibri"/>
                          <a:cs typeface="Calibri"/>
                        </a:rPr>
                        <a:t> </a:t>
                      </a:r>
                      <a:r>
                        <a:rPr sz="1600" spc="-10" dirty="0">
                          <a:latin typeface="Calibri"/>
                          <a:cs typeface="Calibri"/>
                        </a:rPr>
                        <a:t>by</a:t>
                      </a:r>
                      <a:r>
                        <a:rPr sz="1600" spc="-5" dirty="0">
                          <a:latin typeface="Calibri"/>
                          <a:cs typeface="Calibri"/>
                        </a:rPr>
                        <a:t> </a:t>
                      </a:r>
                      <a:r>
                        <a:rPr sz="1600" spc="-15" dirty="0">
                          <a:latin typeface="Calibri"/>
                          <a:cs typeface="Calibri"/>
                        </a:rPr>
                        <a:t>DXA</a:t>
                      </a:r>
                      <a:endParaRPr sz="1600">
                        <a:latin typeface="Calibri"/>
                        <a:cs typeface="Calibri"/>
                      </a:endParaRPr>
                    </a:p>
                    <a:p>
                      <a:pPr marL="72390" marR="316230" rtl="0">
                        <a:lnSpc>
                          <a:spcPct val="100000"/>
                        </a:lnSpc>
                        <a:spcBef>
                          <a:spcPts val="1125"/>
                        </a:spcBef>
                      </a:pPr>
                      <a:r>
                        <a:rPr sz="1600" b="1" spc="-5" dirty="0">
                          <a:latin typeface="Calibri"/>
                          <a:cs typeface="Calibri"/>
                        </a:rPr>
                        <a:t>T </a:t>
                      </a:r>
                      <a:r>
                        <a:rPr sz="1600" b="1" spc="-10" dirty="0">
                          <a:latin typeface="Calibri"/>
                          <a:cs typeface="Calibri"/>
                        </a:rPr>
                        <a:t>score</a:t>
                      </a:r>
                      <a:r>
                        <a:rPr sz="1600" b="1" spc="10" dirty="0">
                          <a:latin typeface="Calibri"/>
                          <a:cs typeface="Calibri"/>
                        </a:rPr>
                        <a:t> </a:t>
                      </a:r>
                      <a:r>
                        <a:rPr sz="1600" b="1" spc="-5" dirty="0">
                          <a:latin typeface="Calibri"/>
                          <a:cs typeface="Calibri"/>
                        </a:rPr>
                        <a:t>&lt;</a:t>
                      </a:r>
                      <a:r>
                        <a:rPr sz="1600" b="1" spc="10" dirty="0">
                          <a:latin typeface="Calibri"/>
                          <a:cs typeface="Calibri"/>
                        </a:rPr>
                        <a:t> </a:t>
                      </a:r>
                      <a:r>
                        <a:rPr sz="1600" b="1" spc="-5" dirty="0">
                          <a:latin typeface="Calibri"/>
                          <a:cs typeface="Calibri"/>
                        </a:rPr>
                        <a:t>-2.5</a:t>
                      </a:r>
                      <a:r>
                        <a:rPr sz="1600" b="1" dirty="0">
                          <a:latin typeface="Calibri"/>
                          <a:cs typeface="Calibri"/>
                        </a:rPr>
                        <a:t> </a:t>
                      </a:r>
                      <a:r>
                        <a:rPr sz="1600" spc="-5" dirty="0">
                          <a:latin typeface="Calibri"/>
                          <a:cs typeface="Calibri"/>
                        </a:rPr>
                        <a:t>SD</a:t>
                      </a:r>
                      <a:r>
                        <a:rPr sz="1600" spc="5" dirty="0">
                          <a:latin typeface="Calibri"/>
                          <a:cs typeface="Calibri"/>
                        </a:rPr>
                        <a:t> </a:t>
                      </a:r>
                      <a:r>
                        <a:rPr sz="1600" spc="-10" dirty="0">
                          <a:latin typeface="Calibri"/>
                          <a:cs typeface="Calibri"/>
                        </a:rPr>
                        <a:t>at</a:t>
                      </a:r>
                      <a:r>
                        <a:rPr sz="1600" spc="5" dirty="0">
                          <a:latin typeface="Calibri"/>
                          <a:cs typeface="Calibri"/>
                        </a:rPr>
                        <a:t> </a:t>
                      </a:r>
                      <a:r>
                        <a:rPr sz="1600" spc="-5" dirty="0">
                          <a:latin typeface="Calibri"/>
                          <a:cs typeface="Calibri"/>
                        </a:rPr>
                        <a:t>lumbar</a:t>
                      </a:r>
                      <a:r>
                        <a:rPr sz="1600" spc="-20" dirty="0">
                          <a:latin typeface="Calibri"/>
                          <a:cs typeface="Calibri"/>
                        </a:rPr>
                        <a:t> </a:t>
                      </a:r>
                      <a:r>
                        <a:rPr sz="1600" spc="-5" dirty="0">
                          <a:latin typeface="Calibri"/>
                          <a:cs typeface="Calibri"/>
                        </a:rPr>
                        <a:t>spine,</a:t>
                      </a:r>
                      <a:r>
                        <a:rPr sz="1600" dirty="0">
                          <a:latin typeface="Calibri"/>
                          <a:cs typeface="Calibri"/>
                        </a:rPr>
                        <a:t> </a:t>
                      </a:r>
                      <a:r>
                        <a:rPr sz="1600" spc="-5" dirty="0">
                          <a:latin typeface="Calibri"/>
                          <a:cs typeface="Calibri"/>
                        </a:rPr>
                        <a:t>hip</a:t>
                      </a:r>
                      <a:r>
                        <a:rPr sz="1600" spc="-15" dirty="0">
                          <a:latin typeface="Calibri"/>
                          <a:cs typeface="Calibri"/>
                        </a:rPr>
                        <a:t> </a:t>
                      </a:r>
                      <a:r>
                        <a:rPr sz="1600" spc="-10" dirty="0">
                          <a:latin typeface="Calibri"/>
                          <a:cs typeface="Calibri"/>
                        </a:rPr>
                        <a:t>(total</a:t>
                      </a:r>
                      <a:r>
                        <a:rPr sz="1600" spc="10" dirty="0">
                          <a:latin typeface="Calibri"/>
                          <a:cs typeface="Calibri"/>
                        </a:rPr>
                        <a:t> </a:t>
                      </a:r>
                      <a:r>
                        <a:rPr sz="1600" spc="-5" dirty="0">
                          <a:latin typeface="Calibri"/>
                          <a:cs typeface="Calibri"/>
                        </a:rPr>
                        <a:t>or</a:t>
                      </a:r>
                      <a:r>
                        <a:rPr sz="1600" spc="10" dirty="0">
                          <a:latin typeface="Calibri"/>
                          <a:cs typeface="Calibri"/>
                        </a:rPr>
                        <a:t> </a:t>
                      </a:r>
                      <a:r>
                        <a:rPr sz="1600" spc="-20" dirty="0">
                          <a:latin typeface="Calibri"/>
                          <a:cs typeface="Calibri"/>
                        </a:rPr>
                        <a:t>femoral</a:t>
                      </a:r>
                      <a:r>
                        <a:rPr sz="1600" spc="15" dirty="0">
                          <a:latin typeface="Calibri"/>
                          <a:cs typeface="Calibri"/>
                        </a:rPr>
                        <a:t> </a:t>
                      </a:r>
                      <a:r>
                        <a:rPr sz="1600" spc="-10" dirty="0">
                          <a:latin typeface="Calibri"/>
                          <a:cs typeface="Calibri"/>
                        </a:rPr>
                        <a:t>neck)</a:t>
                      </a:r>
                      <a:r>
                        <a:rPr sz="1600" spc="20" dirty="0">
                          <a:latin typeface="Calibri"/>
                          <a:cs typeface="Calibri"/>
                        </a:rPr>
                        <a:t> </a:t>
                      </a:r>
                      <a:r>
                        <a:rPr sz="1600" spc="-5" dirty="0">
                          <a:latin typeface="Calibri"/>
                          <a:cs typeface="Calibri"/>
                        </a:rPr>
                        <a:t>or</a:t>
                      </a:r>
                      <a:r>
                        <a:rPr sz="1600" spc="10" dirty="0">
                          <a:latin typeface="Calibri"/>
                          <a:cs typeface="Calibri"/>
                        </a:rPr>
                        <a:t> </a:t>
                      </a:r>
                      <a:r>
                        <a:rPr sz="1600" spc="-15" dirty="0">
                          <a:latin typeface="Calibri"/>
                          <a:cs typeface="Calibri"/>
                        </a:rPr>
                        <a:t>radius </a:t>
                      </a:r>
                      <a:r>
                        <a:rPr sz="1600" spc="-345" dirty="0">
                          <a:latin typeface="Calibri"/>
                          <a:cs typeface="Calibri"/>
                        </a:rPr>
                        <a:t> </a:t>
                      </a:r>
                      <a:r>
                        <a:rPr sz="1600" spc="-10" dirty="0">
                          <a:latin typeface="Calibri"/>
                          <a:cs typeface="Calibri"/>
                        </a:rPr>
                        <a:t>(distal</a:t>
                      </a:r>
                      <a:r>
                        <a:rPr sz="1600" spc="-20" dirty="0">
                          <a:latin typeface="Calibri"/>
                          <a:cs typeface="Calibri"/>
                        </a:rPr>
                        <a:t> </a:t>
                      </a:r>
                      <a:r>
                        <a:rPr sz="1600" spc="-10" dirty="0">
                          <a:latin typeface="Calibri"/>
                          <a:cs typeface="Calibri"/>
                        </a:rPr>
                        <a:t>1/3</a:t>
                      </a:r>
                      <a:r>
                        <a:rPr sz="1600" spc="10" dirty="0">
                          <a:latin typeface="Calibri"/>
                          <a:cs typeface="Calibri"/>
                        </a:rPr>
                        <a:t> </a:t>
                      </a:r>
                      <a:r>
                        <a:rPr sz="1600" spc="-5" dirty="0">
                          <a:latin typeface="Calibri"/>
                          <a:cs typeface="Calibri"/>
                        </a:rPr>
                        <a:t>site)</a:t>
                      </a:r>
                      <a:r>
                        <a:rPr sz="1575" spc="-7" baseline="26455" dirty="0">
                          <a:latin typeface="Calibri"/>
                          <a:cs typeface="Calibri"/>
                        </a:rPr>
                        <a:t>b</a:t>
                      </a:r>
                      <a:r>
                        <a:rPr sz="1575" spc="7" baseline="26455" dirty="0">
                          <a:latin typeface="Calibri"/>
                          <a:cs typeface="Calibri"/>
                        </a:rPr>
                        <a:t> </a:t>
                      </a:r>
                      <a:r>
                        <a:rPr sz="1600" spc="-5" dirty="0">
                          <a:latin typeface="Calibri"/>
                          <a:cs typeface="Calibri"/>
                        </a:rPr>
                        <a:t>or</a:t>
                      </a:r>
                      <a:r>
                        <a:rPr sz="1600" spc="10" dirty="0">
                          <a:latin typeface="Calibri"/>
                          <a:cs typeface="Calibri"/>
                        </a:rPr>
                        <a:t> </a:t>
                      </a:r>
                      <a:r>
                        <a:rPr sz="1600" spc="-10" dirty="0">
                          <a:latin typeface="Calibri"/>
                          <a:cs typeface="Calibri"/>
                        </a:rPr>
                        <a:t>presence</a:t>
                      </a:r>
                      <a:r>
                        <a:rPr sz="1600" spc="25" dirty="0">
                          <a:latin typeface="Calibri"/>
                          <a:cs typeface="Calibri"/>
                        </a:rPr>
                        <a:t> </a:t>
                      </a:r>
                      <a:r>
                        <a:rPr sz="1600" spc="-5" dirty="0">
                          <a:latin typeface="Calibri"/>
                          <a:cs typeface="Calibri"/>
                        </a:rPr>
                        <a:t>of</a:t>
                      </a:r>
                      <a:r>
                        <a:rPr sz="1600" spc="10" dirty="0">
                          <a:latin typeface="Calibri"/>
                          <a:cs typeface="Calibri"/>
                        </a:rPr>
                        <a:t> </a:t>
                      </a:r>
                      <a:r>
                        <a:rPr sz="1600" b="1" spc="-10" dirty="0">
                          <a:latin typeface="Calibri"/>
                          <a:cs typeface="Calibri"/>
                        </a:rPr>
                        <a:t>fragility</a:t>
                      </a:r>
                      <a:r>
                        <a:rPr sz="1600" b="1" spc="10" dirty="0">
                          <a:latin typeface="Calibri"/>
                          <a:cs typeface="Calibri"/>
                        </a:rPr>
                        <a:t> </a:t>
                      </a:r>
                      <a:r>
                        <a:rPr sz="1600" b="1" spc="-15" dirty="0">
                          <a:latin typeface="Calibri"/>
                          <a:cs typeface="Calibri"/>
                        </a:rPr>
                        <a:t>fracture</a:t>
                      </a:r>
                      <a:endParaRPr sz="1600">
                        <a:latin typeface="Calibri"/>
                        <a:cs typeface="Calibri"/>
                      </a:endParaRPr>
                    </a:p>
                    <a:p>
                      <a:pPr marL="287020" indent="-215265" rtl="0">
                        <a:lnSpc>
                          <a:spcPct val="100000"/>
                        </a:lnSpc>
                        <a:spcBef>
                          <a:spcPts val="760"/>
                        </a:spcBef>
                        <a:buAutoNum type="alphaUcPeriod" startAt="2"/>
                        <a:tabLst>
                          <a:tab pos="287655" algn="l"/>
                        </a:tabLst>
                      </a:pPr>
                      <a:r>
                        <a:rPr sz="1600" b="1" spc="-25" dirty="0">
                          <a:latin typeface="Calibri"/>
                          <a:cs typeface="Calibri"/>
                        </a:rPr>
                        <a:t>Vertebral</a:t>
                      </a:r>
                      <a:r>
                        <a:rPr sz="1600" b="1" spc="5" dirty="0">
                          <a:latin typeface="Calibri"/>
                          <a:cs typeface="Calibri"/>
                        </a:rPr>
                        <a:t> </a:t>
                      </a:r>
                      <a:r>
                        <a:rPr sz="1600" b="1" spc="-10" dirty="0">
                          <a:latin typeface="Calibri"/>
                          <a:cs typeface="Calibri"/>
                        </a:rPr>
                        <a:t>fracture</a:t>
                      </a:r>
                      <a:r>
                        <a:rPr sz="1600" b="1" spc="35" dirty="0">
                          <a:latin typeface="Calibri"/>
                          <a:cs typeface="Calibri"/>
                        </a:rPr>
                        <a:t> </a:t>
                      </a:r>
                      <a:r>
                        <a:rPr sz="1600" spc="-10" dirty="0">
                          <a:latin typeface="Calibri"/>
                          <a:cs typeface="Calibri"/>
                        </a:rPr>
                        <a:t>by</a:t>
                      </a:r>
                      <a:r>
                        <a:rPr sz="1600" dirty="0">
                          <a:latin typeface="Calibri"/>
                          <a:cs typeface="Calibri"/>
                        </a:rPr>
                        <a:t> </a:t>
                      </a:r>
                      <a:r>
                        <a:rPr sz="1600" spc="-35" dirty="0">
                          <a:latin typeface="Calibri"/>
                          <a:cs typeface="Calibri"/>
                        </a:rPr>
                        <a:t>X-ray,</a:t>
                      </a:r>
                      <a:r>
                        <a:rPr sz="1600" spc="-5" dirty="0">
                          <a:latin typeface="Calibri"/>
                          <a:cs typeface="Calibri"/>
                        </a:rPr>
                        <a:t> </a:t>
                      </a:r>
                      <a:r>
                        <a:rPr sz="1600" spc="-55" dirty="0">
                          <a:latin typeface="Calibri"/>
                          <a:cs typeface="Calibri"/>
                        </a:rPr>
                        <a:t>CT,</a:t>
                      </a:r>
                      <a:r>
                        <a:rPr sz="1600" spc="-10" dirty="0">
                          <a:latin typeface="Calibri"/>
                          <a:cs typeface="Calibri"/>
                        </a:rPr>
                        <a:t> </a:t>
                      </a:r>
                      <a:r>
                        <a:rPr sz="1600" spc="-5" dirty="0">
                          <a:latin typeface="Calibri"/>
                          <a:cs typeface="Calibri"/>
                        </a:rPr>
                        <a:t>MRI</a:t>
                      </a:r>
                      <a:r>
                        <a:rPr sz="1600" spc="-10" dirty="0">
                          <a:latin typeface="Calibri"/>
                          <a:cs typeface="Calibri"/>
                        </a:rPr>
                        <a:t> </a:t>
                      </a:r>
                      <a:r>
                        <a:rPr sz="1600" spc="-5" dirty="0">
                          <a:latin typeface="Calibri"/>
                          <a:cs typeface="Calibri"/>
                        </a:rPr>
                        <a:t>or</a:t>
                      </a:r>
                      <a:r>
                        <a:rPr sz="1600" spc="5" dirty="0">
                          <a:latin typeface="Calibri"/>
                          <a:cs typeface="Calibri"/>
                        </a:rPr>
                        <a:t> </a:t>
                      </a:r>
                      <a:r>
                        <a:rPr sz="1600" spc="-35" dirty="0">
                          <a:latin typeface="Calibri"/>
                          <a:cs typeface="Calibri"/>
                        </a:rPr>
                        <a:t>VFA</a:t>
                      </a:r>
                      <a:endParaRPr sz="1600">
                        <a:latin typeface="Calibri"/>
                        <a:cs typeface="Calibri"/>
                      </a:endParaRPr>
                    </a:p>
                  </a:txBody>
                  <a:tcPr marL="0" marR="0" marT="4381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tcPr>
                </a:tc>
                <a:extLst>
                  <a:ext uri="{0D108BD9-81ED-4DB2-BD59-A6C34878D82A}">
                    <a16:rowId xmlns:a16="http://schemas.microsoft.com/office/drawing/2014/main" val="10002"/>
                  </a:ext>
                </a:extLst>
              </a:tr>
              <a:tr h="1447546">
                <a:tc>
                  <a:txBody>
                    <a:bodyPr/>
                    <a:lstStyle/>
                    <a:p>
                      <a:pPr rtl="0">
                        <a:lnSpc>
                          <a:spcPct val="100000"/>
                        </a:lnSpc>
                      </a:pPr>
                      <a:endParaRPr sz="2000">
                        <a:latin typeface="Times New Roman"/>
                        <a:cs typeface="Times New Roman"/>
                      </a:endParaRPr>
                    </a:p>
                    <a:p>
                      <a:pPr rtl="0">
                        <a:lnSpc>
                          <a:spcPct val="100000"/>
                        </a:lnSpc>
                        <a:spcBef>
                          <a:spcPts val="30"/>
                        </a:spcBef>
                      </a:pPr>
                      <a:endParaRPr sz="1800">
                        <a:latin typeface="Times New Roman"/>
                        <a:cs typeface="Times New Roman"/>
                      </a:endParaRPr>
                    </a:p>
                    <a:p>
                      <a:pPr marL="71755" rtl="0">
                        <a:lnSpc>
                          <a:spcPct val="100000"/>
                        </a:lnSpc>
                        <a:spcBef>
                          <a:spcPts val="5"/>
                        </a:spcBef>
                      </a:pPr>
                      <a:r>
                        <a:rPr sz="2000" spc="-10" dirty="0">
                          <a:latin typeface="Calibri"/>
                          <a:cs typeface="Calibri"/>
                        </a:rPr>
                        <a:t>Renal</a:t>
                      </a:r>
                      <a:endParaRPr sz="2000">
                        <a:latin typeface="Calibri"/>
                        <a:cs typeface="Calibri"/>
                      </a:endParaRPr>
                    </a:p>
                  </a:txBody>
                  <a:tcPr marL="0" marR="0" marT="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D6D6EA"/>
                    </a:solidFill>
                  </a:tcPr>
                </a:tc>
                <a:tc>
                  <a:txBody>
                    <a:bodyPr/>
                    <a:lstStyle/>
                    <a:p>
                      <a:pPr marL="297815" indent="-226060" rtl="0">
                        <a:lnSpc>
                          <a:spcPct val="100000"/>
                        </a:lnSpc>
                        <a:spcBef>
                          <a:spcPts val="345"/>
                        </a:spcBef>
                        <a:buFont typeface="Calibri"/>
                        <a:buAutoNum type="alphaUcPeriod"/>
                        <a:tabLst>
                          <a:tab pos="298450" algn="l"/>
                        </a:tabLst>
                      </a:pPr>
                      <a:r>
                        <a:rPr sz="1600" spc="-10" dirty="0">
                          <a:latin typeface="Calibri"/>
                          <a:cs typeface="Calibri"/>
                        </a:rPr>
                        <a:t>Creatinine</a:t>
                      </a:r>
                      <a:r>
                        <a:rPr sz="1600" spc="15" dirty="0">
                          <a:latin typeface="Calibri"/>
                          <a:cs typeface="Calibri"/>
                        </a:rPr>
                        <a:t> </a:t>
                      </a:r>
                      <a:r>
                        <a:rPr sz="1600" spc="-10" dirty="0">
                          <a:latin typeface="Calibri"/>
                          <a:cs typeface="Calibri"/>
                        </a:rPr>
                        <a:t>clearance</a:t>
                      </a:r>
                      <a:r>
                        <a:rPr sz="1600" spc="-5" dirty="0">
                          <a:latin typeface="Calibri"/>
                          <a:cs typeface="Calibri"/>
                        </a:rPr>
                        <a:t> &lt;</a:t>
                      </a:r>
                      <a:r>
                        <a:rPr sz="1600" dirty="0">
                          <a:latin typeface="Calibri"/>
                          <a:cs typeface="Calibri"/>
                        </a:rPr>
                        <a:t> </a:t>
                      </a:r>
                      <a:r>
                        <a:rPr sz="1600" spc="-5" dirty="0">
                          <a:latin typeface="Calibri"/>
                          <a:cs typeface="Calibri"/>
                        </a:rPr>
                        <a:t>60</a:t>
                      </a:r>
                      <a:r>
                        <a:rPr sz="1600" spc="5" dirty="0">
                          <a:latin typeface="Calibri"/>
                          <a:cs typeface="Calibri"/>
                        </a:rPr>
                        <a:t> </a:t>
                      </a:r>
                      <a:r>
                        <a:rPr sz="1600" spc="-5" dirty="0">
                          <a:latin typeface="Calibri"/>
                          <a:cs typeface="Calibri"/>
                        </a:rPr>
                        <a:t>ml/min</a:t>
                      </a:r>
                      <a:endParaRPr sz="1600">
                        <a:latin typeface="Calibri"/>
                        <a:cs typeface="Calibri"/>
                      </a:endParaRPr>
                    </a:p>
                    <a:p>
                      <a:pPr marL="72390" marR="196850" rtl="0">
                        <a:lnSpc>
                          <a:spcPct val="114999"/>
                        </a:lnSpc>
                        <a:spcBef>
                          <a:spcPts val="994"/>
                        </a:spcBef>
                        <a:buFont typeface="Calibri"/>
                        <a:buAutoNum type="alphaUcPeriod"/>
                        <a:tabLst>
                          <a:tab pos="287655" algn="l"/>
                        </a:tabLst>
                      </a:pPr>
                      <a:r>
                        <a:rPr sz="1600" spc="-10" dirty="0">
                          <a:latin typeface="Calibri"/>
                          <a:cs typeface="Calibri"/>
                        </a:rPr>
                        <a:t>24h</a:t>
                      </a:r>
                      <a:r>
                        <a:rPr sz="1600" spc="5" dirty="0">
                          <a:latin typeface="Calibri"/>
                          <a:cs typeface="Calibri"/>
                        </a:rPr>
                        <a:t> </a:t>
                      </a:r>
                      <a:r>
                        <a:rPr sz="1600" spc="-10" dirty="0">
                          <a:latin typeface="Calibri"/>
                          <a:cs typeface="Calibri"/>
                        </a:rPr>
                        <a:t>urine</a:t>
                      </a:r>
                      <a:r>
                        <a:rPr sz="1600" spc="10" dirty="0">
                          <a:latin typeface="Calibri"/>
                          <a:cs typeface="Calibri"/>
                        </a:rPr>
                        <a:t> </a:t>
                      </a:r>
                      <a:r>
                        <a:rPr sz="1600" spc="-15" dirty="0">
                          <a:latin typeface="Calibri"/>
                          <a:cs typeface="Calibri"/>
                        </a:rPr>
                        <a:t>for</a:t>
                      </a:r>
                      <a:r>
                        <a:rPr sz="1600" spc="5" dirty="0">
                          <a:latin typeface="Calibri"/>
                          <a:cs typeface="Calibri"/>
                        </a:rPr>
                        <a:t> </a:t>
                      </a:r>
                      <a:r>
                        <a:rPr sz="1600" spc="-5" dirty="0">
                          <a:latin typeface="Calibri"/>
                          <a:cs typeface="Calibri"/>
                        </a:rPr>
                        <a:t>calcium</a:t>
                      </a:r>
                      <a:r>
                        <a:rPr sz="1600" spc="10" dirty="0">
                          <a:latin typeface="Calibri"/>
                          <a:cs typeface="Calibri"/>
                        </a:rPr>
                        <a:t> </a:t>
                      </a:r>
                      <a:r>
                        <a:rPr sz="1600" spc="-5" dirty="0">
                          <a:latin typeface="Calibri"/>
                          <a:cs typeface="Calibri"/>
                        </a:rPr>
                        <a:t>&gt;</a:t>
                      </a:r>
                      <a:r>
                        <a:rPr sz="1600" spc="5" dirty="0">
                          <a:latin typeface="Calibri"/>
                          <a:cs typeface="Calibri"/>
                        </a:rPr>
                        <a:t> </a:t>
                      </a:r>
                      <a:r>
                        <a:rPr sz="1600" spc="-10" dirty="0">
                          <a:latin typeface="Calibri"/>
                          <a:cs typeface="Calibri"/>
                        </a:rPr>
                        <a:t>400</a:t>
                      </a:r>
                      <a:r>
                        <a:rPr sz="1600" spc="20" dirty="0">
                          <a:latin typeface="Calibri"/>
                          <a:cs typeface="Calibri"/>
                        </a:rPr>
                        <a:t> </a:t>
                      </a:r>
                      <a:r>
                        <a:rPr sz="1600" spc="10" dirty="0">
                          <a:latin typeface="Calibri"/>
                          <a:cs typeface="Calibri"/>
                        </a:rPr>
                        <a:t>mg/d</a:t>
                      </a:r>
                      <a:r>
                        <a:rPr sz="1600" dirty="0">
                          <a:latin typeface="Calibri"/>
                          <a:cs typeface="Calibri"/>
                        </a:rPr>
                        <a:t> </a:t>
                      </a:r>
                      <a:r>
                        <a:rPr sz="1600" spc="-10" dirty="0">
                          <a:latin typeface="Calibri"/>
                          <a:cs typeface="Calibri"/>
                        </a:rPr>
                        <a:t>(&gt;10</a:t>
                      </a:r>
                      <a:r>
                        <a:rPr sz="1600" spc="35" dirty="0">
                          <a:latin typeface="Calibri"/>
                          <a:cs typeface="Calibri"/>
                        </a:rPr>
                        <a:t> </a:t>
                      </a:r>
                      <a:r>
                        <a:rPr sz="1600" spc="-10" dirty="0">
                          <a:latin typeface="Calibri"/>
                          <a:cs typeface="Calibri"/>
                        </a:rPr>
                        <a:t>mmol/d)</a:t>
                      </a:r>
                      <a:r>
                        <a:rPr sz="1600" dirty="0">
                          <a:latin typeface="Calibri"/>
                          <a:cs typeface="Calibri"/>
                        </a:rPr>
                        <a:t> </a:t>
                      </a:r>
                      <a:r>
                        <a:rPr sz="1600" spc="-5" dirty="0">
                          <a:latin typeface="Calibri"/>
                          <a:cs typeface="Calibri"/>
                        </a:rPr>
                        <a:t>and</a:t>
                      </a:r>
                      <a:r>
                        <a:rPr sz="1600" spc="-10" dirty="0">
                          <a:latin typeface="Calibri"/>
                          <a:cs typeface="Calibri"/>
                        </a:rPr>
                        <a:t> increased</a:t>
                      </a:r>
                      <a:r>
                        <a:rPr sz="1600" spc="20" dirty="0">
                          <a:latin typeface="Calibri"/>
                          <a:cs typeface="Calibri"/>
                        </a:rPr>
                        <a:t> </a:t>
                      </a:r>
                      <a:r>
                        <a:rPr sz="1600" spc="-10" dirty="0">
                          <a:latin typeface="Calibri"/>
                          <a:cs typeface="Calibri"/>
                        </a:rPr>
                        <a:t>stone </a:t>
                      </a:r>
                      <a:r>
                        <a:rPr sz="1600" spc="-345" dirty="0">
                          <a:latin typeface="Calibri"/>
                          <a:cs typeface="Calibri"/>
                        </a:rPr>
                        <a:t> </a:t>
                      </a:r>
                      <a:r>
                        <a:rPr sz="1600" spc="-5" dirty="0">
                          <a:latin typeface="Calibri"/>
                          <a:cs typeface="Calibri"/>
                        </a:rPr>
                        <a:t>risk </a:t>
                      </a:r>
                      <a:r>
                        <a:rPr sz="1600" spc="-10" dirty="0">
                          <a:latin typeface="Calibri"/>
                          <a:cs typeface="Calibri"/>
                        </a:rPr>
                        <a:t>by</a:t>
                      </a:r>
                      <a:r>
                        <a:rPr sz="1600" spc="5" dirty="0">
                          <a:latin typeface="Calibri"/>
                          <a:cs typeface="Calibri"/>
                        </a:rPr>
                        <a:t> </a:t>
                      </a:r>
                      <a:r>
                        <a:rPr sz="1600" spc="-10" dirty="0">
                          <a:latin typeface="Calibri"/>
                          <a:cs typeface="Calibri"/>
                        </a:rPr>
                        <a:t>biochemical stone</a:t>
                      </a:r>
                      <a:r>
                        <a:rPr sz="1600" spc="-5" dirty="0">
                          <a:latin typeface="Calibri"/>
                          <a:cs typeface="Calibri"/>
                        </a:rPr>
                        <a:t> </a:t>
                      </a:r>
                      <a:r>
                        <a:rPr sz="1600" spc="-10" dirty="0">
                          <a:latin typeface="Calibri"/>
                          <a:cs typeface="Calibri"/>
                        </a:rPr>
                        <a:t>risk</a:t>
                      </a:r>
                      <a:r>
                        <a:rPr sz="1600" dirty="0">
                          <a:latin typeface="Calibri"/>
                          <a:cs typeface="Calibri"/>
                        </a:rPr>
                        <a:t> </a:t>
                      </a:r>
                      <a:r>
                        <a:rPr sz="1600" spc="-5" dirty="0">
                          <a:latin typeface="Calibri"/>
                          <a:cs typeface="Calibri"/>
                        </a:rPr>
                        <a:t>analysis</a:t>
                      </a:r>
                      <a:endParaRPr sz="1600">
                        <a:latin typeface="Calibri"/>
                        <a:cs typeface="Calibri"/>
                      </a:endParaRPr>
                    </a:p>
                    <a:p>
                      <a:pPr marL="279400" indent="-207645" rtl="0">
                        <a:lnSpc>
                          <a:spcPct val="100000"/>
                        </a:lnSpc>
                        <a:spcBef>
                          <a:spcPts val="1300"/>
                        </a:spcBef>
                        <a:buAutoNum type="alphaUcPeriod"/>
                        <a:tabLst>
                          <a:tab pos="280035" algn="l"/>
                        </a:tabLst>
                      </a:pPr>
                      <a:r>
                        <a:rPr sz="1600" b="1" spc="-10" dirty="0">
                          <a:latin typeface="Calibri"/>
                          <a:cs typeface="Calibri"/>
                        </a:rPr>
                        <a:t>Presence</a:t>
                      </a:r>
                      <a:r>
                        <a:rPr sz="1600" b="1" spc="20" dirty="0">
                          <a:latin typeface="Calibri"/>
                          <a:cs typeface="Calibri"/>
                        </a:rPr>
                        <a:t> </a:t>
                      </a:r>
                      <a:r>
                        <a:rPr sz="1600" b="1" spc="-5" dirty="0">
                          <a:latin typeface="Calibri"/>
                          <a:cs typeface="Calibri"/>
                        </a:rPr>
                        <a:t>of</a:t>
                      </a:r>
                      <a:r>
                        <a:rPr sz="1600" b="1" spc="30" dirty="0">
                          <a:latin typeface="Calibri"/>
                          <a:cs typeface="Calibri"/>
                        </a:rPr>
                        <a:t> </a:t>
                      </a:r>
                      <a:r>
                        <a:rPr sz="1600" b="1" spc="-10" dirty="0">
                          <a:latin typeface="Calibri"/>
                          <a:cs typeface="Calibri"/>
                        </a:rPr>
                        <a:t>nephrolithasis</a:t>
                      </a:r>
                      <a:r>
                        <a:rPr sz="1600" b="1" spc="35" dirty="0">
                          <a:latin typeface="Calibri"/>
                          <a:cs typeface="Calibri"/>
                        </a:rPr>
                        <a:t> </a:t>
                      </a:r>
                      <a:r>
                        <a:rPr sz="1600" spc="-5" dirty="0">
                          <a:latin typeface="Calibri"/>
                          <a:cs typeface="Calibri"/>
                        </a:rPr>
                        <a:t>or</a:t>
                      </a:r>
                      <a:r>
                        <a:rPr sz="1600" spc="20" dirty="0">
                          <a:latin typeface="Calibri"/>
                          <a:cs typeface="Calibri"/>
                        </a:rPr>
                        <a:t> </a:t>
                      </a:r>
                      <a:r>
                        <a:rPr sz="1600" spc="-10" dirty="0">
                          <a:latin typeface="Calibri"/>
                          <a:cs typeface="Calibri"/>
                        </a:rPr>
                        <a:t>nephrocalcinosis</a:t>
                      </a:r>
                      <a:r>
                        <a:rPr sz="1600" spc="15" dirty="0">
                          <a:latin typeface="Calibri"/>
                          <a:cs typeface="Calibri"/>
                        </a:rPr>
                        <a:t> </a:t>
                      </a:r>
                      <a:r>
                        <a:rPr sz="1600" spc="-10" dirty="0">
                          <a:latin typeface="Calibri"/>
                          <a:cs typeface="Calibri"/>
                        </a:rPr>
                        <a:t>by</a:t>
                      </a:r>
                      <a:r>
                        <a:rPr sz="1600" spc="15" dirty="0">
                          <a:latin typeface="Calibri"/>
                          <a:cs typeface="Calibri"/>
                        </a:rPr>
                        <a:t> </a:t>
                      </a:r>
                      <a:r>
                        <a:rPr sz="1600" spc="-35" dirty="0">
                          <a:latin typeface="Calibri"/>
                          <a:cs typeface="Calibri"/>
                        </a:rPr>
                        <a:t>X-ray,</a:t>
                      </a:r>
                      <a:r>
                        <a:rPr sz="1600" spc="5" dirty="0">
                          <a:latin typeface="Calibri"/>
                          <a:cs typeface="Calibri"/>
                        </a:rPr>
                        <a:t> </a:t>
                      </a:r>
                      <a:r>
                        <a:rPr sz="1600" spc="-10" dirty="0">
                          <a:latin typeface="Calibri"/>
                          <a:cs typeface="Calibri"/>
                        </a:rPr>
                        <a:t>US,</a:t>
                      </a:r>
                      <a:r>
                        <a:rPr sz="1600" spc="10" dirty="0">
                          <a:latin typeface="Calibri"/>
                          <a:cs typeface="Calibri"/>
                        </a:rPr>
                        <a:t> </a:t>
                      </a:r>
                      <a:r>
                        <a:rPr sz="1600" spc="-5" dirty="0">
                          <a:latin typeface="Calibri"/>
                          <a:cs typeface="Calibri"/>
                        </a:rPr>
                        <a:t>or</a:t>
                      </a:r>
                      <a:r>
                        <a:rPr sz="1600" spc="25" dirty="0">
                          <a:latin typeface="Calibri"/>
                          <a:cs typeface="Calibri"/>
                        </a:rPr>
                        <a:t> </a:t>
                      </a:r>
                      <a:r>
                        <a:rPr sz="1600" dirty="0">
                          <a:latin typeface="Calibri"/>
                          <a:cs typeface="Calibri"/>
                        </a:rPr>
                        <a:t>CT</a:t>
                      </a:r>
                      <a:endParaRPr sz="1600">
                        <a:latin typeface="Calibri"/>
                        <a:cs typeface="Calibri"/>
                      </a:endParaRPr>
                    </a:p>
                  </a:txBody>
                  <a:tcPr marL="0" marR="0" marT="4381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D6D6EA"/>
                    </a:solidFill>
                  </a:tcPr>
                </a:tc>
                <a:extLst>
                  <a:ext uri="{0D108BD9-81ED-4DB2-BD59-A6C34878D82A}">
                    <a16:rowId xmlns:a16="http://schemas.microsoft.com/office/drawing/2014/main" val="10003"/>
                  </a:ext>
                </a:extLst>
              </a:tr>
              <a:tr h="422529">
                <a:tc>
                  <a:txBody>
                    <a:bodyPr/>
                    <a:lstStyle/>
                    <a:p>
                      <a:pPr marL="71755" rtl="0">
                        <a:lnSpc>
                          <a:spcPct val="100000"/>
                        </a:lnSpc>
                        <a:spcBef>
                          <a:spcPts val="370"/>
                        </a:spcBef>
                      </a:pPr>
                      <a:r>
                        <a:rPr sz="2000" dirty="0">
                          <a:latin typeface="Calibri"/>
                          <a:cs typeface="Calibri"/>
                        </a:rPr>
                        <a:t>Age</a:t>
                      </a:r>
                      <a:endParaRPr sz="2000">
                        <a:latin typeface="Calibri"/>
                        <a:cs typeface="Calibri"/>
                      </a:endParaRPr>
                    </a:p>
                  </a:txBody>
                  <a:tcPr marL="0" marR="0" marT="4699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tcPr>
                </a:tc>
                <a:tc>
                  <a:txBody>
                    <a:bodyPr/>
                    <a:lstStyle/>
                    <a:p>
                      <a:pPr marL="72390" rtl="0">
                        <a:lnSpc>
                          <a:spcPct val="100000"/>
                        </a:lnSpc>
                        <a:spcBef>
                          <a:spcPts val="625"/>
                        </a:spcBef>
                      </a:pPr>
                      <a:r>
                        <a:rPr sz="1600" spc="-5" dirty="0">
                          <a:latin typeface="Calibri"/>
                          <a:cs typeface="Calibri"/>
                        </a:rPr>
                        <a:t>&lt;</a:t>
                      </a:r>
                      <a:r>
                        <a:rPr sz="1600" spc="-25" dirty="0">
                          <a:latin typeface="Calibri"/>
                          <a:cs typeface="Calibri"/>
                        </a:rPr>
                        <a:t> </a:t>
                      </a:r>
                      <a:r>
                        <a:rPr sz="1600" spc="-5" dirty="0">
                          <a:latin typeface="Calibri"/>
                          <a:cs typeface="Calibri"/>
                        </a:rPr>
                        <a:t>50</a:t>
                      </a:r>
                      <a:r>
                        <a:rPr sz="1600" spc="-25" dirty="0">
                          <a:latin typeface="Calibri"/>
                          <a:cs typeface="Calibri"/>
                        </a:rPr>
                        <a:t> </a:t>
                      </a:r>
                      <a:r>
                        <a:rPr sz="1600" spc="-15" dirty="0">
                          <a:latin typeface="Calibri"/>
                          <a:cs typeface="Calibri"/>
                        </a:rPr>
                        <a:t>years</a:t>
                      </a:r>
                      <a:endParaRPr sz="1600">
                        <a:latin typeface="Calibri"/>
                        <a:cs typeface="Calibri"/>
                      </a:endParaRPr>
                    </a:p>
                  </a:txBody>
                  <a:tcPr marL="0" marR="0" marT="7937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tcPr>
                </a:tc>
                <a:extLst>
                  <a:ext uri="{0D108BD9-81ED-4DB2-BD59-A6C34878D82A}">
                    <a16:rowId xmlns:a16="http://schemas.microsoft.com/office/drawing/2014/main" val="10004"/>
                  </a:ext>
                </a:extLst>
              </a:tr>
              <a:tr h="712114">
                <a:tc gridSpan="2">
                  <a:txBody>
                    <a:bodyPr/>
                    <a:lstStyle/>
                    <a:p>
                      <a:pPr marL="71755" rtl="0">
                        <a:lnSpc>
                          <a:spcPct val="100000"/>
                        </a:lnSpc>
                        <a:spcBef>
                          <a:spcPts val="200"/>
                        </a:spcBef>
                      </a:pPr>
                      <a:r>
                        <a:rPr sz="1350" b="1" spc="22" baseline="24691" dirty="0">
                          <a:latin typeface="Calibri"/>
                          <a:cs typeface="Calibri"/>
                        </a:rPr>
                        <a:t>a</a:t>
                      </a:r>
                      <a:r>
                        <a:rPr sz="1350" b="1" spc="172" baseline="24691" dirty="0">
                          <a:latin typeface="Calibri"/>
                          <a:cs typeface="Calibri"/>
                        </a:rPr>
                        <a:t> </a:t>
                      </a:r>
                      <a:r>
                        <a:rPr sz="1400" spc="-5" dirty="0">
                          <a:latin typeface="Calibri"/>
                          <a:cs typeface="Calibri"/>
                        </a:rPr>
                        <a:t>Surgery</a:t>
                      </a:r>
                      <a:r>
                        <a:rPr sz="1400" spc="-10" dirty="0">
                          <a:latin typeface="Calibri"/>
                          <a:cs typeface="Calibri"/>
                        </a:rPr>
                        <a:t> </a:t>
                      </a:r>
                      <a:r>
                        <a:rPr sz="1400" dirty="0">
                          <a:latin typeface="Calibri"/>
                          <a:cs typeface="Calibri"/>
                        </a:rPr>
                        <a:t>is also</a:t>
                      </a:r>
                      <a:r>
                        <a:rPr sz="1400" spc="5" dirty="0">
                          <a:latin typeface="Calibri"/>
                          <a:cs typeface="Calibri"/>
                        </a:rPr>
                        <a:t> </a:t>
                      </a:r>
                      <a:r>
                        <a:rPr sz="1400" spc="-5" dirty="0">
                          <a:latin typeface="Calibri"/>
                          <a:cs typeface="Calibri"/>
                        </a:rPr>
                        <a:t>indicated</a:t>
                      </a:r>
                      <a:r>
                        <a:rPr sz="1400" spc="10" dirty="0">
                          <a:latin typeface="Calibri"/>
                          <a:cs typeface="Calibri"/>
                        </a:rPr>
                        <a:t> </a:t>
                      </a:r>
                      <a:r>
                        <a:rPr sz="1400" dirty="0">
                          <a:latin typeface="Calibri"/>
                          <a:cs typeface="Calibri"/>
                        </a:rPr>
                        <a:t>in </a:t>
                      </a:r>
                      <a:r>
                        <a:rPr sz="1400" spc="-5" dirty="0">
                          <a:latin typeface="Calibri"/>
                          <a:cs typeface="Calibri"/>
                        </a:rPr>
                        <a:t>patients</a:t>
                      </a:r>
                      <a:r>
                        <a:rPr sz="1400" spc="20" dirty="0">
                          <a:latin typeface="Calibri"/>
                          <a:cs typeface="Calibri"/>
                        </a:rPr>
                        <a:t> </a:t>
                      </a:r>
                      <a:r>
                        <a:rPr sz="1400" spc="-10" dirty="0">
                          <a:latin typeface="Calibri"/>
                          <a:cs typeface="Calibri"/>
                        </a:rPr>
                        <a:t>for</a:t>
                      </a:r>
                      <a:r>
                        <a:rPr sz="1400" spc="-20" dirty="0">
                          <a:latin typeface="Calibri"/>
                          <a:cs typeface="Calibri"/>
                        </a:rPr>
                        <a:t> </a:t>
                      </a:r>
                      <a:r>
                        <a:rPr sz="1400" dirty="0">
                          <a:latin typeface="Calibri"/>
                          <a:cs typeface="Calibri"/>
                        </a:rPr>
                        <a:t>whom</a:t>
                      </a:r>
                      <a:r>
                        <a:rPr sz="1400" spc="-20" dirty="0">
                          <a:latin typeface="Calibri"/>
                          <a:cs typeface="Calibri"/>
                        </a:rPr>
                        <a:t> </a:t>
                      </a:r>
                      <a:r>
                        <a:rPr sz="1400" spc="-5" dirty="0">
                          <a:latin typeface="Calibri"/>
                          <a:cs typeface="Calibri"/>
                        </a:rPr>
                        <a:t>medical</a:t>
                      </a:r>
                      <a:r>
                        <a:rPr sz="1400" spc="10" dirty="0">
                          <a:latin typeface="Calibri"/>
                          <a:cs typeface="Calibri"/>
                        </a:rPr>
                        <a:t> </a:t>
                      </a:r>
                      <a:r>
                        <a:rPr sz="1400" spc="-5" dirty="0">
                          <a:latin typeface="Calibri"/>
                          <a:cs typeface="Calibri"/>
                        </a:rPr>
                        <a:t>surveillance</a:t>
                      </a:r>
                      <a:r>
                        <a:rPr sz="1400" spc="20" dirty="0">
                          <a:latin typeface="Calibri"/>
                          <a:cs typeface="Calibri"/>
                        </a:rPr>
                        <a:t> </a:t>
                      </a:r>
                      <a:r>
                        <a:rPr sz="1400" dirty="0">
                          <a:latin typeface="Calibri"/>
                          <a:cs typeface="Calibri"/>
                        </a:rPr>
                        <a:t>is </a:t>
                      </a:r>
                      <a:r>
                        <a:rPr sz="1400" spc="-5" dirty="0">
                          <a:latin typeface="Calibri"/>
                          <a:cs typeface="Calibri"/>
                        </a:rPr>
                        <a:t>neither</a:t>
                      </a:r>
                      <a:r>
                        <a:rPr sz="1400" spc="20" dirty="0">
                          <a:latin typeface="Calibri"/>
                          <a:cs typeface="Calibri"/>
                        </a:rPr>
                        <a:t> </a:t>
                      </a:r>
                      <a:r>
                        <a:rPr sz="1400" spc="-5" dirty="0">
                          <a:latin typeface="Calibri"/>
                          <a:cs typeface="Calibri"/>
                        </a:rPr>
                        <a:t>desired</a:t>
                      </a:r>
                      <a:r>
                        <a:rPr sz="1400" dirty="0">
                          <a:latin typeface="Calibri"/>
                          <a:cs typeface="Calibri"/>
                        </a:rPr>
                        <a:t> </a:t>
                      </a:r>
                      <a:r>
                        <a:rPr sz="1400" spc="-5" dirty="0">
                          <a:latin typeface="Calibri"/>
                          <a:cs typeface="Calibri"/>
                        </a:rPr>
                        <a:t>nor possible.</a:t>
                      </a:r>
                      <a:endParaRPr sz="1400">
                        <a:latin typeface="Calibri"/>
                        <a:cs typeface="Calibri"/>
                      </a:endParaRPr>
                    </a:p>
                    <a:p>
                      <a:pPr marL="71755" marR="150495" rtl="0">
                        <a:lnSpc>
                          <a:spcPct val="100000"/>
                        </a:lnSpc>
                      </a:pPr>
                      <a:r>
                        <a:rPr sz="1350" b="1" spc="22" baseline="24691" dirty="0">
                          <a:latin typeface="Calibri"/>
                          <a:cs typeface="Calibri"/>
                        </a:rPr>
                        <a:t>b</a:t>
                      </a:r>
                      <a:r>
                        <a:rPr sz="1350" b="1" spc="165" baseline="24691" dirty="0">
                          <a:latin typeface="Calibri"/>
                          <a:cs typeface="Calibri"/>
                        </a:rPr>
                        <a:t> </a:t>
                      </a:r>
                      <a:r>
                        <a:rPr sz="1400" spc="-5" dirty="0">
                          <a:latin typeface="Calibri"/>
                          <a:cs typeface="Calibri"/>
                        </a:rPr>
                        <a:t>the</a:t>
                      </a:r>
                      <a:r>
                        <a:rPr sz="1400" spc="10" dirty="0">
                          <a:latin typeface="Calibri"/>
                          <a:cs typeface="Calibri"/>
                        </a:rPr>
                        <a:t> </a:t>
                      </a:r>
                      <a:r>
                        <a:rPr sz="1400" spc="-5" dirty="0">
                          <a:latin typeface="Calibri"/>
                          <a:cs typeface="Calibri"/>
                        </a:rPr>
                        <a:t>use</a:t>
                      </a:r>
                      <a:r>
                        <a:rPr sz="1400" spc="5" dirty="0">
                          <a:latin typeface="Calibri"/>
                          <a:cs typeface="Calibri"/>
                        </a:rPr>
                        <a:t> </a:t>
                      </a:r>
                      <a:r>
                        <a:rPr sz="1400" spc="-5" dirty="0">
                          <a:latin typeface="Calibri"/>
                          <a:cs typeface="Calibri"/>
                        </a:rPr>
                        <a:t>of</a:t>
                      </a:r>
                      <a:r>
                        <a:rPr sz="1400" spc="10" dirty="0">
                          <a:latin typeface="Calibri"/>
                          <a:cs typeface="Calibri"/>
                        </a:rPr>
                        <a:t> </a:t>
                      </a:r>
                      <a:r>
                        <a:rPr sz="1400" spc="-5" dirty="0">
                          <a:latin typeface="Calibri"/>
                          <a:cs typeface="Calibri"/>
                        </a:rPr>
                        <a:t>Z-scores</a:t>
                      </a:r>
                      <a:r>
                        <a:rPr sz="1400" spc="-25" dirty="0">
                          <a:latin typeface="Calibri"/>
                          <a:cs typeface="Calibri"/>
                        </a:rPr>
                        <a:t> </a:t>
                      </a:r>
                      <a:r>
                        <a:rPr sz="1400" spc="-5" dirty="0">
                          <a:latin typeface="Calibri"/>
                          <a:cs typeface="Calibri"/>
                        </a:rPr>
                        <a:t>instead</a:t>
                      </a:r>
                      <a:r>
                        <a:rPr sz="1400" spc="10" dirty="0">
                          <a:latin typeface="Calibri"/>
                          <a:cs typeface="Calibri"/>
                        </a:rPr>
                        <a:t> </a:t>
                      </a:r>
                      <a:r>
                        <a:rPr sz="1400" spc="-5" dirty="0">
                          <a:latin typeface="Calibri"/>
                          <a:cs typeface="Calibri"/>
                        </a:rPr>
                        <a:t>of</a:t>
                      </a:r>
                      <a:r>
                        <a:rPr sz="1400" dirty="0">
                          <a:latin typeface="Calibri"/>
                          <a:cs typeface="Calibri"/>
                        </a:rPr>
                        <a:t> T</a:t>
                      </a:r>
                      <a:r>
                        <a:rPr sz="1400" spc="10" dirty="0">
                          <a:latin typeface="Calibri"/>
                          <a:cs typeface="Calibri"/>
                        </a:rPr>
                        <a:t> </a:t>
                      </a:r>
                      <a:r>
                        <a:rPr sz="1400" spc="-10" dirty="0">
                          <a:latin typeface="Calibri"/>
                          <a:cs typeface="Calibri"/>
                        </a:rPr>
                        <a:t>scores </a:t>
                      </a:r>
                      <a:r>
                        <a:rPr sz="1400" dirty="0">
                          <a:latin typeface="Calibri"/>
                          <a:cs typeface="Calibri"/>
                        </a:rPr>
                        <a:t>is</a:t>
                      </a:r>
                      <a:r>
                        <a:rPr sz="1400" spc="5" dirty="0">
                          <a:latin typeface="Calibri"/>
                          <a:cs typeface="Calibri"/>
                        </a:rPr>
                        <a:t> </a:t>
                      </a:r>
                      <a:r>
                        <a:rPr sz="1400" spc="-10" dirty="0">
                          <a:latin typeface="Calibri"/>
                          <a:cs typeface="Calibri"/>
                        </a:rPr>
                        <a:t>recommended</a:t>
                      </a:r>
                      <a:r>
                        <a:rPr sz="1400" spc="15" dirty="0">
                          <a:latin typeface="Calibri"/>
                          <a:cs typeface="Calibri"/>
                        </a:rPr>
                        <a:t> </a:t>
                      </a:r>
                      <a:r>
                        <a:rPr sz="1400" dirty="0">
                          <a:latin typeface="Calibri"/>
                          <a:cs typeface="Calibri"/>
                        </a:rPr>
                        <a:t>in</a:t>
                      </a:r>
                      <a:r>
                        <a:rPr sz="1400" spc="-5" dirty="0">
                          <a:latin typeface="Calibri"/>
                          <a:cs typeface="Calibri"/>
                        </a:rPr>
                        <a:t> </a:t>
                      </a:r>
                      <a:r>
                        <a:rPr sz="1400" spc="-10" dirty="0">
                          <a:latin typeface="Calibri"/>
                          <a:cs typeface="Calibri"/>
                        </a:rPr>
                        <a:t>evaluating</a:t>
                      </a:r>
                      <a:r>
                        <a:rPr sz="1400" spc="45" dirty="0">
                          <a:latin typeface="Calibri"/>
                          <a:cs typeface="Calibri"/>
                        </a:rPr>
                        <a:t> </a:t>
                      </a:r>
                      <a:r>
                        <a:rPr sz="1400" dirty="0">
                          <a:latin typeface="Calibri"/>
                          <a:cs typeface="Calibri"/>
                        </a:rPr>
                        <a:t>BMD</a:t>
                      </a:r>
                      <a:r>
                        <a:rPr sz="1400" spc="-10" dirty="0">
                          <a:latin typeface="Calibri"/>
                          <a:cs typeface="Calibri"/>
                        </a:rPr>
                        <a:t> </a:t>
                      </a:r>
                      <a:r>
                        <a:rPr sz="1400" dirty="0">
                          <a:latin typeface="Calibri"/>
                          <a:cs typeface="Calibri"/>
                        </a:rPr>
                        <a:t>in</a:t>
                      </a:r>
                      <a:r>
                        <a:rPr sz="1400" spc="5" dirty="0">
                          <a:latin typeface="Calibri"/>
                          <a:cs typeface="Calibri"/>
                        </a:rPr>
                        <a:t> </a:t>
                      </a:r>
                      <a:r>
                        <a:rPr sz="1400" spc="-5" dirty="0">
                          <a:latin typeface="Calibri"/>
                          <a:cs typeface="Calibri"/>
                        </a:rPr>
                        <a:t>premenopausal</a:t>
                      </a:r>
                      <a:r>
                        <a:rPr sz="1400" spc="25" dirty="0">
                          <a:latin typeface="Calibri"/>
                          <a:cs typeface="Calibri"/>
                        </a:rPr>
                        <a:t> </a:t>
                      </a:r>
                      <a:r>
                        <a:rPr sz="1400" spc="-5" dirty="0">
                          <a:latin typeface="Calibri"/>
                          <a:cs typeface="Calibri"/>
                        </a:rPr>
                        <a:t>women</a:t>
                      </a:r>
                      <a:r>
                        <a:rPr sz="1400" spc="-20" dirty="0">
                          <a:latin typeface="Calibri"/>
                          <a:cs typeface="Calibri"/>
                        </a:rPr>
                        <a:t> </a:t>
                      </a:r>
                      <a:r>
                        <a:rPr sz="1400" spc="-5" dirty="0">
                          <a:latin typeface="Calibri"/>
                          <a:cs typeface="Calibri"/>
                        </a:rPr>
                        <a:t>and </a:t>
                      </a:r>
                      <a:r>
                        <a:rPr sz="1400" spc="-305" dirty="0">
                          <a:latin typeface="Calibri"/>
                          <a:cs typeface="Calibri"/>
                        </a:rPr>
                        <a:t> </a:t>
                      </a:r>
                      <a:r>
                        <a:rPr sz="1400" spc="-5" dirty="0">
                          <a:latin typeface="Calibri"/>
                          <a:cs typeface="Calibri"/>
                        </a:rPr>
                        <a:t>men</a:t>
                      </a:r>
                      <a:r>
                        <a:rPr sz="1400" spc="305" dirty="0">
                          <a:latin typeface="Calibri"/>
                          <a:cs typeface="Calibri"/>
                        </a:rPr>
                        <a:t> </a:t>
                      </a:r>
                      <a:r>
                        <a:rPr sz="1400" spc="-10" dirty="0">
                          <a:latin typeface="Calibri"/>
                          <a:cs typeface="Calibri"/>
                        </a:rPr>
                        <a:t>younger</a:t>
                      </a:r>
                      <a:r>
                        <a:rPr sz="1400" spc="-5" dirty="0">
                          <a:latin typeface="Calibri"/>
                          <a:cs typeface="Calibri"/>
                        </a:rPr>
                        <a:t> than</a:t>
                      </a:r>
                      <a:r>
                        <a:rPr sz="1400" spc="10" dirty="0">
                          <a:latin typeface="Calibri"/>
                          <a:cs typeface="Calibri"/>
                        </a:rPr>
                        <a:t> </a:t>
                      </a:r>
                      <a:r>
                        <a:rPr sz="1400" dirty="0">
                          <a:latin typeface="Calibri"/>
                          <a:cs typeface="Calibri"/>
                        </a:rPr>
                        <a:t>50</a:t>
                      </a:r>
                      <a:r>
                        <a:rPr sz="1400" spc="-5" dirty="0">
                          <a:latin typeface="Calibri"/>
                          <a:cs typeface="Calibri"/>
                        </a:rPr>
                        <a:t> </a:t>
                      </a:r>
                      <a:r>
                        <a:rPr sz="1400" dirty="0">
                          <a:latin typeface="Calibri"/>
                          <a:cs typeface="Calibri"/>
                        </a:rPr>
                        <a:t>y</a:t>
                      </a:r>
                      <a:endParaRPr sz="1400">
                        <a:latin typeface="Calibri"/>
                        <a:cs typeface="Calibri"/>
                      </a:endParaRPr>
                    </a:p>
                  </a:txBody>
                  <a:tcPr marL="0" marR="0" marT="2540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D6D6EA"/>
                    </a:solidFill>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61135" y="184530"/>
            <a:ext cx="6821728" cy="615553"/>
          </a:xfrm>
        </p:spPr>
        <p:txBody>
          <a:bodyPr/>
          <a:lstStyle/>
          <a:p>
            <a:r>
              <a:rPr lang="en-US" dirty="0"/>
              <a:t>Calcium </a:t>
            </a:r>
            <a:endParaRPr lang="ar-EG" dirty="0"/>
          </a:p>
        </p:txBody>
      </p:sp>
      <p:sp>
        <p:nvSpPr>
          <p:cNvPr id="3" name="عنصر نائب للنص 2"/>
          <p:cNvSpPr>
            <a:spLocks noGrp="1"/>
          </p:cNvSpPr>
          <p:nvPr>
            <p:ph type="body" idx="1"/>
          </p:nvPr>
        </p:nvSpPr>
        <p:spPr>
          <a:xfrm>
            <a:off x="685800" y="4953000"/>
            <a:ext cx="7436484" cy="861774"/>
          </a:xfrm>
        </p:spPr>
        <p:txBody>
          <a:bodyPr/>
          <a:lstStyle/>
          <a:p>
            <a:endParaRPr lang="en-US" dirty="0"/>
          </a:p>
          <a:p>
            <a:r>
              <a:rPr lang="en-US" dirty="0"/>
              <a:t>Ca concentration is tightly regulated</a:t>
            </a:r>
            <a:endParaRPr lang="ar-EG" dirty="0"/>
          </a:p>
        </p:txBody>
      </p:sp>
      <p:pic>
        <p:nvPicPr>
          <p:cNvPr id="1026" name="Picture 2" descr="C:\Users\ahmad\Desktop\0004-2730-aem-60-3-0252-gf01-1 (1).jpg"/>
          <p:cNvPicPr>
            <a:picLocks noChangeAspect="1" noChangeArrowheads="1"/>
          </p:cNvPicPr>
          <p:nvPr/>
        </p:nvPicPr>
        <p:blipFill>
          <a:blip r:embed="rId2"/>
          <a:srcRect/>
          <a:stretch>
            <a:fillRect/>
          </a:stretch>
        </p:blipFill>
        <p:spPr bwMode="auto">
          <a:xfrm>
            <a:off x="381000" y="1066800"/>
            <a:ext cx="8229600" cy="41148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2117217" y="483234"/>
            <a:ext cx="4906645" cy="696595"/>
          </a:xfrm>
          <a:prstGeom prst="rect">
            <a:avLst/>
          </a:prstGeom>
        </p:spPr>
        <p:txBody>
          <a:bodyPr vert="horz" wrap="square" lIns="0" tIns="13335" rIns="0" bIns="0" rtlCol="0">
            <a:spAutoFit/>
          </a:bodyPr>
          <a:lstStyle/>
          <a:p>
            <a:pPr marL="12700">
              <a:lnSpc>
                <a:spcPct val="100000"/>
              </a:lnSpc>
              <a:spcBef>
                <a:spcPts val="105"/>
              </a:spcBef>
            </a:pPr>
            <a:r>
              <a:rPr sz="4400" spc="-5" dirty="0">
                <a:latin typeface="Microsoft Sans Serif"/>
                <a:cs typeface="Microsoft Sans Serif"/>
              </a:rPr>
              <a:t>Localisation</a:t>
            </a:r>
            <a:r>
              <a:rPr sz="4400" spc="-30" dirty="0">
                <a:latin typeface="Microsoft Sans Serif"/>
                <a:cs typeface="Microsoft Sans Serif"/>
              </a:rPr>
              <a:t> </a:t>
            </a:r>
            <a:r>
              <a:rPr sz="4400" spc="-5" dirty="0">
                <a:latin typeface="Microsoft Sans Serif"/>
                <a:cs typeface="Microsoft Sans Serif"/>
              </a:rPr>
              <a:t>studies</a:t>
            </a:r>
            <a:endParaRPr sz="4400">
              <a:latin typeface="Microsoft Sans Serif"/>
              <a:cs typeface="Microsoft Sans Serif"/>
            </a:endParaRPr>
          </a:p>
        </p:txBody>
      </p:sp>
      <p:sp>
        <p:nvSpPr>
          <p:cNvPr id="4" name="object 4"/>
          <p:cNvSpPr txBox="1"/>
          <p:nvPr/>
        </p:nvSpPr>
        <p:spPr>
          <a:xfrm>
            <a:off x="828243" y="2939034"/>
            <a:ext cx="7630159" cy="1136208"/>
          </a:xfrm>
          <a:prstGeom prst="rect">
            <a:avLst/>
          </a:prstGeom>
        </p:spPr>
        <p:txBody>
          <a:bodyPr vert="horz" wrap="square" lIns="0" tIns="12700" rIns="0" bIns="0" rtlCol="0">
            <a:spAutoFit/>
          </a:bodyPr>
          <a:lstStyle/>
          <a:p>
            <a:pPr marL="58419" algn="ctr">
              <a:lnSpc>
                <a:spcPct val="100000"/>
              </a:lnSpc>
              <a:spcBef>
                <a:spcPts val="100"/>
              </a:spcBef>
            </a:pPr>
            <a:r>
              <a:rPr sz="1800" dirty="0">
                <a:solidFill>
                  <a:srgbClr val="FF0000"/>
                </a:solidFill>
                <a:latin typeface="Microsoft Sans Serif"/>
                <a:cs typeface="Microsoft Sans Serif"/>
              </a:rPr>
              <a:t>They</a:t>
            </a:r>
            <a:r>
              <a:rPr sz="1800" spc="10" dirty="0">
                <a:solidFill>
                  <a:srgbClr val="FF0000"/>
                </a:solidFill>
                <a:latin typeface="Microsoft Sans Serif"/>
                <a:cs typeface="Microsoft Sans Serif"/>
              </a:rPr>
              <a:t> </a:t>
            </a:r>
            <a:r>
              <a:rPr sz="1800" spc="-10" dirty="0">
                <a:solidFill>
                  <a:srgbClr val="FF0000"/>
                </a:solidFill>
                <a:latin typeface="Microsoft Sans Serif"/>
                <a:cs typeface="Microsoft Sans Serif"/>
              </a:rPr>
              <a:t>should</a:t>
            </a:r>
            <a:r>
              <a:rPr sz="1800" spc="35" dirty="0">
                <a:solidFill>
                  <a:srgbClr val="FF0000"/>
                </a:solidFill>
                <a:latin typeface="Microsoft Sans Serif"/>
                <a:cs typeface="Microsoft Sans Serif"/>
              </a:rPr>
              <a:t> </a:t>
            </a:r>
            <a:r>
              <a:rPr sz="1800" spc="-5" dirty="0">
                <a:solidFill>
                  <a:srgbClr val="FF0000"/>
                </a:solidFill>
                <a:latin typeface="Microsoft Sans Serif"/>
                <a:cs typeface="Microsoft Sans Serif"/>
              </a:rPr>
              <a:t>be</a:t>
            </a:r>
            <a:r>
              <a:rPr sz="1800" spc="25" dirty="0">
                <a:solidFill>
                  <a:srgbClr val="FF0000"/>
                </a:solidFill>
                <a:latin typeface="Microsoft Sans Serif"/>
                <a:cs typeface="Microsoft Sans Serif"/>
              </a:rPr>
              <a:t> </a:t>
            </a:r>
            <a:r>
              <a:rPr sz="1800" spc="-5" dirty="0">
                <a:solidFill>
                  <a:srgbClr val="FF0000"/>
                </a:solidFill>
                <a:latin typeface="Microsoft Sans Serif"/>
                <a:cs typeface="Microsoft Sans Serif"/>
              </a:rPr>
              <a:t>done</a:t>
            </a:r>
            <a:r>
              <a:rPr sz="1800" spc="30" dirty="0">
                <a:solidFill>
                  <a:srgbClr val="FF0000"/>
                </a:solidFill>
                <a:latin typeface="Microsoft Sans Serif"/>
                <a:cs typeface="Microsoft Sans Serif"/>
              </a:rPr>
              <a:t> </a:t>
            </a:r>
            <a:r>
              <a:rPr sz="1800" dirty="0">
                <a:solidFill>
                  <a:srgbClr val="FF0000"/>
                </a:solidFill>
                <a:latin typeface="Microsoft Sans Serif"/>
                <a:cs typeface="Microsoft Sans Serif"/>
              </a:rPr>
              <a:t>after</a:t>
            </a:r>
            <a:r>
              <a:rPr sz="1800" spc="10" dirty="0">
                <a:solidFill>
                  <a:srgbClr val="FF0000"/>
                </a:solidFill>
                <a:latin typeface="Microsoft Sans Serif"/>
                <a:cs typeface="Microsoft Sans Serif"/>
              </a:rPr>
              <a:t> </a:t>
            </a:r>
            <a:r>
              <a:rPr sz="1800" spc="-5" dirty="0">
                <a:solidFill>
                  <a:srgbClr val="FF0000"/>
                </a:solidFill>
                <a:latin typeface="Microsoft Sans Serif"/>
                <a:cs typeface="Microsoft Sans Serif"/>
              </a:rPr>
              <a:t>a</a:t>
            </a:r>
            <a:r>
              <a:rPr sz="1800" spc="25" dirty="0">
                <a:solidFill>
                  <a:srgbClr val="FF0000"/>
                </a:solidFill>
                <a:latin typeface="Microsoft Sans Serif"/>
                <a:cs typeface="Microsoft Sans Serif"/>
              </a:rPr>
              <a:t> </a:t>
            </a:r>
            <a:r>
              <a:rPr sz="1800" spc="-10" dirty="0">
                <a:solidFill>
                  <a:srgbClr val="FF0000"/>
                </a:solidFill>
                <a:latin typeface="Microsoft Sans Serif"/>
                <a:cs typeface="Microsoft Sans Serif"/>
              </a:rPr>
              <a:t>decision</a:t>
            </a:r>
            <a:r>
              <a:rPr sz="1800" spc="45" dirty="0">
                <a:solidFill>
                  <a:srgbClr val="FF0000"/>
                </a:solidFill>
                <a:latin typeface="Microsoft Sans Serif"/>
                <a:cs typeface="Microsoft Sans Serif"/>
              </a:rPr>
              <a:t> </a:t>
            </a:r>
            <a:r>
              <a:rPr sz="1800" dirty="0">
                <a:solidFill>
                  <a:srgbClr val="FF0000"/>
                </a:solidFill>
                <a:latin typeface="Microsoft Sans Serif"/>
                <a:cs typeface="Microsoft Sans Serif"/>
              </a:rPr>
              <a:t>for</a:t>
            </a:r>
            <a:r>
              <a:rPr sz="1800" spc="20" dirty="0">
                <a:solidFill>
                  <a:srgbClr val="FF0000"/>
                </a:solidFill>
                <a:latin typeface="Microsoft Sans Serif"/>
                <a:cs typeface="Microsoft Sans Serif"/>
              </a:rPr>
              <a:t> </a:t>
            </a:r>
            <a:r>
              <a:rPr sz="1800" spc="-5" dirty="0">
                <a:solidFill>
                  <a:srgbClr val="FF0000"/>
                </a:solidFill>
                <a:latin typeface="Microsoft Sans Serif"/>
                <a:cs typeface="Microsoft Sans Serif"/>
              </a:rPr>
              <a:t>surgery</a:t>
            </a:r>
            <a:r>
              <a:rPr sz="1800" spc="20" dirty="0">
                <a:solidFill>
                  <a:srgbClr val="FF0000"/>
                </a:solidFill>
                <a:latin typeface="Microsoft Sans Serif"/>
                <a:cs typeface="Microsoft Sans Serif"/>
              </a:rPr>
              <a:t> </a:t>
            </a:r>
            <a:r>
              <a:rPr sz="1800" spc="-5" dirty="0">
                <a:solidFill>
                  <a:srgbClr val="FF0000"/>
                </a:solidFill>
                <a:latin typeface="Microsoft Sans Serif"/>
                <a:cs typeface="Microsoft Sans Serif"/>
              </a:rPr>
              <a:t>has</a:t>
            </a:r>
            <a:r>
              <a:rPr sz="1800" spc="35" dirty="0">
                <a:solidFill>
                  <a:srgbClr val="FF0000"/>
                </a:solidFill>
                <a:latin typeface="Microsoft Sans Serif"/>
                <a:cs typeface="Microsoft Sans Serif"/>
              </a:rPr>
              <a:t> </a:t>
            </a:r>
            <a:r>
              <a:rPr sz="1800" spc="-5" dirty="0">
                <a:solidFill>
                  <a:srgbClr val="FF0000"/>
                </a:solidFill>
                <a:latin typeface="Microsoft Sans Serif"/>
                <a:cs typeface="Microsoft Sans Serif"/>
              </a:rPr>
              <a:t>been</a:t>
            </a:r>
            <a:r>
              <a:rPr sz="1800" spc="30" dirty="0">
                <a:solidFill>
                  <a:srgbClr val="FF0000"/>
                </a:solidFill>
                <a:latin typeface="Microsoft Sans Serif"/>
                <a:cs typeface="Microsoft Sans Serif"/>
              </a:rPr>
              <a:t> </a:t>
            </a:r>
            <a:r>
              <a:rPr sz="1800" spc="-5" dirty="0">
                <a:solidFill>
                  <a:srgbClr val="FF0000"/>
                </a:solidFill>
                <a:latin typeface="Microsoft Sans Serif"/>
                <a:cs typeface="Microsoft Sans Serif"/>
              </a:rPr>
              <a:t>made.</a:t>
            </a:r>
            <a:endParaRPr sz="1800">
              <a:latin typeface="Microsoft Sans Serif"/>
              <a:cs typeface="Microsoft Sans Serif"/>
            </a:endParaRPr>
          </a:p>
          <a:p>
            <a:pPr marL="12700" marR="5080" algn="ctr">
              <a:lnSpc>
                <a:spcPct val="100000"/>
              </a:lnSpc>
            </a:pPr>
            <a:r>
              <a:rPr sz="1800" spc="-5">
                <a:solidFill>
                  <a:srgbClr val="0000FF"/>
                </a:solidFill>
                <a:latin typeface="Microsoft Sans Serif"/>
                <a:cs typeface="Microsoft Sans Serif"/>
              </a:rPr>
              <a:t>.</a:t>
            </a:r>
            <a:endParaRPr sz="1800">
              <a:latin typeface="Microsoft Sans Serif"/>
              <a:cs typeface="Microsoft Sans Serif"/>
            </a:endParaRPr>
          </a:p>
          <a:p>
            <a:pPr>
              <a:lnSpc>
                <a:spcPct val="100000"/>
              </a:lnSpc>
              <a:spcBef>
                <a:spcPts val="10"/>
              </a:spcBef>
            </a:pPr>
            <a:endParaRPr sz="1900">
              <a:latin typeface="Microsoft Sans Serif"/>
              <a:cs typeface="Microsoft Sans Serif"/>
            </a:endParaRPr>
          </a:p>
          <a:p>
            <a:pPr marL="78105" marR="66675" indent="-3810" algn="ctr">
              <a:lnSpc>
                <a:spcPct val="100000"/>
              </a:lnSpc>
            </a:pPr>
            <a:r>
              <a:rPr sz="1800" spc="-5">
                <a:latin typeface="Microsoft Sans Serif"/>
                <a:cs typeface="Microsoft Sans Serif"/>
              </a:rPr>
              <a:t>.</a:t>
            </a:r>
            <a:endParaRPr sz="1800">
              <a:latin typeface="Microsoft Sans Serif"/>
              <a:cs typeface="Microsoft Sans Serif"/>
            </a:endParaRPr>
          </a:p>
        </p:txBody>
      </p:sp>
      <p:sp>
        <p:nvSpPr>
          <p:cNvPr id="5" name="object 5"/>
          <p:cNvSpPr txBox="1"/>
          <p:nvPr/>
        </p:nvSpPr>
        <p:spPr>
          <a:xfrm>
            <a:off x="1187196" y="1844039"/>
            <a:ext cx="6986270" cy="646430"/>
          </a:xfrm>
          <a:prstGeom prst="rect">
            <a:avLst/>
          </a:prstGeom>
          <a:solidFill>
            <a:srgbClr val="FFFF00"/>
          </a:solidFill>
          <a:ln w="9144">
            <a:solidFill>
              <a:srgbClr val="0000FF"/>
            </a:solidFill>
          </a:ln>
        </p:spPr>
        <p:txBody>
          <a:bodyPr vert="horz" wrap="square" lIns="0" tIns="40640" rIns="0" bIns="0" rtlCol="0">
            <a:spAutoFit/>
          </a:bodyPr>
          <a:lstStyle/>
          <a:p>
            <a:pPr marL="1534160" marR="179070" indent="-1347470">
              <a:lnSpc>
                <a:spcPct val="100000"/>
              </a:lnSpc>
              <a:spcBef>
                <a:spcPts val="320"/>
              </a:spcBef>
            </a:pPr>
            <a:r>
              <a:rPr sz="1800" spc="-10" dirty="0">
                <a:solidFill>
                  <a:srgbClr val="FF0000"/>
                </a:solidFill>
                <a:latin typeface="Microsoft Sans Serif"/>
                <a:cs typeface="Microsoft Sans Serif"/>
              </a:rPr>
              <a:t>Localisation</a:t>
            </a:r>
            <a:r>
              <a:rPr sz="1800" spc="45" dirty="0">
                <a:solidFill>
                  <a:srgbClr val="FF0000"/>
                </a:solidFill>
                <a:latin typeface="Microsoft Sans Serif"/>
                <a:cs typeface="Microsoft Sans Serif"/>
              </a:rPr>
              <a:t> </a:t>
            </a:r>
            <a:r>
              <a:rPr sz="1800" spc="-5" dirty="0">
                <a:solidFill>
                  <a:srgbClr val="FF0000"/>
                </a:solidFill>
                <a:latin typeface="Microsoft Sans Serif"/>
                <a:cs typeface="Microsoft Sans Serif"/>
              </a:rPr>
              <a:t>studies</a:t>
            </a:r>
            <a:r>
              <a:rPr sz="1800" spc="40" dirty="0">
                <a:solidFill>
                  <a:srgbClr val="FF0000"/>
                </a:solidFill>
                <a:latin typeface="Microsoft Sans Serif"/>
                <a:cs typeface="Microsoft Sans Serif"/>
              </a:rPr>
              <a:t> </a:t>
            </a:r>
            <a:r>
              <a:rPr sz="1800" spc="-10" dirty="0">
                <a:solidFill>
                  <a:srgbClr val="FF0000"/>
                </a:solidFill>
                <a:latin typeface="Microsoft Sans Serif"/>
                <a:cs typeface="Microsoft Sans Serif"/>
              </a:rPr>
              <a:t>should</a:t>
            </a:r>
            <a:r>
              <a:rPr sz="1800" spc="35" dirty="0">
                <a:solidFill>
                  <a:srgbClr val="FF0000"/>
                </a:solidFill>
                <a:latin typeface="Microsoft Sans Serif"/>
                <a:cs typeface="Microsoft Sans Serif"/>
              </a:rPr>
              <a:t> </a:t>
            </a:r>
            <a:r>
              <a:rPr sz="1800" spc="-5" dirty="0">
                <a:solidFill>
                  <a:srgbClr val="FF0000"/>
                </a:solidFill>
                <a:latin typeface="Microsoft Sans Serif"/>
                <a:cs typeface="Microsoft Sans Serif"/>
              </a:rPr>
              <a:t>not</a:t>
            </a:r>
            <a:r>
              <a:rPr sz="1800" spc="30" dirty="0">
                <a:solidFill>
                  <a:srgbClr val="FF0000"/>
                </a:solidFill>
                <a:latin typeface="Microsoft Sans Serif"/>
                <a:cs typeface="Microsoft Sans Serif"/>
              </a:rPr>
              <a:t> </a:t>
            </a:r>
            <a:r>
              <a:rPr sz="1800" spc="-5" dirty="0">
                <a:solidFill>
                  <a:srgbClr val="FF0000"/>
                </a:solidFill>
                <a:latin typeface="Microsoft Sans Serif"/>
                <a:cs typeface="Microsoft Sans Serif"/>
              </a:rPr>
              <a:t>be</a:t>
            </a:r>
            <a:r>
              <a:rPr sz="1800" spc="30" dirty="0">
                <a:solidFill>
                  <a:srgbClr val="FF0000"/>
                </a:solidFill>
                <a:latin typeface="Microsoft Sans Serif"/>
                <a:cs typeface="Microsoft Sans Serif"/>
              </a:rPr>
              <a:t> </a:t>
            </a:r>
            <a:r>
              <a:rPr sz="1800" spc="-5" dirty="0">
                <a:solidFill>
                  <a:srgbClr val="FF0000"/>
                </a:solidFill>
                <a:latin typeface="Microsoft Sans Serif"/>
                <a:cs typeface="Microsoft Sans Serif"/>
              </a:rPr>
              <a:t>used</a:t>
            </a:r>
            <a:r>
              <a:rPr sz="1800" spc="25" dirty="0">
                <a:solidFill>
                  <a:srgbClr val="FF0000"/>
                </a:solidFill>
                <a:latin typeface="Microsoft Sans Serif"/>
                <a:cs typeface="Microsoft Sans Serif"/>
              </a:rPr>
              <a:t> </a:t>
            </a:r>
            <a:r>
              <a:rPr sz="1800" dirty="0">
                <a:solidFill>
                  <a:srgbClr val="FF0000"/>
                </a:solidFill>
                <a:latin typeface="Microsoft Sans Serif"/>
                <a:cs typeface="Microsoft Sans Serif"/>
              </a:rPr>
              <a:t>to</a:t>
            </a:r>
            <a:r>
              <a:rPr sz="1800" spc="25" dirty="0">
                <a:solidFill>
                  <a:srgbClr val="FF0000"/>
                </a:solidFill>
                <a:latin typeface="Microsoft Sans Serif"/>
                <a:cs typeface="Microsoft Sans Serif"/>
              </a:rPr>
              <a:t> </a:t>
            </a:r>
            <a:r>
              <a:rPr sz="1800" spc="-5" dirty="0">
                <a:solidFill>
                  <a:srgbClr val="FF0000"/>
                </a:solidFill>
                <a:latin typeface="Microsoft Sans Serif"/>
                <a:cs typeface="Microsoft Sans Serif"/>
              </a:rPr>
              <a:t>establish</a:t>
            </a:r>
            <a:r>
              <a:rPr sz="1800" spc="35" dirty="0">
                <a:solidFill>
                  <a:srgbClr val="FF0000"/>
                </a:solidFill>
                <a:latin typeface="Microsoft Sans Serif"/>
                <a:cs typeface="Microsoft Sans Serif"/>
              </a:rPr>
              <a:t> </a:t>
            </a:r>
            <a:r>
              <a:rPr sz="1800" dirty="0">
                <a:solidFill>
                  <a:srgbClr val="FF0000"/>
                </a:solidFill>
                <a:latin typeface="Microsoft Sans Serif"/>
                <a:cs typeface="Microsoft Sans Serif"/>
              </a:rPr>
              <a:t>the</a:t>
            </a:r>
            <a:r>
              <a:rPr sz="1800" spc="20" dirty="0">
                <a:solidFill>
                  <a:srgbClr val="FF0000"/>
                </a:solidFill>
                <a:latin typeface="Microsoft Sans Serif"/>
                <a:cs typeface="Microsoft Sans Serif"/>
              </a:rPr>
              <a:t> </a:t>
            </a:r>
            <a:r>
              <a:rPr sz="1800" spc="-10" dirty="0">
                <a:solidFill>
                  <a:srgbClr val="FF0000"/>
                </a:solidFill>
                <a:latin typeface="Microsoft Sans Serif"/>
                <a:cs typeface="Microsoft Sans Serif"/>
              </a:rPr>
              <a:t>diagnosis </a:t>
            </a:r>
            <a:r>
              <a:rPr sz="1800" spc="-465" dirty="0">
                <a:solidFill>
                  <a:srgbClr val="FF0000"/>
                </a:solidFill>
                <a:latin typeface="Microsoft Sans Serif"/>
                <a:cs typeface="Microsoft Sans Serif"/>
              </a:rPr>
              <a:t> </a:t>
            </a:r>
            <a:r>
              <a:rPr sz="1800" dirty="0">
                <a:solidFill>
                  <a:srgbClr val="FF0000"/>
                </a:solidFill>
                <a:latin typeface="Microsoft Sans Serif"/>
                <a:cs typeface="Microsoft Sans Serif"/>
              </a:rPr>
              <a:t>of</a:t>
            </a:r>
            <a:r>
              <a:rPr sz="1800" spc="15" dirty="0">
                <a:solidFill>
                  <a:srgbClr val="FF0000"/>
                </a:solidFill>
                <a:latin typeface="Microsoft Sans Serif"/>
                <a:cs typeface="Microsoft Sans Serif"/>
              </a:rPr>
              <a:t> </a:t>
            </a:r>
            <a:r>
              <a:rPr sz="1800" dirty="0">
                <a:solidFill>
                  <a:srgbClr val="FF0000"/>
                </a:solidFill>
                <a:latin typeface="Microsoft Sans Serif"/>
                <a:cs typeface="Microsoft Sans Serif"/>
              </a:rPr>
              <a:t>PHPT</a:t>
            </a:r>
            <a:r>
              <a:rPr sz="1800" spc="-10" dirty="0">
                <a:solidFill>
                  <a:srgbClr val="FF0000"/>
                </a:solidFill>
                <a:latin typeface="Microsoft Sans Serif"/>
                <a:cs typeface="Microsoft Sans Serif"/>
              </a:rPr>
              <a:t> </a:t>
            </a:r>
            <a:r>
              <a:rPr sz="1800" spc="-5" dirty="0">
                <a:solidFill>
                  <a:srgbClr val="FF0000"/>
                </a:solidFill>
                <a:latin typeface="Microsoft Sans Serif"/>
                <a:cs typeface="Microsoft Sans Serif"/>
              </a:rPr>
              <a:t>or</a:t>
            </a:r>
            <a:r>
              <a:rPr sz="1800" spc="15" dirty="0">
                <a:solidFill>
                  <a:srgbClr val="FF0000"/>
                </a:solidFill>
                <a:latin typeface="Microsoft Sans Serif"/>
                <a:cs typeface="Microsoft Sans Serif"/>
              </a:rPr>
              <a:t> </a:t>
            </a:r>
            <a:r>
              <a:rPr sz="1800" dirty="0">
                <a:solidFill>
                  <a:srgbClr val="FF0000"/>
                </a:solidFill>
                <a:latin typeface="Microsoft Sans Serif"/>
                <a:cs typeface="Microsoft Sans Serif"/>
              </a:rPr>
              <a:t>to</a:t>
            </a:r>
            <a:r>
              <a:rPr sz="1800" spc="10" dirty="0">
                <a:solidFill>
                  <a:srgbClr val="FF0000"/>
                </a:solidFill>
                <a:latin typeface="Microsoft Sans Serif"/>
                <a:cs typeface="Microsoft Sans Serif"/>
              </a:rPr>
              <a:t> </a:t>
            </a:r>
            <a:r>
              <a:rPr sz="1800" spc="-5" dirty="0">
                <a:solidFill>
                  <a:srgbClr val="FF0000"/>
                </a:solidFill>
                <a:latin typeface="Microsoft Sans Serif"/>
                <a:cs typeface="Microsoft Sans Serif"/>
              </a:rPr>
              <a:t>determine</a:t>
            </a:r>
            <a:r>
              <a:rPr sz="1800" spc="35" dirty="0">
                <a:solidFill>
                  <a:srgbClr val="FF0000"/>
                </a:solidFill>
                <a:latin typeface="Microsoft Sans Serif"/>
                <a:cs typeface="Microsoft Sans Serif"/>
              </a:rPr>
              <a:t> </a:t>
            </a:r>
            <a:r>
              <a:rPr sz="1800" spc="-5" dirty="0">
                <a:solidFill>
                  <a:srgbClr val="FF0000"/>
                </a:solidFill>
                <a:latin typeface="Microsoft Sans Serif"/>
                <a:cs typeface="Microsoft Sans Serif"/>
              </a:rPr>
              <a:t>management.</a:t>
            </a:r>
            <a:endParaRPr sz="1800">
              <a:latin typeface="Microsoft Sans Serif"/>
              <a:cs typeface="Microsoft Sans Serif"/>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3164" y="0"/>
            <a:ext cx="9144000" cy="6858000"/>
          </a:xfrm>
          <a:prstGeom prst="rect">
            <a:avLst/>
          </a:prstGeom>
        </p:spPr>
      </p:pic>
      <p:sp>
        <p:nvSpPr>
          <p:cNvPr id="3" name="object 3"/>
          <p:cNvSpPr txBox="1">
            <a:spLocks noGrp="1"/>
          </p:cNvSpPr>
          <p:nvPr>
            <p:ph type="title"/>
          </p:nvPr>
        </p:nvSpPr>
        <p:spPr>
          <a:xfrm>
            <a:off x="2172653" y="322833"/>
            <a:ext cx="4451985" cy="513715"/>
          </a:xfrm>
          <a:prstGeom prst="rect">
            <a:avLst/>
          </a:prstGeom>
        </p:spPr>
        <p:txBody>
          <a:bodyPr vert="horz" wrap="square" lIns="0" tIns="12700" rIns="0" bIns="0" rtlCol="0">
            <a:spAutoFit/>
          </a:bodyPr>
          <a:lstStyle/>
          <a:p>
            <a:pPr marL="12700" rtl="0">
              <a:lnSpc>
                <a:spcPct val="100000"/>
              </a:lnSpc>
              <a:spcBef>
                <a:spcPts val="100"/>
              </a:spcBef>
            </a:pPr>
            <a:r>
              <a:rPr sz="3200" dirty="0">
                <a:latin typeface="Microsoft Sans Serif"/>
                <a:cs typeface="Microsoft Sans Serif"/>
              </a:rPr>
              <a:t>PHPT</a:t>
            </a:r>
            <a:r>
              <a:rPr sz="3200" spc="10" dirty="0">
                <a:latin typeface="Microsoft Sans Serif"/>
                <a:cs typeface="Microsoft Sans Serif"/>
              </a:rPr>
              <a:t> </a:t>
            </a:r>
            <a:r>
              <a:rPr sz="3200" dirty="0">
                <a:latin typeface="Microsoft Sans Serif"/>
                <a:cs typeface="Microsoft Sans Serif"/>
              </a:rPr>
              <a:t>-</a:t>
            </a:r>
            <a:r>
              <a:rPr sz="3200" spc="20" dirty="0">
                <a:latin typeface="Microsoft Sans Serif"/>
                <a:cs typeface="Microsoft Sans Serif"/>
              </a:rPr>
              <a:t> </a:t>
            </a:r>
            <a:r>
              <a:rPr sz="3200" spc="-10" dirty="0">
                <a:latin typeface="Microsoft Sans Serif"/>
                <a:cs typeface="Microsoft Sans Serif"/>
              </a:rPr>
              <a:t>localisation</a:t>
            </a:r>
            <a:r>
              <a:rPr sz="3200" spc="10" dirty="0">
                <a:latin typeface="Microsoft Sans Serif"/>
                <a:cs typeface="Microsoft Sans Serif"/>
              </a:rPr>
              <a:t> </a:t>
            </a:r>
            <a:r>
              <a:rPr sz="3200" dirty="0">
                <a:latin typeface="Microsoft Sans Serif"/>
                <a:cs typeface="Microsoft Sans Serif"/>
              </a:rPr>
              <a:t>tests</a:t>
            </a:r>
            <a:endParaRPr sz="3200">
              <a:latin typeface="Microsoft Sans Serif"/>
              <a:cs typeface="Microsoft Sans Serif"/>
            </a:endParaRPr>
          </a:p>
        </p:txBody>
      </p:sp>
      <p:graphicFrame>
        <p:nvGraphicFramePr>
          <p:cNvPr id="4" name="object 4"/>
          <p:cNvGraphicFramePr>
            <a:graphicFrameLocks noGrp="1"/>
          </p:cNvGraphicFramePr>
          <p:nvPr/>
        </p:nvGraphicFramePr>
        <p:xfrm>
          <a:off x="0" y="1046225"/>
          <a:ext cx="8749030" cy="3986145"/>
        </p:xfrm>
        <a:graphic>
          <a:graphicData uri="http://schemas.openxmlformats.org/drawingml/2006/table">
            <a:tbl>
              <a:tblPr firstRow="1" bandRow="1">
                <a:tableStyleId>{2D5ABB26-0587-4C30-8999-92F81FD0307C}</a:tableStyleId>
              </a:tblPr>
              <a:tblGrid>
                <a:gridCol w="2916555">
                  <a:extLst>
                    <a:ext uri="{9D8B030D-6E8A-4147-A177-3AD203B41FA5}">
                      <a16:colId xmlns:a16="http://schemas.microsoft.com/office/drawing/2014/main" val="20000"/>
                    </a:ext>
                  </a:extLst>
                </a:gridCol>
                <a:gridCol w="4356735">
                  <a:extLst>
                    <a:ext uri="{9D8B030D-6E8A-4147-A177-3AD203B41FA5}">
                      <a16:colId xmlns:a16="http://schemas.microsoft.com/office/drawing/2014/main" val="20001"/>
                    </a:ext>
                  </a:extLst>
                </a:gridCol>
                <a:gridCol w="1475740">
                  <a:extLst>
                    <a:ext uri="{9D8B030D-6E8A-4147-A177-3AD203B41FA5}">
                      <a16:colId xmlns:a16="http://schemas.microsoft.com/office/drawing/2014/main" val="20002"/>
                    </a:ext>
                  </a:extLst>
                </a:gridCol>
              </a:tblGrid>
              <a:tr h="509650">
                <a:tc>
                  <a:txBody>
                    <a:bodyPr/>
                    <a:lstStyle/>
                    <a:p>
                      <a:pPr marL="91440">
                        <a:lnSpc>
                          <a:spcPct val="100000"/>
                        </a:lnSpc>
                        <a:spcBef>
                          <a:spcPts val="265"/>
                        </a:spcBef>
                      </a:pPr>
                      <a:r>
                        <a:rPr sz="1800" b="1" spc="-5" dirty="0">
                          <a:latin typeface="Arial"/>
                          <a:cs typeface="Arial"/>
                        </a:rPr>
                        <a:t>The</a:t>
                      </a:r>
                      <a:r>
                        <a:rPr sz="1800" b="1" spc="-20" dirty="0">
                          <a:latin typeface="Arial"/>
                          <a:cs typeface="Arial"/>
                        </a:rPr>
                        <a:t> </a:t>
                      </a:r>
                      <a:r>
                        <a:rPr sz="1800" b="1" spc="-10" dirty="0">
                          <a:latin typeface="Arial"/>
                          <a:cs typeface="Arial"/>
                        </a:rPr>
                        <a:t>type</a:t>
                      </a:r>
                      <a:r>
                        <a:rPr sz="1800" b="1" dirty="0">
                          <a:latin typeface="Arial"/>
                          <a:cs typeface="Arial"/>
                        </a:rPr>
                        <a:t> of</a:t>
                      </a:r>
                      <a:r>
                        <a:rPr sz="1800" b="1" spc="-5" dirty="0">
                          <a:latin typeface="Arial"/>
                          <a:cs typeface="Arial"/>
                        </a:rPr>
                        <a:t> imaging</a:t>
                      </a:r>
                      <a:endParaRPr sz="1800">
                        <a:latin typeface="Arial"/>
                        <a:cs typeface="Arial"/>
                      </a:endParaRPr>
                    </a:p>
                  </a:txBody>
                  <a:tcPr marL="0" marR="0" marT="3365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E8E8EE"/>
                    </a:solidFill>
                  </a:tcPr>
                </a:tc>
                <a:tc>
                  <a:txBody>
                    <a:bodyPr/>
                    <a:lstStyle/>
                    <a:p>
                      <a:pPr marL="91440">
                        <a:lnSpc>
                          <a:spcPct val="100000"/>
                        </a:lnSpc>
                        <a:spcBef>
                          <a:spcPts val="265"/>
                        </a:spcBef>
                      </a:pPr>
                      <a:r>
                        <a:rPr sz="1800" b="1" spc="-5" dirty="0">
                          <a:latin typeface="Arial"/>
                          <a:cs typeface="Arial"/>
                        </a:rPr>
                        <a:t>Comments</a:t>
                      </a:r>
                      <a:endParaRPr sz="1800">
                        <a:latin typeface="Arial"/>
                        <a:cs typeface="Arial"/>
                      </a:endParaRPr>
                    </a:p>
                  </a:txBody>
                  <a:tcPr marL="0" marR="0" marT="3365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E8E8EE"/>
                    </a:solidFill>
                  </a:tcPr>
                </a:tc>
                <a:tc>
                  <a:txBody>
                    <a:bodyPr/>
                    <a:lstStyle/>
                    <a:p>
                      <a:pPr marL="126364">
                        <a:lnSpc>
                          <a:spcPct val="100000"/>
                        </a:lnSpc>
                        <a:spcBef>
                          <a:spcPts val="265"/>
                        </a:spcBef>
                      </a:pPr>
                      <a:r>
                        <a:rPr sz="1800" b="1" spc="-10" dirty="0">
                          <a:latin typeface="Arial"/>
                          <a:cs typeface="Arial"/>
                        </a:rPr>
                        <a:t>Sensitivity*</a:t>
                      </a:r>
                      <a:endParaRPr sz="1800">
                        <a:latin typeface="Arial"/>
                        <a:cs typeface="Arial"/>
                      </a:endParaRPr>
                    </a:p>
                  </a:txBody>
                  <a:tcPr marL="0" marR="0" marT="3365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E8E8EE"/>
                    </a:solidFill>
                  </a:tcPr>
                </a:tc>
                <a:extLst>
                  <a:ext uri="{0D108BD9-81ED-4DB2-BD59-A6C34878D82A}">
                    <a16:rowId xmlns:a16="http://schemas.microsoft.com/office/drawing/2014/main" val="10000"/>
                  </a:ext>
                </a:extLst>
              </a:tr>
              <a:tr h="1158239">
                <a:tc>
                  <a:txBody>
                    <a:bodyPr/>
                    <a:lstStyle/>
                    <a:p>
                      <a:pPr marL="91440">
                        <a:lnSpc>
                          <a:spcPct val="100000"/>
                        </a:lnSpc>
                        <a:spcBef>
                          <a:spcPts val="305"/>
                        </a:spcBef>
                      </a:pPr>
                      <a:r>
                        <a:rPr sz="2000" dirty="0">
                          <a:solidFill>
                            <a:srgbClr val="FF0000"/>
                          </a:solidFill>
                          <a:latin typeface="Microsoft Sans Serif"/>
                          <a:cs typeface="Microsoft Sans Serif"/>
                        </a:rPr>
                        <a:t>Ultrasonography</a:t>
                      </a:r>
                      <a:endParaRPr sz="2000">
                        <a:latin typeface="Microsoft Sans Serif"/>
                        <a:cs typeface="Microsoft Sans Serif"/>
                      </a:endParaRPr>
                    </a:p>
                  </a:txBody>
                  <a:tcPr marL="0" marR="0" marT="3873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CDCDDE"/>
                    </a:solidFill>
                  </a:tcPr>
                </a:tc>
                <a:tc>
                  <a:txBody>
                    <a:bodyPr/>
                    <a:lstStyle/>
                    <a:p>
                      <a:pPr marL="91440" marR="114935" algn="just">
                        <a:lnSpc>
                          <a:spcPct val="100000"/>
                        </a:lnSpc>
                        <a:spcBef>
                          <a:spcPts val="320"/>
                        </a:spcBef>
                      </a:pPr>
                      <a:r>
                        <a:rPr sz="1400" spc="-5" dirty="0">
                          <a:latin typeface="Microsoft Sans Serif"/>
                          <a:cs typeface="Microsoft Sans Serif"/>
                        </a:rPr>
                        <a:t>Usually </a:t>
                      </a:r>
                      <a:r>
                        <a:rPr sz="1400" dirty="0">
                          <a:latin typeface="Microsoft Sans Serif"/>
                          <a:cs typeface="Microsoft Sans Serif"/>
                        </a:rPr>
                        <a:t>a </a:t>
                      </a:r>
                      <a:r>
                        <a:rPr sz="1400" spc="-5" dirty="0">
                          <a:latin typeface="Microsoft Sans Serif"/>
                          <a:cs typeface="Microsoft Sans Serif"/>
                        </a:rPr>
                        <a:t>hypoechoic parathyroid </a:t>
                      </a:r>
                      <a:r>
                        <a:rPr sz="1400" dirty="0">
                          <a:latin typeface="Microsoft Sans Serif"/>
                          <a:cs typeface="Microsoft Sans Serif"/>
                        </a:rPr>
                        <a:t>adenoma </a:t>
                      </a:r>
                      <a:r>
                        <a:rPr sz="1400" spc="-5" dirty="0">
                          <a:latin typeface="Microsoft Sans Serif"/>
                          <a:cs typeface="Microsoft Sans Serif"/>
                        </a:rPr>
                        <a:t>posterior </a:t>
                      </a:r>
                      <a:r>
                        <a:rPr sz="1400" spc="-360" dirty="0">
                          <a:latin typeface="Microsoft Sans Serif"/>
                          <a:cs typeface="Microsoft Sans Serif"/>
                        </a:rPr>
                        <a:t> </a:t>
                      </a:r>
                      <a:r>
                        <a:rPr sz="1400" dirty="0">
                          <a:latin typeface="Microsoft Sans Serif"/>
                          <a:cs typeface="Microsoft Sans Serif"/>
                        </a:rPr>
                        <a:t>to the </a:t>
                      </a:r>
                      <a:r>
                        <a:rPr sz="1400" spc="-5" dirty="0">
                          <a:latin typeface="Microsoft Sans Serif"/>
                          <a:cs typeface="Microsoft Sans Serif"/>
                        </a:rPr>
                        <a:t>thyroid </a:t>
                      </a:r>
                      <a:r>
                        <a:rPr sz="1400" dirty="0">
                          <a:latin typeface="Microsoft Sans Serif"/>
                          <a:cs typeface="Microsoft Sans Serif"/>
                        </a:rPr>
                        <a:t>parenchyma </a:t>
                      </a:r>
                      <a:r>
                        <a:rPr sz="1400" spc="-10" dirty="0">
                          <a:latin typeface="Microsoft Sans Serif"/>
                          <a:cs typeface="Microsoft Sans Serif"/>
                        </a:rPr>
                        <a:t>with </a:t>
                      </a:r>
                      <a:r>
                        <a:rPr sz="1400" spc="-5" dirty="0">
                          <a:latin typeface="Microsoft Sans Serif"/>
                          <a:cs typeface="Microsoft Sans Serif"/>
                        </a:rPr>
                        <a:t>peripheral vascularity </a:t>
                      </a:r>
                      <a:r>
                        <a:rPr sz="1400" spc="-360" dirty="0">
                          <a:latin typeface="Microsoft Sans Serif"/>
                          <a:cs typeface="Microsoft Sans Serif"/>
                        </a:rPr>
                        <a:t> </a:t>
                      </a:r>
                      <a:r>
                        <a:rPr sz="1400" dirty="0">
                          <a:latin typeface="Microsoft Sans Serif"/>
                          <a:cs typeface="Microsoft Sans Serif"/>
                        </a:rPr>
                        <a:t>seen</a:t>
                      </a:r>
                      <a:r>
                        <a:rPr sz="1400" spc="-25" dirty="0">
                          <a:latin typeface="Microsoft Sans Serif"/>
                          <a:cs typeface="Microsoft Sans Serif"/>
                        </a:rPr>
                        <a:t> </a:t>
                      </a:r>
                      <a:r>
                        <a:rPr sz="1400" dirty="0">
                          <a:latin typeface="Microsoft Sans Serif"/>
                          <a:cs typeface="Microsoft Sans Serif"/>
                        </a:rPr>
                        <a:t>on</a:t>
                      </a:r>
                      <a:r>
                        <a:rPr sz="1400" spc="5" dirty="0">
                          <a:latin typeface="Microsoft Sans Serif"/>
                          <a:cs typeface="Microsoft Sans Serif"/>
                        </a:rPr>
                        <a:t> </a:t>
                      </a:r>
                      <a:r>
                        <a:rPr sz="1400" spc="-5" dirty="0">
                          <a:latin typeface="Microsoft Sans Serif"/>
                          <a:cs typeface="Microsoft Sans Serif"/>
                        </a:rPr>
                        <a:t>colour</a:t>
                      </a:r>
                      <a:r>
                        <a:rPr sz="1400" spc="-15" dirty="0">
                          <a:latin typeface="Microsoft Sans Serif"/>
                          <a:cs typeface="Microsoft Sans Serif"/>
                        </a:rPr>
                        <a:t> </a:t>
                      </a:r>
                      <a:r>
                        <a:rPr sz="1400" spc="-10" dirty="0">
                          <a:latin typeface="Microsoft Sans Serif"/>
                          <a:cs typeface="Microsoft Sans Serif"/>
                        </a:rPr>
                        <a:t>Doppler.</a:t>
                      </a:r>
                      <a:endParaRPr sz="1400">
                        <a:latin typeface="Microsoft Sans Serif"/>
                        <a:cs typeface="Microsoft Sans Serif"/>
                      </a:endParaRPr>
                    </a:p>
                    <a:p>
                      <a:pPr marL="91440" marR="292735" algn="just">
                        <a:lnSpc>
                          <a:spcPts val="1639"/>
                        </a:lnSpc>
                        <a:spcBef>
                          <a:spcPts val="90"/>
                        </a:spcBef>
                      </a:pPr>
                      <a:r>
                        <a:rPr sz="1400" dirty="0">
                          <a:latin typeface="Microsoft Sans Serif"/>
                          <a:cs typeface="Microsoft Sans Serif"/>
                        </a:rPr>
                        <a:t>US </a:t>
                      </a:r>
                      <a:r>
                        <a:rPr sz="1400" spc="-5" dirty="0">
                          <a:latin typeface="Microsoft Sans Serif"/>
                          <a:cs typeface="Microsoft Sans Serif"/>
                        </a:rPr>
                        <a:t>provides additional </a:t>
                      </a:r>
                      <a:r>
                        <a:rPr sz="1400" dirty="0">
                          <a:latin typeface="Microsoft Sans Serif"/>
                          <a:cs typeface="Microsoft Sans Serif"/>
                        </a:rPr>
                        <a:t>anatomic </a:t>
                      </a:r>
                      <a:r>
                        <a:rPr sz="1400" spc="-5" dirty="0">
                          <a:latin typeface="Microsoft Sans Serif"/>
                          <a:cs typeface="Microsoft Sans Serif"/>
                        </a:rPr>
                        <a:t>information </a:t>
                      </a:r>
                      <a:r>
                        <a:rPr sz="1400" dirty="0">
                          <a:latin typeface="Microsoft Sans Serif"/>
                          <a:cs typeface="Microsoft Sans Serif"/>
                        </a:rPr>
                        <a:t>about </a:t>
                      </a:r>
                      <a:r>
                        <a:rPr sz="1400" spc="-360" dirty="0">
                          <a:latin typeface="Microsoft Sans Serif"/>
                          <a:cs typeface="Microsoft Sans Serif"/>
                        </a:rPr>
                        <a:t> </a:t>
                      </a:r>
                      <a:r>
                        <a:rPr sz="1400" dirty="0">
                          <a:latin typeface="Microsoft Sans Serif"/>
                          <a:cs typeface="Microsoft Sans Serif"/>
                        </a:rPr>
                        <a:t>the</a:t>
                      </a:r>
                      <a:r>
                        <a:rPr sz="1400" spc="-10" dirty="0">
                          <a:latin typeface="Microsoft Sans Serif"/>
                          <a:cs typeface="Microsoft Sans Serif"/>
                        </a:rPr>
                        <a:t> </a:t>
                      </a:r>
                      <a:r>
                        <a:rPr sz="1400" spc="-5" dirty="0">
                          <a:latin typeface="Microsoft Sans Serif"/>
                          <a:cs typeface="Microsoft Sans Serif"/>
                        </a:rPr>
                        <a:t>thyroid</a:t>
                      </a:r>
                      <a:r>
                        <a:rPr sz="1400" dirty="0">
                          <a:latin typeface="Microsoft Sans Serif"/>
                          <a:cs typeface="Microsoft Sans Serif"/>
                        </a:rPr>
                        <a:t> gland.</a:t>
                      </a:r>
                      <a:endParaRPr sz="1400">
                        <a:latin typeface="Microsoft Sans Serif"/>
                        <a:cs typeface="Microsoft Sans Serif"/>
                      </a:endParaRPr>
                    </a:p>
                  </a:txBody>
                  <a:tcPr marL="0" marR="0" marT="4064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CDCDDE"/>
                    </a:solidFill>
                  </a:tcPr>
                </a:tc>
                <a:tc>
                  <a:txBody>
                    <a:bodyPr/>
                    <a:lstStyle/>
                    <a:p>
                      <a:pPr marL="92710">
                        <a:lnSpc>
                          <a:spcPct val="100000"/>
                        </a:lnSpc>
                        <a:spcBef>
                          <a:spcPts val="284"/>
                        </a:spcBef>
                      </a:pPr>
                      <a:r>
                        <a:rPr sz="1400" dirty="0">
                          <a:latin typeface="Microsoft Sans Serif"/>
                          <a:cs typeface="Microsoft Sans Serif"/>
                        </a:rPr>
                        <a:t>up</a:t>
                      </a:r>
                      <a:r>
                        <a:rPr sz="1400" spc="-35" dirty="0">
                          <a:latin typeface="Microsoft Sans Serif"/>
                          <a:cs typeface="Microsoft Sans Serif"/>
                        </a:rPr>
                        <a:t> </a:t>
                      </a:r>
                      <a:r>
                        <a:rPr sz="1400" dirty="0">
                          <a:latin typeface="Microsoft Sans Serif"/>
                          <a:cs typeface="Microsoft Sans Serif"/>
                        </a:rPr>
                        <a:t>to</a:t>
                      </a:r>
                      <a:r>
                        <a:rPr sz="1400" spc="-15" dirty="0">
                          <a:latin typeface="Microsoft Sans Serif"/>
                          <a:cs typeface="Microsoft Sans Serif"/>
                        </a:rPr>
                        <a:t> </a:t>
                      </a:r>
                      <a:r>
                        <a:rPr sz="1400" dirty="0">
                          <a:latin typeface="Microsoft Sans Serif"/>
                          <a:cs typeface="Microsoft Sans Serif"/>
                        </a:rPr>
                        <a:t>80%</a:t>
                      </a:r>
                      <a:endParaRPr sz="1400">
                        <a:latin typeface="Microsoft Sans Serif"/>
                        <a:cs typeface="Microsoft Sans Serif"/>
                      </a:endParaRPr>
                    </a:p>
                  </a:txBody>
                  <a:tcPr marL="0" marR="0" marT="36194"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CDCDDE"/>
                    </a:solidFill>
                  </a:tcPr>
                </a:tc>
                <a:extLst>
                  <a:ext uri="{0D108BD9-81ED-4DB2-BD59-A6C34878D82A}">
                    <a16:rowId xmlns:a16="http://schemas.microsoft.com/office/drawing/2014/main" val="10001"/>
                  </a:ext>
                </a:extLst>
              </a:tr>
              <a:tr h="702818">
                <a:tc>
                  <a:txBody>
                    <a:bodyPr/>
                    <a:lstStyle/>
                    <a:p>
                      <a:pPr marL="91440" marR="313690">
                        <a:lnSpc>
                          <a:spcPts val="2340"/>
                        </a:lnSpc>
                        <a:spcBef>
                          <a:spcPts val="434"/>
                        </a:spcBef>
                      </a:pPr>
                      <a:r>
                        <a:rPr sz="2000" spc="-15" dirty="0">
                          <a:latin typeface="Microsoft Sans Serif"/>
                          <a:cs typeface="Microsoft Sans Serif"/>
                        </a:rPr>
                        <a:t>Technetium-99m </a:t>
                      </a:r>
                      <a:r>
                        <a:rPr sz="2000" spc="-10" dirty="0">
                          <a:latin typeface="Microsoft Sans Serif"/>
                          <a:cs typeface="Microsoft Sans Serif"/>
                        </a:rPr>
                        <a:t> </a:t>
                      </a:r>
                      <a:r>
                        <a:rPr sz="2000" spc="-5" dirty="0">
                          <a:latin typeface="Microsoft Sans Serif"/>
                          <a:cs typeface="Microsoft Sans Serif"/>
                        </a:rPr>
                        <a:t>sestamibi</a:t>
                      </a:r>
                      <a:r>
                        <a:rPr sz="2000" spc="-50" dirty="0">
                          <a:latin typeface="Microsoft Sans Serif"/>
                          <a:cs typeface="Microsoft Sans Serif"/>
                        </a:rPr>
                        <a:t> </a:t>
                      </a:r>
                      <a:r>
                        <a:rPr sz="2000" dirty="0">
                          <a:latin typeface="Microsoft Sans Serif"/>
                          <a:cs typeface="Microsoft Sans Serif"/>
                        </a:rPr>
                        <a:t>scintigraphy</a:t>
                      </a:r>
                      <a:endParaRPr sz="2000">
                        <a:latin typeface="Microsoft Sans Serif"/>
                        <a:cs typeface="Microsoft Sans Serif"/>
                      </a:endParaRPr>
                    </a:p>
                  </a:txBody>
                  <a:tcPr marL="0" marR="0" marT="55244"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E8E8EE"/>
                    </a:solidFill>
                  </a:tcPr>
                </a:tc>
                <a:tc>
                  <a:txBody>
                    <a:bodyPr/>
                    <a:lstStyle/>
                    <a:p>
                      <a:pPr marL="91440">
                        <a:lnSpc>
                          <a:spcPct val="100000"/>
                        </a:lnSpc>
                        <a:spcBef>
                          <a:spcPts val="285"/>
                        </a:spcBef>
                      </a:pPr>
                      <a:r>
                        <a:rPr sz="1400" dirty="0">
                          <a:latin typeface="Microsoft Sans Serif"/>
                          <a:cs typeface="Microsoft Sans Serif"/>
                        </a:rPr>
                        <a:t>Planar</a:t>
                      </a:r>
                      <a:r>
                        <a:rPr sz="1400" spc="-40" dirty="0">
                          <a:latin typeface="Microsoft Sans Serif"/>
                          <a:cs typeface="Microsoft Sans Serif"/>
                        </a:rPr>
                        <a:t> </a:t>
                      </a:r>
                      <a:r>
                        <a:rPr sz="1400" spc="-5" dirty="0">
                          <a:latin typeface="Microsoft Sans Serif"/>
                          <a:cs typeface="Microsoft Sans Serif"/>
                        </a:rPr>
                        <a:t>image</a:t>
                      </a:r>
                      <a:endParaRPr sz="1400">
                        <a:latin typeface="Microsoft Sans Serif"/>
                        <a:cs typeface="Microsoft Sans Serif"/>
                      </a:endParaRPr>
                    </a:p>
                  </a:txBody>
                  <a:tcPr marL="0" marR="0" marT="3619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E8E8EE"/>
                    </a:solidFill>
                  </a:tcPr>
                </a:tc>
                <a:tc>
                  <a:txBody>
                    <a:bodyPr/>
                    <a:lstStyle/>
                    <a:p>
                      <a:pPr marL="92710">
                        <a:lnSpc>
                          <a:spcPct val="100000"/>
                        </a:lnSpc>
                        <a:spcBef>
                          <a:spcPts val="285"/>
                        </a:spcBef>
                      </a:pPr>
                      <a:r>
                        <a:rPr sz="1400" spc="-5" dirty="0">
                          <a:latin typeface="Microsoft Sans Serif"/>
                          <a:cs typeface="Microsoft Sans Serif"/>
                        </a:rPr>
                        <a:t>60-90%</a:t>
                      </a:r>
                      <a:endParaRPr sz="1400">
                        <a:latin typeface="Microsoft Sans Serif"/>
                        <a:cs typeface="Microsoft Sans Serif"/>
                      </a:endParaRPr>
                    </a:p>
                  </a:txBody>
                  <a:tcPr marL="0" marR="0" marT="3619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E8E8EE"/>
                    </a:solidFill>
                  </a:tcPr>
                </a:tc>
                <a:extLst>
                  <a:ext uri="{0D108BD9-81ED-4DB2-BD59-A6C34878D82A}">
                    <a16:rowId xmlns:a16="http://schemas.microsoft.com/office/drawing/2014/main" val="10002"/>
                  </a:ext>
                </a:extLst>
              </a:tr>
              <a:tr h="883919">
                <a:tc>
                  <a:txBody>
                    <a:bodyPr/>
                    <a:lstStyle/>
                    <a:p>
                      <a:pPr marL="91440" marR="158115">
                        <a:lnSpc>
                          <a:spcPct val="99200"/>
                        </a:lnSpc>
                        <a:spcBef>
                          <a:spcPts val="330"/>
                        </a:spcBef>
                      </a:pPr>
                      <a:r>
                        <a:rPr sz="2000" spc="-5" dirty="0">
                          <a:latin typeface="Microsoft Sans Serif"/>
                          <a:cs typeface="Microsoft Sans Serif"/>
                        </a:rPr>
                        <a:t>SPECT</a:t>
                      </a:r>
                      <a:r>
                        <a:rPr sz="2000" spc="-90" dirty="0">
                          <a:latin typeface="Microsoft Sans Serif"/>
                          <a:cs typeface="Microsoft Sans Serif"/>
                        </a:rPr>
                        <a:t> </a:t>
                      </a:r>
                      <a:r>
                        <a:rPr sz="1600" spc="660" dirty="0">
                          <a:latin typeface="Microsoft Sans Serif"/>
                          <a:cs typeface="Microsoft Sans Serif"/>
                        </a:rPr>
                        <a:t>—</a:t>
                      </a:r>
                      <a:r>
                        <a:rPr sz="1600" dirty="0">
                          <a:latin typeface="Microsoft Sans Serif"/>
                          <a:cs typeface="Microsoft Sans Serif"/>
                        </a:rPr>
                        <a:t> </a:t>
                      </a:r>
                      <a:r>
                        <a:rPr sz="1600" spc="-5" dirty="0">
                          <a:latin typeface="Microsoft Sans Serif"/>
                          <a:cs typeface="Microsoft Sans Serif"/>
                        </a:rPr>
                        <a:t>Sestamibi-single </a:t>
                      </a:r>
                      <a:r>
                        <a:rPr sz="1600" spc="-409" dirty="0">
                          <a:latin typeface="Microsoft Sans Serif"/>
                          <a:cs typeface="Microsoft Sans Serif"/>
                        </a:rPr>
                        <a:t> </a:t>
                      </a:r>
                      <a:r>
                        <a:rPr sz="1600" spc="-5" dirty="0">
                          <a:latin typeface="Microsoft Sans Serif"/>
                          <a:cs typeface="Microsoft Sans Serif"/>
                        </a:rPr>
                        <a:t>photon</a:t>
                      </a:r>
                      <a:r>
                        <a:rPr sz="1600" spc="20" dirty="0">
                          <a:latin typeface="Microsoft Sans Serif"/>
                          <a:cs typeface="Microsoft Sans Serif"/>
                        </a:rPr>
                        <a:t> </a:t>
                      </a:r>
                      <a:r>
                        <a:rPr sz="1600" spc="-5" dirty="0">
                          <a:latin typeface="Microsoft Sans Serif"/>
                          <a:cs typeface="Microsoft Sans Serif"/>
                        </a:rPr>
                        <a:t>emission</a:t>
                      </a:r>
                      <a:r>
                        <a:rPr sz="1600" spc="-15" dirty="0">
                          <a:latin typeface="Microsoft Sans Serif"/>
                          <a:cs typeface="Microsoft Sans Serif"/>
                        </a:rPr>
                        <a:t> </a:t>
                      </a:r>
                      <a:r>
                        <a:rPr sz="1600" spc="-5" dirty="0">
                          <a:latin typeface="Microsoft Sans Serif"/>
                          <a:cs typeface="Microsoft Sans Serif"/>
                        </a:rPr>
                        <a:t>computed </a:t>
                      </a:r>
                      <a:r>
                        <a:rPr sz="1600" dirty="0">
                          <a:latin typeface="Microsoft Sans Serif"/>
                          <a:cs typeface="Microsoft Sans Serif"/>
                        </a:rPr>
                        <a:t> </a:t>
                      </a:r>
                      <a:r>
                        <a:rPr sz="1600" spc="-5" dirty="0">
                          <a:latin typeface="Microsoft Sans Serif"/>
                          <a:cs typeface="Microsoft Sans Serif"/>
                        </a:rPr>
                        <a:t>tomography</a:t>
                      </a:r>
                      <a:endParaRPr sz="1600">
                        <a:latin typeface="Microsoft Sans Serif"/>
                        <a:cs typeface="Microsoft Sans Serif"/>
                      </a:endParaRPr>
                    </a:p>
                  </a:txBody>
                  <a:tcPr marL="0" marR="0" marT="4191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CDCDDE"/>
                    </a:solidFill>
                  </a:tcPr>
                </a:tc>
                <a:tc>
                  <a:txBody>
                    <a:bodyPr/>
                    <a:lstStyle/>
                    <a:p>
                      <a:pPr marL="91440" marR="167640">
                        <a:lnSpc>
                          <a:spcPct val="99000"/>
                        </a:lnSpc>
                        <a:spcBef>
                          <a:spcPts val="340"/>
                        </a:spcBef>
                      </a:pPr>
                      <a:r>
                        <a:rPr sz="1400" dirty="0">
                          <a:latin typeface="Microsoft Sans Serif"/>
                          <a:cs typeface="Microsoft Sans Serif"/>
                        </a:rPr>
                        <a:t>Is a </a:t>
                      </a:r>
                      <a:r>
                        <a:rPr sz="1400" spc="-5" dirty="0">
                          <a:latin typeface="Microsoft Sans Serif"/>
                          <a:cs typeface="Microsoft Sans Serif"/>
                        </a:rPr>
                        <a:t>three-dimensional sestamibi </a:t>
                      </a:r>
                      <a:r>
                        <a:rPr sz="1400" dirty="0">
                          <a:latin typeface="Microsoft Sans Serif"/>
                          <a:cs typeface="Microsoft Sans Serif"/>
                        </a:rPr>
                        <a:t>scan. </a:t>
                      </a:r>
                      <a:r>
                        <a:rPr sz="1400" spc="-5" dirty="0">
                          <a:latin typeface="Microsoft Sans Serif"/>
                          <a:cs typeface="Microsoft Sans Serif"/>
                        </a:rPr>
                        <a:t>The </a:t>
                      </a:r>
                      <a:r>
                        <a:rPr sz="1400" dirty="0">
                          <a:latin typeface="Microsoft Sans Serif"/>
                          <a:cs typeface="Microsoft Sans Serif"/>
                        </a:rPr>
                        <a:t> </a:t>
                      </a:r>
                      <a:r>
                        <a:rPr sz="1400" spc="-5" dirty="0">
                          <a:latin typeface="Microsoft Sans Serif"/>
                          <a:cs typeface="Microsoft Sans Serif"/>
                        </a:rPr>
                        <a:t>multidimensional images illustrate </a:t>
                      </a:r>
                      <a:r>
                        <a:rPr sz="1400" dirty="0">
                          <a:latin typeface="Microsoft Sans Serif"/>
                          <a:cs typeface="Microsoft Sans Serif"/>
                        </a:rPr>
                        <a:t>the depth of the </a:t>
                      </a:r>
                      <a:r>
                        <a:rPr sz="1400" spc="5" dirty="0">
                          <a:latin typeface="Microsoft Sans Serif"/>
                          <a:cs typeface="Microsoft Sans Serif"/>
                        </a:rPr>
                        <a:t> </a:t>
                      </a:r>
                      <a:r>
                        <a:rPr sz="1400" spc="-5" dirty="0">
                          <a:latin typeface="Microsoft Sans Serif"/>
                          <a:cs typeface="Microsoft Sans Serif"/>
                        </a:rPr>
                        <a:t>parathyroid</a:t>
                      </a:r>
                      <a:r>
                        <a:rPr sz="1400" spc="-15" dirty="0">
                          <a:latin typeface="Microsoft Sans Serif"/>
                          <a:cs typeface="Microsoft Sans Serif"/>
                        </a:rPr>
                        <a:t> </a:t>
                      </a:r>
                      <a:r>
                        <a:rPr sz="1400" dirty="0">
                          <a:latin typeface="Microsoft Sans Serif"/>
                          <a:cs typeface="Microsoft Sans Serif"/>
                        </a:rPr>
                        <a:t>gland</a:t>
                      </a:r>
                      <a:r>
                        <a:rPr sz="1400" spc="-10" dirty="0">
                          <a:latin typeface="Microsoft Sans Serif"/>
                          <a:cs typeface="Microsoft Sans Serif"/>
                        </a:rPr>
                        <a:t> </a:t>
                      </a:r>
                      <a:r>
                        <a:rPr sz="1400" dirty="0">
                          <a:latin typeface="Microsoft Sans Serif"/>
                          <a:cs typeface="Microsoft Sans Serif"/>
                        </a:rPr>
                        <a:t>or</a:t>
                      </a:r>
                      <a:r>
                        <a:rPr sz="1400" spc="15" dirty="0">
                          <a:latin typeface="Microsoft Sans Serif"/>
                          <a:cs typeface="Microsoft Sans Serif"/>
                        </a:rPr>
                        <a:t> </a:t>
                      </a:r>
                      <a:r>
                        <a:rPr sz="1400" dirty="0">
                          <a:latin typeface="Microsoft Sans Serif"/>
                          <a:cs typeface="Microsoft Sans Serif"/>
                        </a:rPr>
                        <a:t>glands</a:t>
                      </a:r>
                      <a:r>
                        <a:rPr sz="1400" spc="-5" dirty="0">
                          <a:latin typeface="Microsoft Sans Serif"/>
                          <a:cs typeface="Microsoft Sans Serif"/>
                        </a:rPr>
                        <a:t> in</a:t>
                      </a:r>
                      <a:r>
                        <a:rPr sz="1400" spc="15" dirty="0">
                          <a:latin typeface="Microsoft Sans Serif"/>
                          <a:cs typeface="Microsoft Sans Serif"/>
                        </a:rPr>
                        <a:t> </a:t>
                      </a:r>
                      <a:r>
                        <a:rPr sz="1400" spc="-5" dirty="0">
                          <a:latin typeface="Microsoft Sans Serif"/>
                          <a:cs typeface="Microsoft Sans Serif"/>
                        </a:rPr>
                        <a:t>relation</a:t>
                      </a:r>
                      <a:r>
                        <a:rPr sz="1400" spc="-25" dirty="0">
                          <a:latin typeface="Microsoft Sans Serif"/>
                          <a:cs typeface="Microsoft Sans Serif"/>
                        </a:rPr>
                        <a:t> </a:t>
                      </a:r>
                      <a:r>
                        <a:rPr sz="1400" dirty="0">
                          <a:latin typeface="Microsoft Sans Serif"/>
                          <a:cs typeface="Microsoft Sans Serif"/>
                        </a:rPr>
                        <a:t>to</a:t>
                      </a:r>
                      <a:r>
                        <a:rPr sz="1400" spc="5" dirty="0">
                          <a:latin typeface="Microsoft Sans Serif"/>
                          <a:cs typeface="Microsoft Sans Serif"/>
                        </a:rPr>
                        <a:t> </a:t>
                      </a:r>
                      <a:r>
                        <a:rPr sz="1400" dirty="0">
                          <a:latin typeface="Microsoft Sans Serif"/>
                          <a:cs typeface="Microsoft Sans Serif"/>
                        </a:rPr>
                        <a:t>the</a:t>
                      </a:r>
                      <a:r>
                        <a:rPr sz="1400" spc="-5" dirty="0">
                          <a:latin typeface="Microsoft Sans Serif"/>
                          <a:cs typeface="Microsoft Sans Serif"/>
                        </a:rPr>
                        <a:t> thyroid.</a:t>
                      </a:r>
                      <a:endParaRPr sz="1400">
                        <a:latin typeface="Microsoft Sans Serif"/>
                        <a:cs typeface="Microsoft Sans Serif"/>
                      </a:endParaRPr>
                    </a:p>
                  </a:txBody>
                  <a:tcPr marL="0" marR="0" marT="4318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CDCDDE"/>
                    </a:solidFill>
                  </a:tcPr>
                </a:tc>
                <a:tc>
                  <a:txBody>
                    <a:bodyPr/>
                    <a:lstStyle/>
                    <a:p>
                      <a:pPr marL="92710">
                        <a:lnSpc>
                          <a:spcPct val="100000"/>
                        </a:lnSpc>
                        <a:spcBef>
                          <a:spcPts val="285"/>
                        </a:spcBef>
                      </a:pPr>
                      <a:r>
                        <a:rPr sz="1400" dirty="0">
                          <a:latin typeface="Microsoft Sans Serif"/>
                          <a:cs typeface="Microsoft Sans Serif"/>
                        </a:rPr>
                        <a:t>~</a:t>
                      </a:r>
                      <a:r>
                        <a:rPr sz="1400" spc="-40" dirty="0">
                          <a:latin typeface="Microsoft Sans Serif"/>
                          <a:cs typeface="Microsoft Sans Serif"/>
                        </a:rPr>
                        <a:t> </a:t>
                      </a:r>
                      <a:r>
                        <a:rPr sz="1400" spc="-5" dirty="0">
                          <a:latin typeface="Microsoft Sans Serif"/>
                          <a:cs typeface="Microsoft Sans Serif"/>
                        </a:rPr>
                        <a:t>90%</a:t>
                      </a:r>
                      <a:endParaRPr sz="1400">
                        <a:latin typeface="Microsoft Sans Serif"/>
                        <a:cs typeface="Microsoft Sans Serif"/>
                      </a:endParaRPr>
                    </a:p>
                  </a:txBody>
                  <a:tcPr marL="0" marR="0" marT="3619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CDCDDE"/>
                    </a:solidFill>
                  </a:tcPr>
                </a:tc>
                <a:extLst>
                  <a:ext uri="{0D108BD9-81ED-4DB2-BD59-A6C34878D82A}">
                    <a16:rowId xmlns:a16="http://schemas.microsoft.com/office/drawing/2014/main" val="10003"/>
                  </a:ext>
                </a:extLst>
              </a:tr>
              <a:tr h="731519">
                <a:tc>
                  <a:txBody>
                    <a:bodyPr/>
                    <a:lstStyle/>
                    <a:p>
                      <a:pPr marL="91440">
                        <a:lnSpc>
                          <a:spcPct val="100000"/>
                        </a:lnSpc>
                        <a:spcBef>
                          <a:spcPts val="270"/>
                        </a:spcBef>
                      </a:pPr>
                      <a:r>
                        <a:rPr sz="1800" spc="-15" dirty="0">
                          <a:solidFill>
                            <a:srgbClr val="FF0000"/>
                          </a:solidFill>
                          <a:latin typeface="Microsoft Sans Serif"/>
                          <a:cs typeface="Microsoft Sans Serif"/>
                        </a:rPr>
                        <a:t>SPECT-CT</a:t>
                      </a:r>
                      <a:endParaRPr sz="1800">
                        <a:latin typeface="Microsoft Sans Serif"/>
                        <a:cs typeface="Microsoft Sans Serif"/>
                      </a:endParaRPr>
                    </a:p>
                  </a:txBody>
                  <a:tcPr marL="0" marR="0" marT="3429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E8E8EE"/>
                    </a:solidFill>
                  </a:tcPr>
                </a:tc>
                <a:tc>
                  <a:txBody>
                    <a:bodyPr/>
                    <a:lstStyle/>
                    <a:p>
                      <a:pPr marL="91440" marR="640715">
                        <a:lnSpc>
                          <a:spcPct val="98900"/>
                        </a:lnSpc>
                        <a:spcBef>
                          <a:spcPts val="340"/>
                        </a:spcBef>
                      </a:pPr>
                      <a:r>
                        <a:rPr sz="1400" dirty="0">
                          <a:latin typeface="Microsoft Sans Serif"/>
                          <a:cs typeface="Microsoft Sans Serif"/>
                        </a:rPr>
                        <a:t>SPECT and CT </a:t>
                      </a:r>
                      <a:r>
                        <a:rPr sz="1400" spc="-5" dirty="0">
                          <a:latin typeface="Microsoft Sans Serif"/>
                          <a:cs typeface="Microsoft Sans Serif"/>
                        </a:rPr>
                        <a:t>fusion. Adds </a:t>
                      </a:r>
                      <a:r>
                        <a:rPr sz="1400" dirty="0">
                          <a:latin typeface="Microsoft Sans Serif"/>
                          <a:cs typeface="Microsoft Sans Serif"/>
                        </a:rPr>
                        <a:t>the </a:t>
                      </a:r>
                      <a:r>
                        <a:rPr sz="1400" spc="-5" dirty="0">
                          <a:latin typeface="Microsoft Sans Serif"/>
                          <a:cs typeface="Microsoft Sans Serif"/>
                        </a:rPr>
                        <a:t>ability </a:t>
                      </a:r>
                      <a:r>
                        <a:rPr sz="1400" dirty="0">
                          <a:latin typeface="Microsoft Sans Serif"/>
                          <a:cs typeface="Microsoft Sans Serif"/>
                        </a:rPr>
                        <a:t>to </a:t>
                      </a:r>
                      <a:r>
                        <a:rPr sz="1400" spc="5" dirty="0">
                          <a:latin typeface="Microsoft Sans Serif"/>
                          <a:cs typeface="Microsoft Sans Serif"/>
                        </a:rPr>
                        <a:t> </a:t>
                      </a:r>
                      <a:r>
                        <a:rPr sz="1400" spc="-5" dirty="0">
                          <a:latin typeface="Microsoft Sans Serif"/>
                          <a:cs typeface="Microsoft Sans Serif"/>
                        </a:rPr>
                        <a:t>discriminate</a:t>
                      </a:r>
                      <a:r>
                        <a:rPr sz="1400" spc="-30" dirty="0">
                          <a:latin typeface="Microsoft Sans Serif"/>
                          <a:cs typeface="Microsoft Sans Serif"/>
                        </a:rPr>
                        <a:t> </a:t>
                      </a:r>
                      <a:r>
                        <a:rPr sz="1400" spc="-5" dirty="0">
                          <a:latin typeface="Microsoft Sans Serif"/>
                          <a:cs typeface="Microsoft Sans Serif"/>
                        </a:rPr>
                        <a:t>parathyroid</a:t>
                      </a:r>
                      <a:r>
                        <a:rPr sz="1400" spc="-10" dirty="0">
                          <a:latin typeface="Microsoft Sans Serif"/>
                          <a:cs typeface="Microsoft Sans Serif"/>
                        </a:rPr>
                        <a:t> </a:t>
                      </a:r>
                      <a:r>
                        <a:rPr sz="1400" dirty="0">
                          <a:latin typeface="Microsoft Sans Serif"/>
                          <a:cs typeface="Microsoft Sans Serif"/>
                        </a:rPr>
                        <a:t>adenomas</a:t>
                      </a:r>
                      <a:r>
                        <a:rPr sz="1400" spc="-15" dirty="0">
                          <a:latin typeface="Microsoft Sans Serif"/>
                          <a:cs typeface="Microsoft Sans Serif"/>
                        </a:rPr>
                        <a:t> </a:t>
                      </a:r>
                      <a:r>
                        <a:rPr sz="1400" dirty="0">
                          <a:latin typeface="Microsoft Sans Serif"/>
                          <a:cs typeface="Microsoft Sans Serif"/>
                        </a:rPr>
                        <a:t>from</a:t>
                      </a:r>
                      <a:r>
                        <a:rPr sz="1400" spc="-20" dirty="0">
                          <a:latin typeface="Microsoft Sans Serif"/>
                          <a:cs typeface="Microsoft Sans Serif"/>
                        </a:rPr>
                        <a:t> </a:t>
                      </a:r>
                      <a:r>
                        <a:rPr sz="1400" dirty="0">
                          <a:latin typeface="Microsoft Sans Serif"/>
                          <a:cs typeface="Microsoft Sans Serif"/>
                        </a:rPr>
                        <a:t>other </a:t>
                      </a:r>
                      <a:r>
                        <a:rPr sz="1400" spc="-355" dirty="0">
                          <a:latin typeface="Microsoft Sans Serif"/>
                          <a:cs typeface="Microsoft Sans Serif"/>
                        </a:rPr>
                        <a:t> </a:t>
                      </a:r>
                      <a:r>
                        <a:rPr sz="1400" spc="-5" dirty="0">
                          <a:latin typeface="Microsoft Sans Serif"/>
                          <a:cs typeface="Microsoft Sans Serif"/>
                        </a:rPr>
                        <a:t>anatomic</a:t>
                      </a:r>
                      <a:r>
                        <a:rPr sz="1400" spc="-30" dirty="0">
                          <a:latin typeface="Microsoft Sans Serif"/>
                          <a:cs typeface="Microsoft Sans Serif"/>
                        </a:rPr>
                        <a:t> </a:t>
                      </a:r>
                      <a:r>
                        <a:rPr sz="1400" dirty="0">
                          <a:latin typeface="Microsoft Sans Serif"/>
                          <a:cs typeface="Microsoft Sans Serif"/>
                        </a:rPr>
                        <a:t>landmarks.</a:t>
                      </a:r>
                      <a:endParaRPr sz="1400">
                        <a:latin typeface="Microsoft Sans Serif"/>
                        <a:cs typeface="Microsoft Sans Serif"/>
                      </a:endParaRPr>
                    </a:p>
                  </a:txBody>
                  <a:tcPr marL="0" marR="0" marT="4318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E8E8EE"/>
                    </a:solidFill>
                  </a:tcPr>
                </a:tc>
                <a:tc>
                  <a:txBody>
                    <a:bodyPr/>
                    <a:lstStyle/>
                    <a:p>
                      <a:pPr>
                        <a:lnSpc>
                          <a:spcPct val="100000"/>
                        </a:lnSpc>
                      </a:pPr>
                      <a:endParaRPr sz="1500">
                        <a:latin typeface="Times New Roman"/>
                        <a:cs typeface="Times New Roman"/>
                      </a:endParaRPr>
                    </a:p>
                  </a:txBody>
                  <a:tcPr marL="0" marR="0" marT="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E8E8EE"/>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pic>
        <p:nvPicPr>
          <p:cNvPr id="3" name="object 3"/>
          <p:cNvPicPr/>
          <p:nvPr/>
        </p:nvPicPr>
        <p:blipFill>
          <a:blip r:embed="rId3" cstate="print"/>
          <a:stretch>
            <a:fillRect/>
          </a:stretch>
        </p:blipFill>
        <p:spPr>
          <a:xfrm>
            <a:off x="2339339" y="2205227"/>
            <a:ext cx="4529327" cy="3834384"/>
          </a:xfrm>
          <a:prstGeom prst="rect">
            <a:avLst/>
          </a:prstGeom>
        </p:spPr>
      </p:pic>
      <p:sp>
        <p:nvSpPr>
          <p:cNvPr id="4" name="object 4"/>
          <p:cNvSpPr txBox="1">
            <a:spLocks noGrp="1"/>
          </p:cNvSpPr>
          <p:nvPr>
            <p:ph type="title"/>
          </p:nvPr>
        </p:nvSpPr>
        <p:spPr>
          <a:xfrm>
            <a:off x="1161135" y="184530"/>
            <a:ext cx="6821728" cy="1056828"/>
          </a:xfrm>
          <a:prstGeom prst="rect">
            <a:avLst/>
          </a:prstGeom>
        </p:spPr>
        <p:txBody>
          <a:bodyPr vert="horz" wrap="square" lIns="0" tIns="254127" rIns="0" bIns="0" rtlCol="0">
            <a:spAutoFit/>
          </a:bodyPr>
          <a:lstStyle/>
          <a:p>
            <a:pPr algn="l" rtl="0">
              <a:lnSpc>
                <a:spcPct val="100000"/>
              </a:lnSpc>
              <a:spcBef>
                <a:spcPts val="105"/>
              </a:spcBef>
            </a:pPr>
            <a:r>
              <a:rPr sz="3200" spc="-5" dirty="0">
                <a:latin typeface="Microsoft Sans Serif"/>
                <a:cs typeface="Microsoft Sans Serif"/>
              </a:rPr>
              <a:t>Parathyroid</a:t>
            </a:r>
            <a:r>
              <a:rPr sz="3200" spc="-40" dirty="0">
                <a:latin typeface="Microsoft Sans Serif"/>
                <a:cs typeface="Microsoft Sans Serif"/>
              </a:rPr>
              <a:t> </a:t>
            </a:r>
            <a:r>
              <a:rPr sz="3200" spc="-5" dirty="0">
                <a:latin typeface="Microsoft Sans Serif"/>
                <a:cs typeface="Microsoft Sans Serif"/>
              </a:rPr>
              <a:t>scintigraphy</a:t>
            </a:r>
            <a:endParaRPr sz="3200">
              <a:latin typeface="Microsoft Sans Serif"/>
              <a:cs typeface="Microsoft Sans Serif"/>
            </a:endParaRPr>
          </a:p>
          <a:p>
            <a:pPr algn="l" rtl="0">
              <a:lnSpc>
                <a:spcPct val="100000"/>
              </a:lnSpc>
              <a:spcBef>
                <a:spcPts val="35"/>
              </a:spcBef>
            </a:pPr>
            <a:r>
              <a:rPr sz="2000" dirty="0">
                <a:latin typeface="Microsoft Sans Serif"/>
                <a:cs typeface="Microsoft Sans Serif"/>
              </a:rPr>
              <a:t>(99mTc+MIBI</a:t>
            </a:r>
            <a:r>
              <a:rPr sz="2000" spc="-50" dirty="0">
                <a:latin typeface="Microsoft Sans Serif"/>
                <a:cs typeface="Microsoft Sans Serif"/>
              </a:rPr>
              <a:t> </a:t>
            </a:r>
            <a:r>
              <a:rPr sz="2000" dirty="0">
                <a:latin typeface="Microsoft Sans Serif"/>
                <a:cs typeface="Microsoft Sans Serif"/>
              </a:rPr>
              <a:t>and</a:t>
            </a:r>
            <a:r>
              <a:rPr sz="2000" spc="-10" dirty="0">
                <a:latin typeface="Microsoft Sans Serif"/>
                <a:cs typeface="Microsoft Sans Serif"/>
              </a:rPr>
              <a:t> </a:t>
            </a:r>
            <a:r>
              <a:rPr sz="2000" dirty="0">
                <a:latin typeface="Microsoft Sans Serif"/>
                <a:cs typeface="Microsoft Sans Serif"/>
              </a:rPr>
              <a:t>99mTc)</a:t>
            </a:r>
            <a:endParaRPr sz="2000">
              <a:latin typeface="Microsoft Sans Serif"/>
              <a:cs typeface="Microsoft Sans Serif"/>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59966" y="1354658"/>
            <a:ext cx="5744210" cy="1123315"/>
          </a:xfrm>
          <a:prstGeom prst="rect">
            <a:avLst/>
          </a:prstGeom>
        </p:spPr>
        <p:txBody>
          <a:bodyPr vert="horz" wrap="square" lIns="0" tIns="12700" rIns="0" bIns="0" rtlCol="0">
            <a:spAutoFit/>
          </a:bodyPr>
          <a:lstStyle/>
          <a:p>
            <a:pPr algn="ctr">
              <a:lnSpc>
                <a:spcPct val="100000"/>
              </a:lnSpc>
              <a:spcBef>
                <a:spcPts val="100"/>
              </a:spcBef>
            </a:pPr>
            <a:r>
              <a:rPr sz="2400" i="1" spc="20" dirty="0">
                <a:solidFill>
                  <a:srgbClr val="0000FF"/>
                </a:solidFill>
                <a:latin typeface="Calibri"/>
                <a:cs typeface="Calibri"/>
              </a:rPr>
              <a:t>“The</a:t>
            </a:r>
            <a:r>
              <a:rPr sz="2400" i="1" dirty="0">
                <a:solidFill>
                  <a:srgbClr val="0000FF"/>
                </a:solidFill>
                <a:latin typeface="Calibri"/>
                <a:cs typeface="Calibri"/>
              </a:rPr>
              <a:t> </a:t>
            </a:r>
            <a:r>
              <a:rPr sz="2400" i="1" spc="-5" dirty="0">
                <a:solidFill>
                  <a:srgbClr val="0000FF"/>
                </a:solidFill>
                <a:latin typeface="Calibri"/>
                <a:cs typeface="Calibri"/>
              </a:rPr>
              <a:t>most</a:t>
            </a:r>
            <a:r>
              <a:rPr sz="2400" i="1" spc="10" dirty="0">
                <a:solidFill>
                  <a:srgbClr val="0000FF"/>
                </a:solidFill>
                <a:latin typeface="Calibri"/>
                <a:cs typeface="Calibri"/>
              </a:rPr>
              <a:t> </a:t>
            </a:r>
            <a:r>
              <a:rPr sz="2400" i="1" spc="-10" dirty="0">
                <a:solidFill>
                  <a:srgbClr val="0000FF"/>
                </a:solidFill>
                <a:latin typeface="Calibri"/>
                <a:cs typeface="Calibri"/>
              </a:rPr>
              <a:t>important</a:t>
            </a:r>
            <a:r>
              <a:rPr sz="2400" i="1" spc="-15" dirty="0">
                <a:solidFill>
                  <a:srgbClr val="0000FF"/>
                </a:solidFill>
                <a:latin typeface="Calibri"/>
                <a:cs typeface="Calibri"/>
              </a:rPr>
              <a:t> </a:t>
            </a:r>
            <a:r>
              <a:rPr sz="2400" i="1" spc="-5" dirty="0">
                <a:solidFill>
                  <a:srgbClr val="0000FF"/>
                </a:solidFill>
                <a:latin typeface="Calibri"/>
                <a:cs typeface="Calibri"/>
              </a:rPr>
              <a:t>preoperative</a:t>
            </a:r>
            <a:r>
              <a:rPr sz="2400" i="1" spc="10" dirty="0">
                <a:solidFill>
                  <a:srgbClr val="0000FF"/>
                </a:solidFill>
                <a:latin typeface="Calibri"/>
                <a:cs typeface="Calibri"/>
              </a:rPr>
              <a:t> </a:t>
            </a:r>
            <a:r>
              <a:rPr sz="2400" i="1" spc="-5" dirty="0">
                <a:solidFill>
                  <a:srgbClr val="0000FF"/>
                </a:solidFill>
                <a:latin typeface="Calibri"/>
                <a:cs typeface="Calibri"/>
              </a:rPr>
              <a:t>localisation</a:t>
            </a:r>
            <a:endParaRPr sz="2400">
              <a:latin typeface="Calibri"/>
              <a:cs typeface="Calibri"/>
            </a:endParaRPr>
          </a:p>
          <a:p>
            <a:pPr marL="831215" marR="826135" algn="ctr">
              <a:lnSpc>
                <a:spcPct val="100000"/>
              </a:lnSpc>
              <a:spcBef>
                <a:spcPts val="5"/>
              </a:spcBef>
            </a:pPr>
            <a:r>
              <a:rPr sz="2400" i="1" spc="-5" dirty="0">
                <a:solidFill>
                  <a:srgbClr val="0000FF"/>
                </a:solidFill>
                <a:latin typeface="Calibri"/>
                <a:cs typeface="Calibri"/>
              </a:rPr>
              <a:t>challenge </a:t>
            </a:r>
            <a:r>
              <a:rPr sz="2400" i="1" dirty="0">
                <a:solidFill>
                  <a:srgbClr val="0000FF"/>
                </a:solidFill>
                <a:latin typeface="Calibri"/>
                <a:cs typeface="Calibri"/>
              </a:rPr>
              <a:t>in </a:t>
            </a:r>
            <a:r>
              <a:rPr sz="2400" i="1" spc="-10" dirty="0">
                <a:solidFill>
                  <a:srgbClr val="0000FF"/>
                </a:solidFill>
                <a:latin typeface="Calibri"/>
                <a:cs typeface="Calibri"/>
              </a:rPr>
              <a:t>PHPT </a:t>
            </a:r>
            <a:r>
              <a:rPr sz="2400" i="1" dirty="0">
                <a:solidFill>
                  <a:srgbClr val="0000FF"/>
                </a:solidFill>
                <a:latin typeface="Calibri"/>
                <a:cs typeface="Calibri"/>
              </a:rPr>
              <a:t>is </a:t>
            </a:r>
            <a:r>
              <a:rPr sz="2400" i="1" spc="-15" dirty="0">
                <a:solidFill>
                  <a:srgbClr val="0000FF"/>
                </a:solidFill>
                <a:latin typeface="Calibri"/>
                <a:cs typeface="Calibri"/>
              </a:rPr>
              <a:t>to </a:t>
            </a:r>
            <a:r>
              <a:rPr sz="2400" i="1" spc="-10" dirty="0">
                <a:solidFill>
                  <a:srgbClr val="0000FF"/>
                </a:solidFill>
                <a:latin typeface="Calibri"/>
                <a:cs typeface="Calibri"/>
              </a:rPr>
              <a:t>locate </a:t>
            </a:r>
            <a:r>
              <a:rPr sz="2400" i="1" dirty="0">
                <a:solidFill>
                  <a:srgbClr val="0000FF"/>
                </a:solidFill>
                <a:latin typeface="Calibri"/>
                <a:cs typeface="Calibri"/>
              </a:rPr>
              <a:t>the </a:t>
            </a:r>
            <a:r>
              <a:rPr sz="2400" i="1" spc="-530" dirty="0">
                <a:solidFill>
                  <a:srgbClr val="0000FF"/>
                </a:solidFill>
                <a:latin typeface="Calibri"/>
                <a:cs typeface="Calibri"/>
              </a:rPr>
              <a:t> </a:t>
            </a:r>
            <a:r>
              <a:rPr sz="2400" i="1" spc="-10" dirty="0">
                <a:solidFill>
                  <a:srgbClr val="0000FF"/>
                </a:solidFill>
                <a:latin typeface="Calibri"/>
                <a:cs typeface="Calibri"/>
              </a:rPr>
              <a:t>parathyroid</a:t>
            </a:r>
            <a:r>
              <a:rPr sz="2400" i="1" spc="-5" dirty="0">
                <a:solidFill>
                  <a:srgbClr val="0000FF"/>
                </a:solidFill>
                <a:latin typeface="Calibri"/>
                <a:cs typeface="Calibri"/>
              </a:rPr>
              <a:t> surgeon!”</a:t>
            </a:r>
            <a:endParaRPr sz="2400">
              <a:latin typeface="Calibri"/>
              <a:cs typeface="Calibri"/>
            </a:endParaRPr>
          </a:p>
        </p:txBody>
      </p:sp>
      <p:sp>
        <p:nvSpPr>
          <p:cNvPr id="3" name="object 3"/>
          <p:cNvSpPr txBox="1"/>
          <p:nvPr/>
        </p:nvSpPr>
        <p:spPr>
          <a:xfrm>
            <a:off x="4768977" y="2868930"/>
            <a:ext cx="2200275" cy="330835"/>
          </a:xfrm>
          <a:prstGeom prst="rect">
            <a:avLst/>
          </a:prstGeom>
        </p:spPr>
        <p:txBody>
          <a:bodyPr vert="horz" wrap="square" lIns="0" tIns="13335" rIns="0" bIns="0" rtlCol="0">
            <a:spAutoFit/>
          </a:bodyPr>
          <a:lstStyle/>
          <a:p>
            <a:pPr marL="12700">
              <a:lnSpc>
                <a:spcPct val="100000"/>
              </a:lnSpc>
              <a:spcBef>
                <a:spcPts val="105"/>
              </a:spcBef>
            </a:pPr>
            <a:r>
              <a:rPr sz="2000" i="1" dirty="0">
                <a:latin typeface="Calibri"/>
                <a:cs typeface="Calibri"/>
              </a:rPr>
              <a:t>John</a:t>
            </a:r>
            <a:r>
              <a:rPr sz="2000" i="1" spc="-40" dirty="0">
                <a:latin typeface="Calibri"/>
                <a:cs typeface="Calibri"/>
              </a:rPr>
              <a:t> </a:t>
            </a:r>
            <a:r>
              <a:rPr sz="2000" i="1" spc="-5" dirty="0">
                <a:latin typeface="Calibri"/>
                <a:cs typeface="Calibri"/>
              </a:rPr>
              <a:t>Doppman,</a:t>
            </a:r>
            <a:r>
              <a:rPr sz="2000" i="1" spc="-60" dirty="0">
                <a:latin typeface="Calibri"/>
                <a:cs typeface="Calibri"/>
              </a:rPr>
              <a:t> </a:t>
            </a:r>
            <a:r>
              <a:rPr sz="2000" i="1" dirty="0">
                <a:latin typeface="Calibri"/>
                <a:cs typeface="Calibri"/>
              </a:rPr>
              <a:t>1975</a:t>
            </a:r>
            <a:endParaRPr sz="20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911758" y="547242"/>
            <a:ext cx="732155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Microsoft Sans Serif"/>
                <a:cs typeface="Microsoft Sans Serif"/>
              </a:rPr>
              <a:t>PHPT</a:t>
            </a:r>
            <a:r>
              <a:rPr sz="3600" spc="30" dirty="0">
                <a:latin typeface="Microsoft Sans Serif"/>
                <a:cs typeface="Microsoft Sans Serif"/>
              </a:rPr>
              <a:t> </a:t>
            </a:r>
            <a:r>
              <a:rPr sz="3600" dirty="0">
                <a:latin typeface="Microsoft Sans Serif"/>
                <a:cs typeface="Microsoft Sans Serif"/>
              </a:rPr>
              <a:t>-</a:t>
            </a:r>
            <a:r>
              <a:rPr sz="3600" spc="45" dirty="0">
                <a:latin typeface="Microsoft Sans Serif"/>
                <a:cs typeface="Microsoft Sans Serif"/>
              </a:rPr>
              <a:t> </a:t>
            </a:r>
            <a:r>
              <a:rPr sz="3600" spc="-5" dirty="0">
                <a:latin typeface="Microsoft Sans Serif"/>
                <a:cs typeface="Microsoft Sans Serif"/>
              </a:rPr>
              <a:t>postoperative</a:t>
            </a:r>
            <a:r>
              <a:rPr sz="3600" spc="15" dirty="0">
                <a:latin typeface="Microsoft Sans Serif"/>
                <a:cs typeface="Microsoft Sans Serif"/>
              </a:rPr>
              <a:t> </a:t>
            </a:r>
            <a:r>
              <a:rPr sz="3600" spc="-5" dirty="0">
                <a:latin typeface="Microsoft Sans Serif"/>
                <a:cs typeface="Microsoft Sans Serif"/>
              </a:rPr>
              <a:t>hypocalcemia</a:t>
            </a:r>
            <a:endParaRPr sz="3600">
              <a:latin typeface="Microsoft Sans Serif"/>
              <a:cs typeface="Microsoft Sans Serif"/>
            </a:endParaRPr>
          </a:p>
        </p:txBody>
      </p:sp>
      <p:graphicFrame>
        <p:nvGraphicFramePr>
          <p:cNvPr id="4" name="object 4"/>
          <p:cNvGraphicFramePr>
            <a:graphicFrameLocks noGrp="1"/>
          </p:cNvGraphicFramePr>
          <p:nvPr/>
        </p:nvGraphicFramePr>
        <p:xfrm>
          <a:off x="1036637" y="2054225"/>
          <a:ext cx="7560945" cy="3383279"/>
        </p:xfrm>
        <a:graphic>
          <a:graphicData uri="http://schemas.openxmlformats.org/drawingml/2006/table">
            <a:tbl>
              <a:tblPr firstRow="1" bandRow="1">
                <a:tableStyleId>{2D5ABB26-0587-4C30-8999-92F81FD0307C}</a:tableStyleId>
              </a:tblPr>
              <a:tblGrid>
                <a:gridCol w="3600450">
                  <a:extLst>
                    <a:ext uri="{9D8B030D-6E8A-4147-A177-3AD203B41FA5}">
                      <a16:colId xmlns:a16="http://schemas.microsoft.com/office/drawing/2014/main" val="20000"/>
                    </a:ext>
                  </a:extLst>
                </a:gridCol>
                <a:gridCol w="3960495">
                  <a:extLst>
                    <a:ext uri="{9D8B030D-6E8A-4147-A177-3AD203B41FA5}">
                      <a16:colId xmlns:a16="http://schemas.microsoft.com/office/drawing/2014/main" val="20001"/>
                    </a:ext>
                  </a:extLst>
                </a:gridCol>
              </a:tblGrid>
              <a:tr h="640079">
                <a:tc>
                  <a:txBody>
                    <a:bodyPr/>
                    <a:lstStyle/>
                    <a:p>
                      <a:pPr marL="91440">
                        <a:lnSpc>
                          <a:spcPct val="100000"/>
                        </a:lnSpc>
                        <a:spcBef>
                          <a:spcPts val="315"/>
                        </a:spcBef>
                      </a:pPr>
                      <a:r>
                        <a:rPr sz="1800" b="1" spc="-5" dirty="0">
                          <a:latin typeface="Arial"/>
                          <a:cs typeface="Arial"/>
                        </a:rPr>
                        <a:t>Hypocalcemia</a:t>
                      </a:r>
                      <a:endParaRPr sz="1800">
                        <a:latin typeface="Arial"/>
                        <a:cs typeface="Arial"/>
                      </a:endParaRPr>
                    </a:p>
                  </a:txBody>
                  <a:tcPr marL="0" marR="0" marT="40005" marB="0">
                    <a:lnL w="12700">
                      <a:solidFill>
                        <a:srgbClr val="333399"/>
                      </a:solidFill>
                      <a:prstDash val="solid"/>
                    </a:lnL>
                    <a:lnR w="12700">
                      <a:solidFill>
                        <a:srgbClr val="333399"/>
                      </a:solidFill>
                      <a:prstDash val="solid"/>
                    </a:lnR>
                    <a:lnT w="12700">
                      <a:solidFill>
                        <a:srgbClr val="333399"/>
                      </a:solidFill>
                      <a:prstDash val="solid"/>
                    </a:lnT>
                    <a:lnB w="28575">
                      <a:solidFill>
                        <a:srgbClr val="333399"/>
                      </a:solidFill>
                      <a:prstDash val="solid"/>
                    </a:lnB>
                  </a:tcPr>
                </a:tc>
                <a:tc>
                  <a:txBody>
                    <a:bodyPr/>
                    <a:lstStyle/>
                    <a:p>
                      <a:pPr marL="92075">
                        <a:lnSpc>
                          <a:spcPct val="100000"/>
                        </a:lnSpc>
                        <a:spcBef>
                          <a:spcPts val="315"/>
                        </a:spcBef>
                      </a:pPr>
                      <a:r>
                        <a:rPr sz="1800" b="1" dirty="0">
                          <a:latin typeface="Arial"/>
                          <a:cs typeface="Arial"/>
                        </a:rPr>
                        <a:t>The</a:t>
                      </a:r>
                      <a:r>
                        <a:rPr sz="1800" b="1" spc="-30" dirty="0">
                          <a:latin typeface="Arial"/>
                          <a:cs typeface="Arial"/>
                        </a:rPr>
                        <a:t> </a:t>
                      </a:r>
                      <a:r>
                        <a:rPr sz="1800" b="1" spc="-5" dirty="0">
                          <a:latin typeface="Arial"/>
                          <a:cs typeface="Arial"/>
                        </a:rPr>
                        <a:t>cause </a:t>
                      </a:r>
                      <a:r>
                        <a:rPr sz="1800" b="1" dirty="0">
                          <a:latin typeface="Arial"/>
                          <a:cs typeface="Arial"/>
                        </a:rPr>
                        <a:t>of</a:t>
                      </a:r>
                      <a:r>
                        <a:rPr sz="1800" b="1" spc="-15" dirty="0">
                          <a:latin typeface="Arial"/>
                          <a:cs typeface="Arial"/>
                        </a:rPr>
                        <a:t> </a:t>
                      </a:r>
                      <a:r>
                        <a:rPr sz="1800" b="1" spc="-5" dirty="0">
                          <a:latin typeface="Arial"/>
                          <a:cs typeface="Arial"/>
                        </a:rPr>
                        <a:t>hypocalcemia</a:t>
                      </a:r>
                      <a:endParaRPr sz="1800">
                        <a:latin typeface="Arial"/>
                        <a:cs typeface="Arial"/>
                      </a:endParaRPr>
                    </a:p>
                  </a:txBody>
                  <a:tcPr marL="0" marR="0" marT="40005" marB="0">
                    <a:lnL w="12700">
                      <a:solidFill>
                        <a:srgbClr val="333399"/>
                      </a:solidFill>
                      <a:prstDash val="solid"/>
                    </a:lnL>
                    <a:lnR w="12700">
                      <a:solidFill>
                        <a:srgbClr val="333399"/>
                      </a:solidFill>
                      <a:prstDash val="solid"/>
                    </a:lnR>
                    <a:lnT w="12700">
                      <a:solidFill>
                        <a:srgbClr val="333399"/>
                      </a:solidFill>
                      <a:prstDash val="solid"/>
                    </a:lnT>
                    <a:lnB w="28575">
                      <a:solidFill>
                        <a:srgbClr val="333399"/>
                      </a:solidFill>
                      <a:prstDash val="solid"/>
                    </a:lnB>
                  </a:tcPr>
                </a:tc>
                <a:extLst>
                  <a:ext uri="{0D108BD9-81ED-4DB2-BD59-A6C34878D82A}">
                    <a16:rowId xmlns:a16="http://schemas.microsoft.com/office/drawing/2014/main" val="10000"/>
                  </a:ext>
                </a:extLst>
              </a:tr>
              <a:tr h="640080">
                <a:tc>
                  <a:txBody>
                    <a:bodyPr/>
                    <a:lstStyle/>
                    <a:p>
                      <a:pPr marL="91440">
                        <a:lnSpc>
                          <a:spcPct val="100000"/>
                        </a:lnSpc>
                        <a:spcBef>
                          <a:spcPts val="315"/>
                        </a:spcBef>
                      </a:pPr>
                      <a:r>
                        <a:rPr sz="1800" spc="-15" dirty="0">
                          <a:latin typeface="Microsoft Sans Serif"/>
                          <a:cs typeface="Microsoft Sans Serif"/>
                        </a:rPr>
                        <a:t>Transient</a:t>
                      </a:r>
                      <a:r>
                        <a:rPr sz="1800" spc="10" dirty="0">
                          <a:latin typeface="Microsoft Sans Serif"/>
                          <a:cs typeface="Microsoft Sans Serif"/>
                        </a:rPr>
                        <a:t> </a:t>
                      </a:r>
                      <a:r>
                        <a:rPr sz="1800" spc="-5" dirty="0">
                          <a:latin typeface="Microsoft Sans Serif"/>
                          <a:cs typeface="Microsoft Sans Serif"/>
                        </a:rPr>
                        <a:t>and</a:t>
                      </a:r>
                      <a:r>
                        <a:rPr sz="1800" spc="15" dirty="0">
                          <a:latin typeface="Microsoft Sans Serif"/>
                          <a:cs typeface="Microsoft Sans Serif"/>
                        </a:rPr>
                        <a:t> </a:t>
                      </a:r>
                      <a:r>
                        <a:rPr sz="1800" spc="-10" dirty="0">
                          <a:latin typeface="Microsoft Sans Serif"/>
                          <a:cs typeface="Microsoft Sans Serif"/>
                        </a:rPr>
                        <a:t>mild</a:t>
                      </a:r>
                      <a:endParaRPr sz="1800">
                        <a:latin typeface="Microsoft Sans Serif"/>
                        <a:cs typeface="Microsoft Sans Serif"/>
                      </a:endParaRPr>
                    </a:p>
                  </a:txBody>
                  <a:tcPr marL="0" marR="0" marT="40005" marB="0">
                    <a:lnL w="12700">
                      <a:solidFill>
                        <a:srgbClr val="333399"/>
                      </a:solidFill>
                      <a:prstDash val="solid"/>
                    </a:lnL>
                    <a:lnR w="12700">
                      <a:solidFill>
                        <a:srgbClr val="333399"/>
                      </a:solidFill>
                      <a:prstDash val="solid"/>
                    </a:lnR>
                    <a:lnT w="28575">
                      <a:solidFill>
                        <a:srgbClr val="333399"/>
                      </a:solidFill>
                      <a:prstDash val="solid"/>
                    </a:lnT>
                    <a:lnB w="12700">
                      <a:solidFill>
                        <a:srgbClr val="333399"/>
                      </a:solidFill>
                      <a:prstDash val="solid"/>
                    </a:lnB>
                    <a:solidFill>
                      <a:srgbClr val="D6D6EA"/>
                    </a:solidFill>
                  </a:tcPr>
                </a:tc>
                <a:tc>
                  <a:txBody>
                    <a:bodyPr/>
                    <a:lstStyle/>
                    <a:p>
                      <a:pPr marL="92075" marR="160020">
                        <a:lnSpc>
                          <a:spcPct val="100000"/>
                        </a:lnSpc>
                        <a:spcBef>
                          <a:spcPts val="315"/>
                        </a:spcBef>
                      </a:pPr>
                      <a:r>
                        <a:rPr sz="1800" spc="-5" dirty="0">
                          <a:latin typeface="Microsoft Sans Serif"/>
                          <a:cs typeface="Microsoft Sans Serif"/>
                        </a:rPr>
                        <a:t>suppression</a:t>
                      </a:r>
                      <a:r>
                        <a:rPr sz="1800" spc="25" dirty="0">
                          <a:latin typeface="Microsoft Sans Serif"/>
                          <a:cs typeface="Microsoft Sans Serif"/>
                        </a:rPr>
                        <a:t> </a:t>
                      </a:r>
                      <a:r>
                        <a:rPr sz="1800" dirty="0">
                          <a:latin typeface="Microsoft Sans Serif"/>
                          <a:cs typeface="Microsoft Sans Serif"/>
                        </a:rPr>
                        <a:t>of</a:t>
                      </a:r>
                      <a:r>
                        <a:rPr sz="1800" spc="5" dirty="0">
                          <a:latin typeface="Microsoft Sans Serif"/>
                          <a:cs typeface="Microsoft Sans Serif"/>
                        </a:rPr>
                        <a:t> </a:t>
                      </a:r>
                      <a:r>
                        <a:rPr sz="1800" dirty="0">
                          <a:latin typeface="Microsoft Sans Serif"/>
                          <a:cs typeface="Microsoft Sans Serif"/>
                        </a:rPr>
                        <a:t>the</a:t>
                      </a:r>
                      <a:r>
                        <a:rPr sz="1800" spc="10" dirty="0">
                          <a:latin typeface="Microsoft Sans Serif"/>
                          <a:cs typeface="Microsoft Sans Serif"/>
                        </a:rPr>
                        <a:t> </a:t>
                      </a:r>
                      <a:r>
                        <a:rPr sz="1800" spc="-5" dirty="0">
                          <a:latin typeface="Microsoft Sans Serif"/>
                          <a:cs typeface="Microsoft Sans Serif"/>
                        </a:rPr>
                        <a:t>remaining</a:t>
                      </a:r>
                      <a:r>
                        <a:rPr sz="1800" spc="25" dirty="0">
                          <a:latin typeface="Microsoft Sans Serif"/>
                          <a:cs typeface="Microsoft Sans Serif"/>
                        </a:rPr>
                        <a:t> </a:t>
                      </a:r>
                      <a:r>
                        <a:rPr sz="1800" spc="-5" dirty="0">
                          <a:latin typeface="Microsoft Sans Serif"/>
                          <a:cs typeface="Microsoft Sans Serif"/>
                        </a:rPr>
                        <a:t>normal </a:t>
                      </a:r>
                      <a:r>
                        <a:rPr sz="1800" spc="-459" dirty="0">
                          <a:latin typeface="Microsoft Sans Serif"/>
                          <a:cs typeface="Microsoft Sans Serif"/>
                        </a:rPr>
                        <a:t> </a:t>
                      </a:r>
                      <a:r>
                        <a:rPr sz="1800" spc="-10" dirty="0">
                          <a:latin typeface="Microsoft Sans Serif"/>
                          <a:cs typeface="Microsoft Sans Serif"/>
                        </a:rPr>
                        <a:t>parathyroid</a:t>
                      </a:r>
                      <a:r>
                        <a:rPr sz="1800" spc="60" dirty="0">
                          <a:latin typeface="Microsoft Sans Serif"/>
                          <a:cs typeface="Microsoft Sans Serif"/>
                        </a:rPr>
                        <a:t> </a:t>
                      </a:r>
                      <a:r>
                        <a:rPr sz="1800" spc="-5" dirty="0">
                          <a:latin typeface="Microsoft Sans Serif"/>
                          <a:cs typeface="Microsoft Sans Serif"/>
                        </a:rPr>
                        <a:t>tissue</a:t>
                      </a:r>
                      <a:endParaRPr sz="1800">
                        <a:latin typeface="Microsoft Sans Serif"/>
                        <a:cs typeface="Microsoft Sans Serif"/>
                      </a:endParaRPr>
                    </a:p>
                  </a:txBody>
                  <a:tcPr marL="0" marR="0" marT="40005" marB="0">
                    <a:lnL w="12700">
                      <a:solidFill>
                        <a:srgbClr val="333399"/>
                      </a:solidFill>
                      <a:prstDash val="solid"/>
                    </a:lnL>
                    <a:lnR w="12700">
                      <a:solidFill>
                        <a:srgbClr val="333399"/>
                      </a:solidFill>
                      <a:prstDash val="solid"/>
                    </a:lnR>
                    <a:lnT w="28575">
                      <a:solidFill>
                        <a:srgbClr val="333399"/>
                      </a:solidFill>
                      <a:prstDash val="solid"/>
                    </a:lnT>
                    <a:lnB w="12700">
                      <a:solidFill>
                        <a:srgbClr val="333399"/>
                      </a:solidFill>
                      <a:prstDash val="solid"/>
                    </a:lnB>
                    <a:solidFill>
                      <a:srgbClr val="D6D6EA"/>
                    </a:solidFill>
                  </a:tcPr>
                </a:tc>
                <a:extLst>
                  <a:ext uri="{0D108BD9-81ED-4DB2-BD59-A6C34878D82A}">
                    <a16:rowId xmlns:a16="http://schemas.microsoft.com/office/drawing/2014/main" val="10001"/>
                  </a:ext>
                </a:extLst>
              </a:tr>
              <a:tr h="1188720">
                <a:tc>
                  <a:txBody>
                    <a:bodyPr/>
                    <a:lstStyle/>
                    <a:p>
                      <a:pPr marL="91440" marR="288290">
                        <a:lnSpc>
                          <a:spcPct val="100000"/>
                        </a:lnSpc>
                        <a:spcBef>
                          <a:spcPts val="315"/>
                        </a:spcBef>
                      </a:pPr>
                      <a:r>
                        <a:rPr sz="1800" spc="-10" dirty="0">
                          <a:latin typeface="Microsoft Sans Serif"/>
                          <a:cs typeface="Microsoft Sans Serif"/>
                        </a:rPr>
                        <a:t>Prolonged</a:t>
                      </a:r>
                      <a:r>
                        <a:rPr sz="1800" spc="25" dirty="0">
                          <a:latin typeface="Microsoft Sans Serif"/>
                          <a:cs typeface="Microsoft Sans Serif"/>
                        </a:rPr>
                        <a:t> </a:t>
                      </a:r>
                      <a:r>
                        <a:rPr sz="1800" spc="-5" dirty="0">
                          <a:latin typeface="Microsoft Sans Serif"/>
                          <a:cs typeface="Microsoft Sans Serif"/>
                        </a:rPr>
                        <a:t>and</a:t>
                      </a:r>
                      <a:r>
                        <a:rPr sz="1800" spc="20" dirty="0">
                          <a:latin typeface="Microsoft Sans Serif"/>
                          <a:cs typeface="Microsoft Sans Serif"/>
                        </a:rPr>
                        <a:t> </a:t>
                      </a:r>
                      <a:r>
                        <a:rPr sz="1800" spc="-5" dirty="0">
                          <a:latin typeface="Microsoft Sans Serif"/>
                          <a:cs typeface="Microsoft Sans Serif"/>
                        </a:rPr>
                        <a:t>accompanied</a:t>
                      </a:r>
                      <a:r>
                        <a:rPr sz="1800" spc="25" dirty="0">
                          <a:latin typeface="Microsoft Sans Serif"/>
                          <a:cs typeface="Microsoft Sans Serif"/>
                        </a:rPr>
                        <a:t> </a:t>
                      </a:r>
                      <a:r>
                        <a:rPr sz="1800" spc="-5" dirty="0">
                          <a:latin typeface="Microsoft Sans Serif"/>
                          <a:cs typeface="Microsoft Sans Serif"/>
                        </a:rPr>
                        <a:t>by </a:t>
                      </a:r>
                      <a:r>
                        <a:rPr sz="1800" spc="-459" dirty="0">
                          <a:latin typeface="Microsoft Sans Serif"/>
                          <a:cs typeface="Microsoft Sans Serif"/>
                        </a:rPr>
                        <a:t> </a:t>
                      </a:r>
                      <a:r>
                        <a:rPr sz="1800" spc="-10" dirty="0">
                          <a:latin typeface="Microsoft Sans Serif"/>
                          <a:cs typeface="Microsoft Sans Serif"/>
                        </a:rPr>
                        <a:t>hypo-</a:t>
                      </a:r>
                      <a:r>
                        <a:rPr sz="1800" spc="50" dirty="0">
                          <a:latin typeface="Microsoft Sans Serif"/>
                          <a:cs typeface="Microsoft Sans Serif"/>
                        </a:rPr>
                        <a:t> </a:t>
                      </a:r>
                      <a:r>
                        <a:rPr sz="1800" spc="-5" dirty="0">
                          <a:latin typeface="Microsoft Sans Serif"/>
                          <a:cs typeface="Microsoft Sans Serif"/>
                        </a:rPr>
                        <a:t>or</a:t>
                      </a:r>
                      <a:r>
                        <a:rPr sz="1800" spc="10" dirty="0">
                          <a:latin typeface="Microsoft Sans Serif"/>
                          <a:cs typeface="Microsoft Sans Serif"/>
                        </a:rPr>
                        <a:t> </a:t>
                      </a:r>
                      <a:r>
                        <a:rPr sz="1800" spc="-5" dirty="0">
                          <a:latin typeface="Microsoft Sans Serif"/>
                          <a:cs typeface="Microsoft Sans Serif"/>
                        </a:rPr>
                        <a:t>euphosphatemia</a:t>
                      </a:r>
                      <a:r>
                        <a:rPr sz="1800" spc="40" dirty="0">
                          <a:latin typeface="Microsoft Sans Serif"/>
                          <a:cs typeface="Microsoft Sans Serif"/>
                        </a:rPr>
                        <a:t> </a:t>
                      </a:r>
                      <a:r>
                        <a:rPr sz="1800" spc="-10" dirty="0">
                          <a:latin typeface="Microsoft Sans Serif"/>
                          <a:cs typeface="Microsoft Sans Serif"/>
                        </a:rPr>
                        <a:t>and </a:t>
                      </a:r>
                      <a:r>
                        <a:rPr sz="1800" spc="-5" dirty="0">
                          <a:latin typeface="Microsoft Sans Serif"/>
                          <a:cs typeface="Microsoft Sans Serif"/>
                        </a:rPr>
                        <a:t> </a:t>
                      </a:r>
                      <a:r>
                        <a:rPr sz="1800" spc="-10" dirty="0">
                          <a:latin typeface="Microsoft Sans Serif"/>
                          <a:cs typeface="Microsoft Sans Serif"/>
                        </a:rPr>
                        <a:t>high</a:t>
                      </a:r>
                      <a:r>
                        <a:rPr sz="1800" spc="20" dirty="0">
                          <a:latin typeface="Microsoft Sans Serif"/>
                          <a:cs typeface="Microsoft Sans Serif"/>
                        </a:rPr>
                        <a:t> </a:t>
                      </a:r>
                      <a:r>
                        <a:rPr sz="1800" dirty="0">
                          <a:latin typeface="Microsoft Sans Serif"/>
                          <a:cs typeface="Microsoft Sans Serif"/>
                        </a:rPr>
                        <a:t>PTH</a:t>
                      </a:r>
                      <a:r>
                        <a:rPr sz="1800" spc="5" dirty="0">
                          <a:latin typeface="Microsoft Sans Serif"/>
                          <a:cs typeface="Microsoft Sans Serif"/>
                        </a:rPr>
                        <a:t> </a:t>
                      </a:r>
                      <a:r>
                        <a:rPr sz="1800" spc="-10" dirty="0">
                          <a:latin typeface="Microsoft Sans Serif"/>
                          <a:cs typeface="Microsoft Sans Serif"/>
                        </a:rPr>
                        <a:t>levels</a:t>
                      </a:r>
                      <a:endParaRPr sz="1800">
                        <a:latin typeface="Microsoft Sans Serif"/>
                        <a:cs typeface="Microsoft Sans Serif"/>
                      </a:endParaRPr>
                    </a:p>
                    <a:p>
                      <a:pPr marL="91440">
                        <a:lnSpc>
                          <a:spcPct val="100000"/>
                        </a:lnSpc>
                        <a:spcBef>
                          <a:spcPts val="5"/>
                        </a:spcBef>
                      </a:pPr>
                      <a:r>
                        <a:rPr lang="ar-EG" sz="1800" spc="-5" dirty="0">
                          <a:latin typeface="Microsoft Sans Serif"/>
                          <a:cs typeface="Microsoft Sans Serif"/>
                        </a:rPr>
                        <a:t>)</a:t>
                      </a:r>
                      <a:r>
                        <a:rPr sz="1800" spc="-5">
                          <a:latin typeface="Microsoft Sans Serif"/>
                          <a:cs typeface="Microsoft Sans Serif"/>
                        </a:rPr>
                        <a:t>hungry</a:t>
                      </a:r>
                      <a:r>
                        <a:rPr sz="1800" spc="20">
                          <a:latin typeface="Microsoft Sans Serif"/>
                          <a:cs typeface="Microsoft Sans Serif"/>
                        </a:rPr>
                        <a:t> </a:t>
                      </a:r>
                      <a:r>
                        <a:rPr sz="1800" spc="-5">
                          <a:latin typeface="Microsoft Sans Serif"/>
                          <a:cs typeface="Microsoft Sans Serif"/>
                        </a:rPr>
                        <a:t>bone</a:t>
                      </a:r>
                      <a:r>
                        <a:rPr sz="1800" spc="15">
                          <a:latin typeface="Microsoft Sans Serif"/>
                          <a:cs typeface="Microsoft Sans Serif"/>
                        </a:rPr>
                        <a:t> </a:t>
                      </a:r>
                      <a:r>
                        <a:rPr sz="1800" spc="-10">
                          <a:latin typeface="Microsoft Sans Serif"/>
                          <a:cs typeface="Microsoft Sans Serif"/>
                        </a:rPr>
                        <a:t>syndrome</a:t>
                      </a:r>
                      <a:r>
                        <a:rPr lang="ar-EG" sz="1800" spc="-10" dirty="0">
                          <a:latin typeface="Microsoft Sans Serif"/>
                          <a:cs typeface="Microsoft Sans Serif"/>
                        </a:rPr>
                        <a:t>(</a:t>
                      </a:r>
                      <a:endParaRPr sz="1800">
                        <a:latin typeface="Microsoft Sans Serif"/>
                        <a:cs typeface="Microsoft Sans Serif"/>
                      </a:endParaRPr>
                    </a:p>
                  </a:txBody>
                  <a:tcPr marL="0" marR="0" marT="4000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tcPr>
                </a:tc>
                <a:tc>
                  <a:txBody>
                    <a:bodyPr/>
                    <a:lstStyle/>
                    <a:p>
                      <a:pPr marL="92075" marR="454659">
                        <a:lnSpc>
                          <a:spcPct val="100000"/>
                        </a:lnSpc>
                        <a:spcBef>
                          <a:spcPts val="315"/>
                        </a:spcBef>
                      </a:pPr>
                      <a:r>
                        <a:rPr sz="1800" spc="-5" dirty="0">
                          <a:latin typeface="Microsoft Sans Serif"/>
                          <a:cs typeface="Microsoft Sans Serif"/>
                        </a:rPr>
                        <a:t>rapid</a:t>
                      </a:r>
                      <a:r>
                        <a:rPr sz="1800" spc="20" dirty="0">
                          <a:latin typeface="Microsoft Sans Serif"/>
                          <a:cs typeface="Microsoft Sans Serif"/>
                        </a:rPr>
                        <a:t> </a:t>
                      </a:r>
                      <a:r>
                        <a:rPr sz="1800" spc="-5" dirty="0">
                          <a:latin typeface="Microsoft Sans Serif"/>
                          <a:cs typeface="Microsoft Sans Serif"/>
                        </a:rPr>
                        <a:t>deposition</a:t>
                      </a:r>
                      <a:r>
                        <a:rPr sz="1800" spc="30" dirty="0">
                          <a:latin typeface="Microsoft Sans Serif"/>
                          <a:cs typeface="Microsoft Sans Serif"/>
                        </a:rPr>
                        <a:t> </a:t>
                      </a:r>
                      <a:r>
                        <a:rPr sz="1800" dirty="0">
                          <a:latin typeface="Microsoft Sans Serif"/>
                          <a:cs typeface="Microsoft Sans Serif"/>
                        </a:rPr>
                        <a:t>of</a:t>
                      </a:r>
                      <a:r>
                        <a:rPr sz="1800" spc="10" dirty="0">
                          <a:latin typeface="Microsoft Sans Serif"/>
                          <a:cs typeface="Microsoft Sans Serif"/>
                        </a:rPr>
                        <a:t> </a:t>
                      </a:r>
                      <a:r>
                        <a:rPr sz="1800" spc="-5" dirty="0">
                          <a:latin typeface="Microsoft Sans Serif"/>
                          <a:cs typeface="Microsoft Sans Serif"/>
                        </a:rPr>
                        <a:t>serum</a:t>
                      </a:r>
                      <a:r>
                        <a:rPr sz="1800" spc="15" dirty="0">
                          <a:latin typeface="Microsoft Sans Serif"/>
                          <a:cs typeface="Microsoft Sans Serif"/>
                        </a:rPr>
                        <a:t> </a:t>
                      </a:r>
                      <a:r>
                        <a:rPr sz="1800" spc="-10" dirty="0">
                          <a:latin typeface="Microsoft Sans Serif"/>
                          <a:cs typeface="Microsoft Sans Serif"/>
                        </a:rPr>
                        <a:t>calcium </a:t>
                      </a:r>
                      <a:r>
                        <a:rPr sz="1800" spc="-459" dirty="0">
                          <a:latin typeface="Microsoft Sans Serif"/>
                          <a:cs typeface="Microsoft Sans Serif"/>
                        </a:rPr>
                        <a:t> </a:t>
                      </a:r>
                      <a:r>
                        <a:rPr sz="1800" spc="-10" dirty="0">
                          <a:latin typeface="Microsoft Sans Serif"/>
                          <a:cs typeface="Microsoft Sans Serif"/>
                        </a:rPr>
                        <a:t>into</a:t>
                      </a:r>
                      <a:r>
                        <a:rPr sz="1800" spc="15" dirty="0">
                          <a:latin typeface="Microsoft Sans Serif"/>
                          <a:cs typeface="Microsoft Sans Serif"/>
                        </a:rPr>
                        <a:t> </a:t>
                      </a:r>
                      <a:r>
                        <a:rPr sz="1800" spc="-10" dirty="0">
                          <a:latin typeface="Microsoft Sans Serif"/>
                          <a:cs typeface="Microsoft Sans Serif"/>
                        </a:rPr>
                        <a:t>demineralised</a:t>
                      </a:r>
                      <a:r>
                        <a:rPr sz="1800" spc="60" dirty="0">
                          <a:latin typeface="Microsoft Sans Serif"/>
                          <a:cs typeface="Microsoft Sans Serif"/>
                        </a:rPr>
                        <a:t> </a:t>
                      </a:r>
                      <a:r>
                        <a:rPr sz="1800" spc="-10" dirty="0">
                          <a:latin typeface="Microsoft Sans Serif"/>
                          <a:cs typeface="Microsoft Sans Serif"/>
                        </a:rPr>
                        <a:t>bone</a:t>
                      </a:r>
                      <a:endParaRPr sz="1800">
                        <a:latin typeface="Microsoft Sans Serif"/>
                        <a:cs typeface="Microsoft Sans Serif"/>
                      </a:endParaRPr>
                    </a:p>
                  </a:txBody>
                  <a:tcPr marL="0" marR="0" marT="4000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tcPr>
                </a:tc>
                <a:extLst>
                  <a:ext uri="{0D108BD9-81ED-4DB2-BD59-A6C34878D82A}">
                    <a16:rowId xmlns:a16="http://schemas.microsoft.com/office/drawing/2014/main" val="10002"/>
                  </a:ext>
                </a:extLst>
              </a:tr>
              <a:tr h="914400">
                <a:tc>
                  <a:txBody>
                    <a:bodyPr/>
                    <a:lstStyle/>
                    <a:p>
                      <a:pPr marL="91440" marR="120014">
                        <a:lnSpc>
                          <a:spcPct val="100000"/>
                        </a:lnSpc>
                        <a:spcBef>
                          <a:spcPts val="320"/>
                        </a:spcBef>
                      </a:pPr>
                      <a:r>
                        <a:rPr sz="1800" spc="-5" dirty="0">
                          <a:latin typeface="Microsoft Sans Serif"/>
                          <a:cs typeface="Microsoft Sans Serif"/>
                        </a:rPr>
                        <a:t>Accompanied</a:t>
                      </a:r>
                      <a:r>
                        <a:rPr sz="1800" spc="40" dirty="0">
                          <a:latin typeface="Microsoft Sans Serif"/>
                          <a:cs typeface="Microsoft Sans Serif"/>
                        </a:rPr>
                        <a:t> </a:t>
                      </a:r>
                      <a:r>
                        <a:rPr sz="1800" spc="-5" dirty="0">
                          <a:latin typeface="Microsoft Sans Serif"/>
                          <a:cs typeface="Microsoft Sans Serif"/>
                        </a:rPr>
                        <a:t>by </a:t>
                      </a:r>
                      <a:r>
                        <a:rPr sz="1800" dirty="0">
                          <a:latin typeface="Microsoft Sans Serif"/>
                          <a:cs typeface="Microsoft Sans Serif"/>
                        </a:rPr>
                        <a:t> </a:t>
                      </a:r>
                      <a:r>
                        <a:rPr sz="1800" spc="-10" dirty="0">
                          <a:latin typeface="Microsoft Sans Serif"/>
                          <a:cs typeface="Microsoft Sans Serif"/>
                        </a:rPr>
                        <a:t>hyperphosphatemia</a:t>
                      </a:r>
                      <a:r>
                        <a:rPr sz="1800" spc="60" dirty="0">
                          <a:latin typeface="Microsoft Sans Serif"/>
                          <a:cs typeface="Microsoft Sans Serif"/>
                        </a:rPr>
                        <a:t> </a:t>
                      </a:r>
                      <a:r>
                        <a:rPr sz="1800" spc="-10" dirty="0">
                          <a:latin typeface="Microsoft Sans Serif"/>
                          <a:cs typeface="Microsoft Sans Serif"/>
                        </a:rPr>
                        <a:t>and</a:t>
                      </a:r>
                      <a:r>
                        <a:rPr sz="1800" spc="30" dirty="0">
                          <a:latin typeface="Microsoft Sans Serif"/>
                          <a:cs typeface="Microsoft Sans Serif"/>
                        </a:rPr>
                        <a:t> </a:t>
                      </a:r>
                      <a:r>
                        <a:rPr sz="1800" spc="-10" dirty="0">
                          <a:latin typeface="Microsoft Sans Serif"/>
                          <a:cs typeface="Microsoft Sans Serif"/>
                        </a:rPr>
                        <a:t>low</a:t>
                      </a:r>
                      <a:r>
                        <a:rPr sz="1800" spc="25" dirty="0">
                          <a:latin typeface="Microsoft Sans Serif"/>
                          <a:cs typeface="Microsoft Sans Serif"/>
                        </a:rPr>
                        <a:t> </a:t>
                      </a:r>
                      <a:r>
                        <a:rPr sz="1800" dirty="0">
                          <a:latin typeface="Microsoft Sans Serif"/>
                          <a:cs typeface="Microsoft Sans Serif"/>
                        </a:rPr>
                        <a:t>PTH </a:t>
                      </a:r>
                      <a:r>
                        <a:rPr sz="1800" spc="-465" dirty="0">
                          <a:latin typeface="Microsoft Sans Serif"/>
                          <a:cs typeface="Microsoft Sans Serif"/>
                        </a:rPr>
                        <a:t> </a:t>
                      </a:r>
                      <a:r>
                        <a:rPr sz="1800" spc="-10" dirty="0">
                          <a:latin typeface="Microsoft Sans Serif"/>
                          <a:cs typeface="Microsoft Sans Serif"/>
                        </a:rPr>
                        <a:t>levels</a:t>
                      </a:r>
                      <a:endParaRPr sz="1800">
                        <a:latin typeface="Microsoft Sans Serif"/>
                        <a:cs typeface="Microsoft Sans Serif"/>
                      </a:endParaRPr>
                    </a:p>
                  </a:txBody>
                  <a:tcPr marL="0" marR="0" marT="4064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D6D6EA"/>
                    </a:solidFill>
                  </a:tcPr>
                </a:tc>
                <a:tc>
                  <a:txBody>
                    <a:bodyPr/>
                    <a:lstStyle/>
                    <a:p>
                      <a:pPr marL="92075">
                        <a:lnSpc>
                          <a:spcPct val="100000"/>
                        </a:lnSpc>
                        <a:spcBef>
                          <a:spcPts val="320"/>
                        </a:spcBef>
                      </a:pPr>
                      <a:r>
                        <a:rPr sz="1800" spc="-5" dirty="0">
                          <a:latin typeface="Microsoft Sans Serif"/>
                          <a:cs typeface="Microsoft Sans Serif"/>
                        </a:rPr>
                        <a:t>hypoparathyroidism</a:t>
                      </a:r>
                      <a:endParaRPr sz="1800">
                        <a:latin typeface="Microsoft Sans Serif"/>
                        <a:cs typeface="Microsoft Sans Serif"/>
                      </a:endParaRPr>
                    </a:p>
                  </a:txBody>
                  <a:tcPr marL="0" marR="0" marT="4064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D6D6E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prstGeom prst="rect">
            <a:avLst/>
          </a:prstGeom>
        </p:spPr>
        <p:txBody>
          <a:bodyPr vert="horz" wrap="square" lIns="0" tIns="148336" rIns="0" bIns="0" rtlCol="0">
            <a:spAutoFit/>
          </a:bodyPr>
          <a:lstStyle/>
          <a:p>
            <a:pPr marL="1654175" marR="5080" indent="-968375">
              <a:lnSpc>
                <a:spcPct val="100000"/>
              </a:lnSpc>
              <a:spcBef>
                <a:spcPts val="100"/>
              </a:spcBef>
            </a:pPr>
            <a:r>
              <a:rPr sz="3200" dirty="0"/>
              <a:t>Medical Management </a:t>
            </a:r>
            <a:r>
              <a:rPr sz="3200" spc="-5" dirty="0"/>
              <a:t>of Primary </a:t>
            </a:r>
            <a:r>
              <a:rPr sz="3200" spc="-715" dirty="0"/>
              <a:t> </a:t>
            </a:r>
            <a:r>
              <a:rPr sz="3200" spc="-5" dirty="0"/>
              <a:t>Hyperparathyroidism</a:t>
            </a:r>
            <a:endParaRPr sz="3200"/>
          </a:p>
        </p:txBody>
      </p:sp>
      <p:sp>
        <p:nvSpPr>
          <p:cNvPr id="4" name="object 4"/>
          <p:cNvSpPr txBox="1"/>
          <p:nvPr/>
        </p:nvSpPr>
        <p:spPr>
          <a:xfrm>
            <a:off x="731926" y="1858517"/>
            <a:ext cx="7320280" cy="3317875"/>
          </a:xfrm>
          <a:prstGeom prst="rect">
            <a:avLst/>
          </a:prstGeom>
        </p:spPr>
        <p:txBody>
          <a:bodyPr vert="horz" wrap="square" lIns="0" tIns="12700" rIns="0" bIns="0" rtlCol="0">
            <a:spAutoFit/>
          </a:bodyPr>
          <a:lstStyle/>
          <a:p>
            <a:pPr marL="94615" marR="86360" indent="-2540" algn="ctr">
              <a:lnSpc>
                <a:spcPct val="100000"/>
              </a:lnSpc>
              <a:spcBef>
                <a:spcPts val="100"/>
              </a:spcBef>
              <a:tabLst>
                <a:tab pos="3089910" algn="l"/>
                <a:tab pos="3821429" algn="l"/>
              </a:tabLst>
            </a:pPr>
            <a:r>
              <a:rPr sz="2400" spc="-10" dirty="0">
                <a:latin typeface="Calibri"/>
                <a:cs typeface="Calibri"/>
              </a:rPr>
              <a:t>Pharmacotherapy </a:t>
            </a:r>
            <a:r>
              <a:rPr sz="2400" spc="-15" dirty="0">
                <a:latin typeface="Calibri"/>
                <a:cs typeface="Calibri"/>
              </a:rPr>
              <a:t>may </a:t>
            </a:r>
            <a:r>
              <a:rPr sz="2400" spc="-5" dirty="0">
                <a:latin typeface="Calibri"/>
                <a:cs typeface="Calibri"/>
              </a:rPr>
              <a:t>be used </a:t>
            </a:r>
            <a:r>
              <a:rPr sz="2400" dirty="0">
                <a:latin typeface="Calibri"/>
                <a:cs typeface="Calibri"/>
              </a:rPr>
              <a:t>in mild </a:t>
            </a:r>
            <a:r>
              <a:rPr sz="2400" spc="-5" dirty="0">
                <a:latin typeface="Calibri"/>
                <a:cs typeface="Calibri"/>
              </a:rPr>
              <a:t>or </a:t>
            </a:r>
            <a:r>
              <a:rPr sz="2400" spc="-10" dirty="0">
                <a:latin typeface="Calibri"/>
                <a:cs typeface="Calibri"/>
              </a:rPr>
              <a:t>asymptomatic </a:t>
            </a:r>
            <a:r>
              <a:rPr sz="2400" spc="-5" dirty="0">
                <a:latin typeface="Calibri"/>
                <a:cs typeface="Calibri"/>
              </a:rPr>
              <a:t> PHPT</a:t>
            </a:r>
            <a:r>
              <a:rPr sz="2400" dirty="0">
                <a:latin typeface="Calibri"/>
                <a:cs typeface="Calibri"/>
              </a:rPr>
              <a:t> and</a:t>
            </a:r>
            <a:r>
              <a:rPr sz="2400" spc="-5" dirty="0">
                <a:latin typeface="Calibri"/>
                <a:cs typeface="Calibri"/>
              </a:rPr>
              <a:t> </a:t>
            </a:r>
            <a:r>
              <a:rPr sz="2400" dirty="0">
                <a:latin typeface="Calibri"/>
                <a:cs typeface="Calibri"/>
              </a:rPr>
              <a:t>in</a:t>
            </a:r>
            <a:r>
              <a:rPr sz="2400" spc="10" dirty="0">
                <a:latin typeface="Calibri"/>
                <a:cs typeface="Calibri"/>
              </a:rPr>
              <a:t> </a:t>
            </a:r>
            <a:r>
              <a:rPr sz="2400" dirty="0">
                <a:latin typeface="Calibri"/>
                <a:cs typeface="Calibri"/>
              </a:rPr>
              <a:t>in</a:t>
            </a:r>
            <a:r>
              <a:rPr sz="2400" spc="-5" dirty="0">
                <a:latin typeface="Calibri"/>
                <a:cs typeface="Calibri"/>
              </a:rPr>
              <a:t> </a:t>
            </a:r>
            <a:r>
              <a:rPr sz="2400" spc="-10" dirty="0">
                <a:latin typeface="Calibri"/>
                <a:cs typeface="Calibri"/>
              </a:rPr>
              <a:t>patients	after	</a:t>
            </a:r>
            <a:r>
              <a:rPr sz="2400" dirty="0">
                <a:latin typeface="Calibri"/>
                <a:cs typeface="Calibri"/>
              </a:rPr>
              <a:t>an </a:t>
            </a:r>
            <a:r>
              <a:rPr sz="2400" spc="-10" dirty="0">
                <a:latin typeface="Calibri"/>
                <a:cs typeface="Calibri"/>
              </a:rPr>
              <a:t>unsuccessful </a:t>
            </a:r>
            <a:r>
              <a:rPr sz="2400" spc="-5" dirty="0">
                <a:latin typeface="Calibri"/>
                <a:cs typeface="Calibri"/>
              </a:rPr>
              <a:t> </a:t>
            </a:r>
            <a:r>
              <a:rPr sz="2400" spc="-20" dirty="0">
                <a:latin typeface="Calibri"/>
                <a:cs typeface="Calibri"/>
              </a:rPr>
              <a:t>parathyroidectomy </a:t>
            </a:r>
            <a:r>
              <a:rPr sz="2400" spc="-5" dirty="0">
                <a:latin typeface="Calibri"/>
                <a:cs typeface="Calibri"/>
              </a:rPr>
              <a:t>(PTX),</a:t>
            </a:r>
            <a:r>
              <a:rPr sz="2400" spc="15" dirty="0">
                <a:latin typeface="Calibri"/>
                <a:cs typeface="Calibri"/>
              </a:rPr>
              <a:t> </a:t>
            </a:r>
            <a:r>
              <a:rPr sz="2400" spc="-5" dirty="0">
                <a:latin typeface="Calibri"/>
                <a:cs typeface="Calibri"/>
              </a:rPr>
              <a:t>or</a:t>
            </a:r>
            <a:r>
              <a:rPr sz="2400" spc="-20" dirty="0">
                <a:latin typeface="Calibri"/>
                <a:cs typeface="Calibri"/>
              </a:rPr>
              <a:t> </a:t>
            </a:r>
            <a:r>
              <a:rPr sz="2400" dirty="0">
                <a:latin typeface="Calibri"/>
                <a:cs typeface="Calibri"/>
              </a:rPr>
              <a:t>in</a:t>
            </a:r>
            <a:r>
              <a:rPr sz="2400" spc="10" dirty="0">
                <a:latin typeface="Calibri"/>
                <a:cs typeface="Calibri"/>
              </a:rPr>
              <a:t> </a:t>
            </a:r>
            <a:r>
              <a:rPr sz="2400" spc="-5" dirty="0">
                <a:latin typeface="Calibri"/>
                <a:cs typeface="Calibri"/>
              </a:rPr>
              <a:t>those </a:t>
            </a:r>
            <a:r>
              <a:rPr sz="2400" dirty="0">
                <a:latin typeface="Calibri"/>
                <a:cs typeface="Calibri"/>
              </a:rPr>
              <a:t>who</a:t>
            </a:r>
            <a:r>
              <a:rPr sz="2400" spc="-5" dirty="0">
                <a:latin typeface="Calibri"/>
                <a:cs typeface="Calibri"/>
              </a:rPr>
              <a:t> </a:t>
            </a:r>
            <a:r>
              <a:rPr sz="2400" spc="-15" dirty="0">
                <a:latin typeface="Calibri"/>
                <a:cs typeface="Calibri"/>
              </a:rPr>
              <a:t>are</a:t>
            </a:r>
            <a:r>
              <a:rPr sz="2400" spc="5" dirty="0">
                <a:latin typeface="Calibri"/>
                <a:cs typeface="Calibri"/>
              </a:rPr>
              <a:t> </a:t>
            </a:r>
            <a:r>
              <a:rPr sz="2400" spc="-5" dirty="0">
                <a:latin typeface="Calibri"/>
                <a:cs typeface="Calibri"/>
              </a:rPr>
              <a:t>unwilling</a:t>
            </a:r>
            <a:r>
              <a:rPr sz="2400" spc="-15" dirty="0">
                <a:latin typeface="Calibri"/>
                <a:cs typeface="Calibri"/>
              </a:rPr>
              <a:t> to </a:t>
            </a:r>
            <a:r>
              <a:rPr sz="2400" spc="-530" dirty="0">
                <a:latin typeface="Calibri"/>
                <a:cs typeface="Calibri"/>
              </a:rPr>
              <a:t> </a:t>
            </a:r>
            <a:r>
              <a:rPr sz="2400" spc="-10" dirty="0">
                <a:latin typeface="Calibri"/>
                <a:cs typeface="Calibri"/>
              </a:rPr>
              <a:t>undergo</a:t>
            </a:r>
            <a:r>
              <a:rPr sz="2400" spc="-15" dirty="0">
                <a:latin typeface="Calibri"/>
                <a:cs typeface="Calibri"/>
              </a:rPr>
              <a:t> </a:t>
            </a:r>
            <a:r>
              <a:rPr sz="2400" spc="-5" dirty="0">
                <a:latin typeface="Calibri"/>
                <a:cs typeface="Calibri"/>
              </a:rPr>
              <a:t>or </a:t>
            </a:r>
            <a:r>
              <a:rPr sz="2400" spc="-10" dirty="0">
                <a:latin typeface="Calibri"/>
                <a:cs typeface="Calibri"/>
              </a:rPr>
              <a:t>considered</a:t>
            </a:r>
            <a:r>
              <a:rPr sz="2400" spc="-5" dirty="0">
                <a:latin typeface="Calibri"/>
                <a:cs typeface="Calibri"/>
              </a:rPr>
              <a:t> unsuitable</a:t>
            </a:r>
            <a:r>
              <a:rPr sz="2400" dirty="0">
                <a:latin typeface="Calibri"/>
                <a:cs typeface="Calibri"/>
              </a:rPr>
              <a:t> </a:t>
            </a:r>
            <a:r>
              <a:rPr sz="2400" spc="-20" dirty="0">
                <a:latin typeface="Calibri"/>
                <a:cs typeface="Calibri"/>
              </a:rPr>
              <a:t>for</a:t>
            </a:r>
            <a:r>
              <a:rPr sz="2400" spc="-10" dirty="0">
                <a:latin typeface="Calibri"/>
                <a:cs typeface="Calibri"/>
              </a:rPr>
              <a:t> </a:t>
            </a:r>
            <a:r>
              <a:rPr sz="2400" spc="-25" dirty="0">
                <a:latin typeface="Calibri"/>
                <a:cs typeface="Calibri"/>
              </a:rPr>
              <a:t>surgery.</a:t>
            </a:r>
            <a:endParaRPr sz="2400">
              <a:latin typeface="Calibri"/>
              <a:cs typeface="Calibri"/>
            </a:endParaRPr>
          </a:p>
          <a:p>
            <a:pPr>
              <a:lnSpc>
                <a:spcPct val="100000"/>
              </a:lnSpc>
            </a:pPr>
            <a:endParaRPr sz="2400">
              <a:latin typeface="Calibri"/>
              <a:cs typeface="Calibri"/>
            </a:endParaRPr>
          </a:p>
          <a:p>
            <a:pPr>
              <a:lnSpc>
                <a:spcPct val="100000"/>
              </a:lnSpc>
              <a:spcBef>
                <a:spcPts val="25"/>
              </a:spcBef>
            </a:pPr>
            <a:endParaRPr sz="2300">
              <a:latin typeface="Calibri"/>
              <a:cs typeface="Calibri"/>
            </a:endParaRPr>
          </a:p>
          <a:p>
            <a:pPr marL="12065" marR="5080" indent="66040" algn="ctr">
              <a:lnSpc>
                <a:spcPct val="100000"/>
              </a:lnSpc>
            </a:pPr>
            <a:r>
              <a:rPr sz="2400" spc="-5" dirty="0">
                <a:solidFill>
                  <a:srgbClr val="0000FF"/>
                </a:solidFill>
                <a:latin typeface="Calibri"/>
                <a:cs typeface="Calibri"/>
              </a:rPr>
              <a:t>Pharmacological </a:t>
            </a:r>
            <a:r>
              <a:rPr sz="2400" spc="-10" dirty="0">
                <a:solidFill>
                  <a:srgbClr val="0000FF"/>
                </a:solidFill>
                <a:latin typeface="Calibri"/>
                <a:cs typeface="Calibri"/>
              </a:rPr>
              <a:t>treatment </a:t>
            </a:r>
            <a:r>
              <a:rPr sz="2400" spc="-5" dirty="0">
                <a:solidFill>
                  <a:srgbClr val="0000FF"/>
                </a:solidFill>
                <a:latin typeface="Calibri"/>
                <a:cs typeface="Calibri"/>
              </a:rPr>
              <a:t>should be reserved </a:t>
            </a:r>
            <a:r>
              <a:rPr sz="2400" spc="-20" dirty="0">
                <a:solidFill>
                  <a:srgbClr val="0000FF"/>
                </a:solidFill>
                <a:latin typeface="Calibri"/>
                <a:cs typeface="Calibri"/>
              </a:rPr>
              <a:t>for </a:t>
            </a:r>
            <a:r>
              <a:rPr sz="2400" spc="-5" dirty="0">
                <a:solidFill>
                  <a:srgbClr val="0000FF"/>
                </a:solidFill>
                <a:latin typeface="Calibri"/>
                <a:cs typeface="Calibri"/>
              </a:rPr>
              <a:t>those </a:t>
            </a:r>
            <a:r>
              <a:rPr sz="2400" dirty="0">
                <a:solidFill>
                  <a:srgbClr val="0000FF"/>
                </a:solidFill>
                <a:latin typeface="Calibri"/>
                <a:cs typeface="Calibri"/>
              </a:rPr>
              <a:t> </a:t>
            </a:r>
            <a:r>
              <a:rPr sz="2400" spc="-10" dirty="0">
                <a:solidFill>
                  <a:srgbClr val="0000FF"/>
                </a:solidFill>
                <a:latin typeface="Calibri"/>
                <a:cs typeface="Calibri"/>
              </a:rPr>
              <a:t>patients </a:t>
            </a:r>
            <a:r>
              <a:rPr sz="2400" dirty="0">
                <a:solidFill>
                  <a:srgbClr val="0000FF"/>
                </a:solidFill>
                <a:latin typeface="Calibri"/>
                <a:cs typeface="Calibri"/>
              </a:rPr>
              <a:t>in whom it is </a:t>
            </a:r>
            <a:r>
              <a:rPr sz="2400" spc="-10" dirty="0">
                <a:solidFill>
                  <a:srgbClr val="0000FF"/>
                </a:solidFill>
                <a:latin typeface="Calibri"/>
                <a:cs typeface="Calibri"/>
              </a:rPr>
              <a:t>desirable </a:t>
            </a:r>
            <a:r>
              <a:rPr sz="2400" spc="-15" dirty="0">
                <a:solidFill>
                  <a:srgbClr val="0000FF"/>
                </a:solidFill>
                <a:latin typeface="Calibri"/>
                <a:cs typeface="Calibri"/>
              </a:rPr>
              <a:t>to </a:t>
            </a:r>
            <a:r>
              <a:rPr sz="2400" spc="-10" dirty="0">
                <a:solidFill>
                  <a:srgbClr val="0000FF"/>
                </a:solidFill>
                <a:latin typeface="Calibri"/>
                <a:cs typeface="Calibri"/>
              </a:rPr>
              <a:t>lower </a:t>
            </a:r>
            <a:r>
              <a:rPr sz="2400" dirty="0">
                <a:solidFill>
                  <a:srgbClr val="0000FF"/>
                </a:solidFill>
                <a:latin typeface="Calibri"/>
                <a:cs typeface="Calibri"/>
              </a:rPr>
              <a:t>the </a:t>
            </a:r>
            <a:r>
              <a:rPr sz="2400" spc="-5" dirty="0">
                <a:solidFill>
                  <a:srgbClr val="0000FF"/>
                </a:solidFill>
                <a:latin typeface="Calibri"/>
                <a:cs typeface="Calibri"/>
              </a:rPr>
              <a:t>serum calcium </a:t>
            </a:r>
            <a:r>
              <a:rPr sz="2400" spc="-530" dirty="0">
                <a:solidFill>
                  <a:srgbClr val="0000FF"/>
                </a:solidFill>
                <a:latin typeface="Calibri"/>
                <a:cs typeface="Calibri"/>
              </a:rPr>
              <a:t> </a:t>
            </a:r>
            <a:r>
              <a:rPr sz="2400" spc="-5" dirty="0">
                <a:solidFill>
                  <a:srgbClr val="0000FF"/>
                </a:solidFill>
                <a:latin typeface="Calibri"/>
                <a:cs typeface="Calibri"/>
              </a:rPr>
              <a:t>or</a:t>
            </a:r>
            <a:r>
              <a:rPr sz="2400" spc="-10" dirty="0">
                <a:solidFill>
                  <a:srgbClr val="0000FF"/>
                </a:solidFill>
                <a:latin typeface="Calibri"/>
                <a:cs typeface="Calibri"/>
              </a:rPr>
              <a:t> </a:t>
            </a:r>
            <a:r>
              <a:rPr sz="2400" spc="-5" dirty="0">
                <a:solidFill>
                  <a:srgbClr val="0000FF"/>
                </a:solidFill>
                <a:latin typeface="Calibri"/>
                <a:cs typeface="Calibri"/>
              </a:rPr>
              <a:t>increase</a:t>
            </a:r>
            <a:r>
              <a:rPr sz="2400" spc="-15" dirty="0">
                <a:solidFill>
                  <a:srgbClr val="0000FF"/>
                </a:solidFill>
                <a:latin typeface="Calibri"/>
                <a:cs typeface="Calibri"/>
              </a:rPr>
              <a:t> BMD.</a:t>
            </a:r>
            <a:endParaRPr sz="24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1161135" y="184530"/>
            <a:ext cx="6821728" cy="1134670"/>
          </a:xfrm>
          <a:prstGeom prst="rect">
            <a:avLst/>
          </a:prstGeom>
        </p:spPr>
        <p:txBody>
          <a:bodyPr vert="horz" wrap="square" lIns="0" tIns="148336" rIns="0" bIns="0" rtlCol="0">
            <a:spAutoFit/>
          </a:bodyPr>
          <a:lstStyle/>
          <a:p>
            <a:pPr marL="1654175" marR="5080" indent="-968375" rtl="0">
              <a:lnSpc>
                <a:spcPct val="100000"/>
              </a:lnSpc>
              <a:spcBef>
                <a:spcPts val="100"/>
              </a:spcBef>
            </a:pPr>
            <a:r>
              <a:rPr sz="3200" dirty="0"/>
              <a:t>Medical Management </a:t>
            </a:r>
            <a:r>
              <a:rPr sz="3200" spc="-5" dirty="0"/>
              <a:t>of Primary </a:t>
            </a:r>
            <a:r>
              <a:rPr sz="3200" spc="-715" dirty="0"/>
              <a:t> </a:t>
            </a:r>
            <a:r>
              <a:rPr sz="3200" spc="-5" dirty="0"/>
              <a:t>Hyperparathyroidism</a:t>
            </a:r>
            <a:endParaRPr sz="3200"/>
          </a:p>
        </p:txBody>
      </p:sp>
      <p:graphicFrame>
        <p:nvGraphicFramePr>
          <p:cNvPr id="4" name="object 4"/>
          <p:cNvGraphicFramePr>
            <a:graphicFrameLocks noGrp="1"/>
          </p:cNvGraphicFramePr>
          <p:nvPr/>
        </p:nvGraphicFramePr>
        <p:xfrm>
          <a:off x="893762" y="1476375"/>
          <a:ext cx="7416800" cy="3803649"/>
        </p:xfrm>
        <a:graphic>
          <a:graphicData uri="http://schemas.openxmlformats.org/drawingml/2006/table">
            <a:tbl>
              <a:tblPr firstRow="1" bandRow="1">
                <a:tableStyleId>{2D5ABB26-0587-4C30-8999-92F81FD0307C}</a:tableStyleId>
              </a:tblPr>
              <a:tblGrid>
                <a:gridCol w="2560955">
                  <a:extLst>
                    <a:ext uri="{9D8B030D-6E8A-4147-A177-3AD203B41FA5}">
                      <a16:colId xmlns:a16="http://schemas.microsoft.com/office/drawing/2014/main" val="20000"/>
                    </a:ext>
                  </a:extLst>
                </a:gridCol>
                <a:gridCol w="4855845">
                  <a:extLst>
                    <a:ext uri="{9D8B030D-6E8A-4147-A177-3AD203B41FA5}">
                      <a16:colId xmlns:a16="http://schemas.microsoft.com/office/drawing/2014/main" val="20001"/>
                    </a:ext>
                  </a:extLst>
                </a:gridCol>
              </a:tblGrid>
              <a:tr h="648208">
                <a:tc>
                  <a:txBody>
                    <a:bodyPr/>
                    <a:lstStyle/>
                    <a:p>
                      <a:pPr marL="91440">
                        <a:lnSpc>
                          <a:spcPct val="100000"/>
                        </a:lnSpc>
                        <a:spcBef>
                          <a:spcPts val="315"/>
                        </a:spcBef>
                      </a:pPr>
                      <a:r>
                        <a:rPr sz="1800" b="1" dirty="0">
                          <a:latin typeface="Arial"/>
                          <a:cs typeface="Arial"/>
                        </a:rPr>
                        <a:t>Medicine</a:t>
                      </a:r>
                      <a:endParaRPr sz="1800">
                        <a:latin typeface="Arial"/>
                        <a:cs typeface="Arial"/>
                      </a:endParaRPr>
                    </a:p>
                  </a:txBody>
                  <a:tcPr marL="0" marR="0" marT="40005" marB="0">
                    <a:lnL w="12700">
                      <a:solidFill>
                        <a:srgbClr val="333399"/>
                      </a:solidFill>
                      <a:prstDash val="solid"/>
                    </a:lnL>
                    <a:lnR w="12700">
                      <a:solidFill>
                        <a:srgbClr val="333399"/>
                      </a:solidFill>
                      <a:prstDash val="solid"/>
                    </a:lnR>
                    <a:lnT w="12700">
                      <a:solidFill>
                        <a:srgbClr val="333399"/>
                      </a:solidFill>
                      <a:prstDash val="solid"/>
                    </a:lnT>
                    <a:lnB w="28575">
                      <a:solidFill>
                        <a:srgbClr val="333399"/>
                      </a:solidFill>
                      <a:prstDash val="solid"/>
                    </a:lnB>
                  </a:tcPr>
                </a:tc>
                <a:tc>
                  <a:txBody>
                    <a:bodyPr/>
                    <a:lstStyle/>
                    <a:p>
                      <a:pPr marL="91440">
                        <a:lnSpc>
                          <a:spcPct val="100000"/>
                        </a:lnSpc>
                        <a:spcBef>
                          <a:spcPts val="315"/>
                        </a:spcBef>
                      </a:pPr>
                      <a:r>
                        <a:rPr sz="1800" b="1" spc="-5" dirty="0">
                          <a:latin typeface="Arial"/>
                          <a:cs typeface="Arial"/>
                        </a:rPr>
                        <a:t>Effect</a:t>
                      </a:r>
                      <a:endParaRPr sz="1800">
                        <a:latin typeface="Arial"/>
                        <a:cs typeface="Arial"/>
                      </a:endParaRPr>
                    </a:p>
                  </a:txBody>
                  <a:tcPr marL="0" marR="0" marT="40005" marB="0">
                    <a:lnL w="12700">
                      <a:solidFill>
                        <a:srgbClr val="333399"/>
                      </a:solidFill>
                      <a:prstDash val="solid"/>
                    </a:lnL>
                    <a:lnR w="12700">
                      <a:solidFill>
                        <a:srgbClr val="333399"/>
                      </a:solidFill>
                      <a:prstDash val="solid"/>
                    </a:lnR>
                    <a:lnT w="12700">
                      <a:solidFill>
                        <a:srgbClr val="333399"/>
                      </a:solidFill>
                      <a:prstDash val="solid"/>
                    </a:lnT>
                    <a:lnB w="28575">
                      <a:solidFill>
                        <a:srgbClr val="333399"/>
                      </a:solidFill>
                      <a:prstDash val="solid"/>
                    </a:lnB>
                  </a:tcPr>
                </a:tc>
                <a:extLst>
                  <a:ext uri="{0D108BD9-81ED-4DB2-BD59-A6C34878D82A}">
                    <a16:rowId xmlns:a16="http://schemas.microsoft.com/office/drawing/2014/main" val="10000"/>
                  </a:ext>
                </a:extLst>
              </a:tr>
              <a:tr h="1326261">
                <a:tc>
                  <a:txBody>
                    <a:bodyPr/>
                    <a:lstStyle/>
                    <a:p>
                      <a:pPr marL="91440">
                        <a:lnSpc>
                          <a:spcPct val="100000"/>
                        </a:lnSpc>
                        <a:spcBef>
                          <a:spcPts val="1000"/>
                        </a:spcBef>
                      </a:pPr>
                      <a:r>
                        <a:rPr sz="1800" spc="-10" dirty="0">
                          <a:latin typeface="Microsoft Sans Serif"/>
                          <a:cs typeface="Microsoft Sans Serif"/>
                        </a:rPr>
                        <a:t>Calcimimetics</a:t>
                      </a:r>
                      <a:endParaRPr sz="1800">
                        <a:latin typeface="Microsoft Sans Serif"/>
                        <a:cs typeface="Microsoft Sans Serif"/>
                      </a:endParaRPr>
                    </a:p>
                    <a:p>
                      <a:pPr marL="91440">
                        <a:lnSpc>
                          <a:spcPct val="100000"/>
                        </a:lnSpc>
                        <a:spcBef>
                          <a:spcPts val="1080"/>
                        </a:spcBef>
                      </a:pPr>
                      <a:r>
                        <a:rPr sz="1800" spc="-5" dirty="0">
                          <a:latin typeface="Microsoft Sans Serif"/>
                          <a:cs typeface="Microsoft Sans Serif"/>
                        </a:rPr>
                        <a:t>(cinacalcet)</a:t>
                      </a:r>
                      <a:endParaRPr sz="1800">
                        <a:latin typeface="Microsoft Sans Serif"/>
                        <a:cs typeface="Microsoft Sans Serif"/>
                      </a:endParaRPr>
                    </a:p>
                  </a:txBody>
                  <a:tcPr marL="0" marR="0" marT="127000" marB="0">
                    <a:lnL w="12700">
                      <a:solidFill>
                        <a:srgbClr val="333399"/>
                      </a:solidFill>
                      <a:prstDash val="solid"/>
                    </a:lnL>
                    <a:lnR w="12700">
                      <a:solidFill>
                        <a:srgbClr val="333399"/>
                      </a:solidFill>
                      <a:prstDash val="solid"/>
                    </a:lnR>
                    <a:lnT w="28575">
                      <a:solidFill>
                        <a:srgbClr val="333399"/>
                      </a:solidFill>
                      <a:prstDash val="solid"/>
                    </a:lnT>
                    <a:lnB w="12700">
                      <a:solidFill>
                        <a:srgbClr val="333399"/>
                      </a:solidFill>
                      <a:prstDash val="solid"/>
                    </a:lnB>
                    <a:solidFill>
                      <a:srgbClr val="D6D6EA"/>
                    </a:solidFill>
                  </a:tcPr>
                </a:tc>
                <a:tc>
                  <a:txBody>
                    <a:bodyPr/>
                    <a:lstStyle/>
                    <a:p>
                      <a:pPr marL="378460" indent="-287655">
                        <a:lnSpc>
                          <a:spcPct val="100000"/>
                        </a:lnSpc>
                        <a:spcBef>
                          <a:spcPts val="1000"/>
                        </a:spcBef>
                        <a:buChar char="•"/>
                        <a:tabLst>
                          <a:tab pos="378460" algn="l"/>
                          <a:tab pos="379095" algn="l"/>
                        </a:tabLst>
                      </a:pPr>
                      <a:r>
                        <a:rPr sz="1800" spc="-5" dirty="0">
                          <a:latin typeface="Microsoft Sans Serif"/>
                          <a:cs typeface="Microsoft Sans Serif"/>
                        </a:rPr>
                        <a:t>Decrease</a:t>
                      </a:r>
                      <a:r>
                        <a:rPr sz="1800" spc="20" dirty="0">
                          <a:latin typeface="Microsoft Sans Serif"/>
                          <a:cs typeface="Microsoft Sans Serif"/>
                        </a:rPr>
                        <a:t> </a:t>
                      </a:r>
                      <a:r>
                        <a:rPr sz="1800" spc="-10" dirty="0">
                          <a:latin typeface="Microsoft Sans Serif"/>
                          <a:cs typeface="Microsoft Sans Serif"/>
                        </a:rPr>
                        <a:t>calcemia</a:t>
                      </a:r>
                      <a:r>
                        <a:rPr sz="1800" spc="45" dirty="0">
                          <a:latin typeface="Microsoft Sans Serif"/>
                          <a:cs typeface="Microsoft Sans Serif"/>
                        </a:rPr>
                        <a:t> </a:t>
                      </a:r>
                      <a:r>
                        <a:rPr sz="1800" spc="-10" dirty="0">
                          <a:latin typeface="Microsoft Sans Serif"/>
                          <a:cs typeface="Microsoft Sans Serif"/>
                        </a:rPr>
                        <a:t>and</a:t>
                      </a:r>
                      <a:r>
                        <a:rPr sz="1800" spc="15" dirty="0">
                          <a:latin typeface="Microsoft Sans Serif"/>
                          <a:cs typeface="Microsoft Sans Serif"/>
                        </a:rPr>
                        <a:t> </a:t>
                      </a:r>
                      <a:r>
                        <a:rPr sz="1800" spc="-10" dirty="0">
                          <a:latin typeface="Microsoft Sans Serif"/>
                          <a:cs typeface="Microsoft Sans Serif"/>
                        </a:rPr>
                        <a:t>calciuria</a:t>
                      </a:r>
                      <a:endParaRPr sz="1800">
                        <a:latin typeface="Microsoft Sans Serif"/>
                        <a:cs typeface="Microsoft Sans Serif"/>
                      </a:endParaRPr>
                    </a:p>
                    <a:p>
                      <a:pPr marL="378460" indent="-287655">
                        <a:lnSpc>
                          <a:spcPct val="100000"/>
                        </a:lnSpc>
                        <a:spcBef>
                          <a:spcPts val="1080"/>
                        </a:spcBef>
                        <a:buChar char="•"/>
                        <a:tabLst>
                          <a:tab pos="378460" algn="l"/>
                          <a:tab pos="379095" algn="l"/>
                        </a:tabLst>
                      </a:pPr>
                      <a:r>
                        <a:rPr sz="1800" spc="-5" dirty="0">
                          <a:latin typeface="Microsoft Sans Serif"/>
                          <a:cs typeface="Microsoft Sans Serif"/>
                        </a:rPr>
                        <a:t>Reduce,</a:t>
                      </a:r>
                      <a:r>
                        <a:rPr sz="1800" spc="25" dirty="0">
                          <a:latin typeface="Microsoft Sans Serif"/>
                          <a:cs typeface="Microsoft Sans Serif"/>
                        </a:rPr>
                        <a:t> </a:t>
                      </a:r>
                      <a:r>
                        <a:rPr sz="1800" spc="-5" dirty="0">
                          <a:latin typeface="Microsoft Sans Serif"/>
                          <a:cs typeface="Microsoft Sans Serif"/>
                        </a:rPr>
                        <a:t>but</a:t>
                      </a:r>
                      <a:r>
                        <a:rPr sz="1800" spc="15" dirty="0">
                          <a:latin typeface="Microsoft Sans Serif"/>
                          <a:cs typeface="Microsoft Sans Serif"/>
                        </a:rPr>
                        <a:t> </a:t>
                      </a:r>
                      <a:r>
                        <a:rPr sz="1800" spc="-5" dirty="0">
                          <a:latin typeface="Microsoft Sans Serif"/>
                          <a:cs typeface="Microsoft Sans Serif"/>
                        </a:rPr>
                        <a:t>not</a:t>
                      </a:r>
                      <a:r>
                        <a:rPr sz="1800" spc="20" dirty="0">
                          <a:latin typeface="Microsoft Sans Serif"/>
                          <a:cs typeface="Microsoft Sans Serif"/>
                        </a:rPr>
                        <a:t> </a:t>
                      </a:r>
                      <a:r>
                        <a:rPr sz="1800" spc="-5" dirty="0">
                          <a:latin typeface="Microsoft Sans Serif"/>
                          <a:cs typeface="Microsoft Sans Serif"/>
                        </a:rPr>
                        <a:t>normalise</a:t>
                      </a:r>
                      <a:r>
                        <a:rPr sz="1800" spc="15" dirty="0">
                          <a:latin typeface="Microsoft Sans Serif"/>
                          <a:cs typeface="Microsoft Sans Serif"/>
                        </a:rPr>
                        <a:t> </a:t>
                      </a:r>
                      <a:r>
                        <a:rPr sz="1800" dirty="0">
                          <a:latin typeface="Microsoft Sans Serif"/>
                          <a:cs typeface="Microsoft Sans Serif"/>
                        </a:rPr>
                        <a:t>PTH</a:t>
                      </a:r>
                      <a:endParaRPr sz="1800">
                        <a:latin typeface="Microsoft Sans Serif"/>
                        <a:cs typeface="Microsoft Sans Serif"/>
                      </a:endParaRPr>
                    </a:p>
                    <a:p>
                      <a:pPr marL="378460" indent="-287655">
                        <a:lnSpc>
                          <a:spcPct val="100000"/>
                        </a:lnSpc>
                        <a:spcBef>
                          <a:spcPts val="1080"/>
                        </a:spcBef>
                        <a:buChar char="•"/>
                        <a:tabLst>
                          <a:tab pos="378460" algn="l"/>
                          <a:tab pos="379095" algn="l"/>
                        </a:tabLst>
                      </a:pPr>
                      <a:r>
                        <a:rPr sz="1800" spc="-5" dirty="0">
                          <a:latin typeface="Microsoft Sans Serif"/>
                          <a:cs typeface="Microsoft Sans Serif"/>
                        </a:rPr>
                        <a:t>Do</a:t>
                      </a:r>
                      <a:r>
                        <a:rPr sz="1800" spc="-10" dirty="0">
                          <a:latin typeface="Microsoft Sans Serif"/>
                          <a:cs typeface="Microsoft Sans Serif"/>
                        </a:rPr>
                        <a:t> </a:t>
                      </a:r>
                      <a:r>
                        <a:rPr sz="1800" spc="-5" dirty="0">
                          <a:latin typeface="Microsoft Sans Serif"/>
                          <a:cs typeface="Microsoft Sans Serif"/>
                        </a:rPr>
                        <a:t>not</a:t>
                      </a:r>
                      <a:r>
                        <a:rPr sz="1800" spc="10" dirty="0">
                          <a:latin typeface="Microsoft Sans Serif"/>
                          <a:cs typeface="Microsoft Sans Serif"/>
                        </a:rPr>
                        <a:t> </a:t>
                      </a:r>
                      <a:r>
                        <a:rPr sz="1800" spc="-10" dirty="0">
                          <a:latin typeface="Microsoft Sans Serif"/>
                          <a:cs typeface="Microsoft Sans Serif"/>
                        </a:rPr>
                        <a:t>affect</a:t>
                      </a:r>
                      <a:r>
                        <a:rPr sz="1800" spc="10" dirty="0">
                          <a:latin typeface="Microsoft Sans Serif"/>
                          <a:cs typeface="Microsoft Sans Serif"/>
                        </a:rPr>
                        <a:t> </a:t>
                      </a:r>
                      <a:r>
                        <a:rPr sz="1800" dirty="0">
                          <a:latin typeface="Microsoft Sans Serif"/>
                          <a:cs typeface="Microsoft Sans Serif"/>
                        </a:rPr>
                        <a:t>BMD</a:t>
                      </a:r>
                      <a:endParaRPr sz="1800">
                        <a:latin typeface="Microsoft Sans Serif"/>
                        <a:cs typeface="Microsoft Sans Serif"/>
                      </a:endParaRPr>
                    </a:p>
                  </a:txBody>
                  <a:tcPr marL="0" marR="0" marT="127000" marB="0">
                    <a:lnL w="12700">
                      <a:solidFill>
                        <a:srgbClr val="333399"/>
                      </a:solidFill>
                      <a:prstDash val="solid"/>
                    </a:lnL>
                    <a:lnR w="12700">
                      <a:solidFill>
                        <a:srgbClr val="333399"/>
                      </a:solidFill>
                      <a:prstDash val="solid"/>
                    </a:lnR>
                    <a:lnT w="28575">
                      <a:solidFill>
                        <a:srgbClr val="333399"/>
                      </a:solidFill>
                      <a:prstDash val="solid"/>
                    </a:lnT>
                    <a:lnB w="12700">
                      <a:solidFill>
                        <a:srgbClr val="333399"/>
                      </a:solidFill>
                      <a:prstDash val="solid"/>
                    </a:lnB>
                    <a:solidFill>
                      <a:srgbClr val="D6D6EA"/>
                    </a:solidFill>
                  </a:tcPr>
                </a:tc>
                <a:extLst>
                  <a:ext uri="{0D108BD9-81ED-4DB2-BD59-A6C34878D82A}">
                    <a16:rowId xmlns:a16="http://schemas.microsoft.com/office/drawing/2014/main" val="10001"/>
                  </a:ext>
                </a:extLst>
              </a:tr>
              <a:tr h="914526">
                <a:tc>
                  <a:txBody>
                    <a:bodyPr/>
                    <a:lstStyle/>
                    <a:p>
                      <a:pPr marL="91440">
                        <a:lnSpc>
                          <a:spcPct val="100000"/>
                        </a:lnSpc>
                        <a:spcBef>
                          <a:spcPts val="1000"/>
                        </a:spcBef>
                      </a:pPr>
                      <a:r>
                        <a:rPr sz="1800" spc="-10" dirty="0">
                          <a:latin typeface="Microsoft Sans Serif"/>
                          <a:cs typeface="Microsoft Sans Serif"/>
                        </a:rPr>
                        <a:t>Bisphosphonates</a:t>
                      </a:r>
                      <a:endParaRPr sz="1800">
                        <a:latin typeface="Microsoft Sans Serif"/>
                        <a:cs typeface="Microsoft Sans Serif"/>
                      </a:endParaRPr>
                    </a:p>
                    <a:p>
                      <a:pPr marL="91440">
                        <a:lnSpc>
                          <a:spcPct val="100000"/>
                        </a:lnSpc>
                        <a:spcBef>
                          <a:spcPts val="1085"/>
                        </a:spcBef>
                      </a:pPr>
                      <a:r>
                        <a:rPr sz="1800" spc="-5" dirty="0">
                          <a:latin typeface="Microsoft Sans Serif"/>
                          <a:cs typeface="Microsoft Sans Serif"/>
                        </a:rPr>
                        <a:t>(alendronate)</a:t>
                      </a:r>
                      <a:endParaRPr sz="1800">
                        <a:latin typeface="Microsoft Sans Serif"/>
                        <a:cs typeface="Microsoft Sans Serif"/>
                      </a:endParaRPr>
                    </a:p>
                  </a:txBody>
                  <a:tcPr marL="0" marR="0" marT="12700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tcPr>
                </a:tc>
                <a:tc>
                  <a:txBody>
                    <a:bodyPr/>
                    <a:lstStyle/>
                    <a:p>
                      <a:pPr marL="378460" indent="-287655">
                        <a:lnSpc>
                          <a:spcPct val="100000"/>
                        </a:lnSpc>
                        <a:spcBef>
                          <a:spcPts val="1000"/>
                        </a:spcBef>
                        <a:buChar char="•"/>
                        <a:tabLst>
                          <a:tab pos="378460" algn="l"/>
                          <a:tab pos="379095" algn="l"/>
                        </a:tabLst>
                      </a:pPr>
                      <a:r>
                        <a:rPr sz="1800" spc="-5" dirty="0">
                          <a:latin typeface="Microsoft Sans Serif"/>
                          <a:cs typeface="Microsoft Sans Serif"/>
                        </a:rPr>
                        <a:t>Improve</a:t>
                      </a:r>
                      <a:r>
                        <a:rPr sz="1800" spc="-20" dirty="0">
                          <a:latin typeface="Microsoft Sans Serif"/>
                          <a:cs typeface="Microsoft Sans Serif"/>
                        </a:rPr>
                        <a:t> </a:t>
                      </a:r>
                      <a:r>
                        <a:rPr sz="1800" dirty="0">
                          <a:latin typeface="Microsoft Sans Serif"/>
                          <a:cs typeface="Microsoft Sans Serif"/>
                        </a:rPr>
                        <a:t>BMD</a:t>
                      </a:r>
                      <a:endParaRPr sz="1800">
                        <a:latin typeface="Microsoft Sans Serif"/>
                        <a:cs typeface="Microsoft Sans Serif"/>
                      </a:endParaRPr>
                    </a:p>
                    <a:p>
                      <a:pPr marL="378460" indent="-287655">
                        <a:lnSpc>
                          <a:spcPct val="100000"/>
                        </a:lnSpc>
                        <a:spcBef>
                          <a:spcPts val="1085"/>
                        </a:spcBef>
                        <a:buChar char="•"/>
                        <a:tabLst>
                          <a:tab pos="378460" algn="l"/>
                          <a:tab pos="379095" algn="l"/>
                        </a:tabLst>
                      </a:pPr>
                      <a:r>
                        <a:rPr sz="1800" spc="-5" dirty="0">
                          <a:latin typeface="Microsoft Sans Serif"/>
                          <a:cs typeface="Microsoft Sans Serif"/>
                        </a:rPr>
                        <a:t>Do</a:t>
                      </a:r>
                      <a:r>
                        <a:rPr sz="1800" dirty="0">
                          <a:latin typeface="Microsoft Sans Serif"/>
                          <a:cs typeface="Microsoft Sans Serif"/>
                        </a:rPr>
                        <a:t> </a:t>
                      </a:r>
                      <a:r>
                        <a:rPr sz="1800" spc="-5" dirty="0">
                          <a:latin typeface="Microsoft Sans Serif"/>
                          <a:cs typeface="Microsoft Sans Serif"/>
                        </a:rPr>
                        <a:t>not</a:t>
                      </a:r>
                      <a:r>
                        <a:rPr sz="1800" spc="15" dirty="0">
                          <a:latin typeface="Microsoft Sans Serif"/>
                          <a:cs typeface="Microsoft Sans Serif"/>
                        </a:rPr>
                        <a:t> </a:t>
                      </a:r>
                      <a:r>
                        <a:rPr sz="1800" spc="-5" dirty="0">
                          <a:latin typeface="Microsoft Sans Serif"/>
                          <a:cs typeface="Microsoft Sans Serif"/>
                        </a:rPr>
                        <a:t>alter</a:t>
                      </a:r>
                      <a:r>
                        <a:rPr sz="1800" spc="25" dirty="0">
                          <a:latin typeface="Microsoft Sans Serif"/>
                          <a:cs typeface="Microsoft Sans Serif"/>
                        </a:rPr>
                        <a:t> </a:t>
                      </a:r>
                      <a:r>
                        <a:rPr sz="1800" spc="-5" dirty="0">
                          <a:latin typeface="Microsoft Sans Serif"/>
                          <a:cs typeface="Microsoft Sans Serif"/>
                        </a:rPr>
                        <a:t>serum</a:t>
                      </a:r>
                      <a:r>
                        <a:rPr sz="1800" spc="20" dirty="0">
                          <a:latin typeface="Microsoft Sans Serif"/>
                          <a:cs typeface="Microsoft Sans Serif"/>
                        </a:rPr>
                        <a:t> </a:t>
                      </a:r>
                      <a:r>
                        <a:rPr sz="1800" spc="-10" dirty="0">
                          <a:latin typeface="Microsoft Sans Serif"/>
                          <a:cs typeface="Microsoft Sans Serif"/>
                        </a:rPr>
                        <a:t>calcium</a:t>
                      </a:r>
                      <a:endParaRPr sz="1800">
                        <a:latin typeface="Microsoft Sans Serif"/>
                        <a:cs typeface="Microsoft Sans Serif"/>
                      </a:endParaRPr>
                    </a:p>
                  </a:txBody>
                  <a:tcPr marL="0" marR="0" marT="12700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tcPr>
                </a:tc>
                <a:extLst>
                  <a:ext uri="{0D108BD9-81ED-4DB2-BD59-A6C34878D82A}">
                    <a16:rowId xmlns:a16="http://schemas.microsoft.com/office/drawing/2014/main" val="10002"/>
                  </a:ext>
                </a:extLst>
              </a:tr>
              <a:tr h="914654">
                <a:tc>
                  <a:txBody>
                    <a:bodyPr/>
                    <a:lstStyle/>
                    <a:p>
                      <a:pPr marL="91440">
                        <a:lnSpc>
                          <a:spcPct val="100000"/>
                        </a:lnSpc>
                        <a:spcBef>
                          <a:spcPts val="1005"/>
                        </a:spcBef>
                      </a:pPr>
                      <a:r>
                        <a:rPr sz="1800" spc="-5" dirty="0">
                          <a:latin typeface="Microsoft Sans Serif"/>
                          <a:cs typeface="Microsoft Sans Serif"/>
                        </a:rPr>
                        <a:t>Denosumab</a:t>
                      </a:r>
                      <a:r>
                        <a:rPr sz="1800" spc="10" dirty="0">
                          <a:latin typeface="Microsoft Sans Serif"/>
                          <a:cs typeface="Microsoft Sans Serif"/>
                        </a:rPr>
                        <a:t> </a:t>
                      </a:r>
                      <a:r>
                        <a:rPr sz="1800" spc="-5" dirty="0">
                          <a:latin typeface="Microsoft Sans Serif"/>
                          <a:cs typeface="Microsoft Sans Serif"/>
                        </a:rPr>
                        <a:t>(?)</a:t>
                      </a:r>
                      <a:endParaRPr sz="1800">
                        <a:latin typeface="Microsoft Sans Serif"/>
                        <a:cs typeface="Microsoft Sans Serif"/>
                      </a:endParaRPr>
                    </a:p>
                  </a:txBody>
                  <a:tcPr marL="0" marR="0" marT="127635"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D6D6EA"/>
                    </a:solidFill>
                  </a:tcPr>
                </a:tc>
                <a:tc>
                  <a:txBody>
                    <a:bodyPr/>
                    <a:lstStyle/>
                    <a:p>
                      <a:pPr marL="378460" marR="897890" indent="-287020">
                        <a:lnSpc>
                          <a:spcPts val="3240"/>
                        </a:lnSpc>
                        <a:spcBef>
                          <a:spcPts val="210"/>
                        </a:spcBef>
                        <a:buChar char="•"/>
                        <a:tabLst>
                          <a:tab pos="378460" algn="l"/>
                          <a:tab pos="379095" algn="l"/>
                        </a:tabLst>
                      </a:pPr>
                      <a:r>
                        <a:rPr sz="1800" spc="-5" dirty="0">
                          <a:latin typeface="Microsoft Sans Serif"/>
                          <a:cs typeface="Microsoft Sans Serif"/>
                        </a:rPr>
                        <a:t>RANKL</a:t>
                      </a:r>
                      <a:r>
                        <a:rPr sz="1800" spc="-55" dirty="0">
                          <a:latin typeface="Microsoft Sans Serif"/>
                          <a:cs typeface="Microsoft Sans Serif"/>
                        </a:rPr>
                        <a:t> </a:t>
                      </a:r>
                      <a:r>
                        <a:rPr sz="1800" spc="-5" dirty="0">
                          <a:latin typeface="Microsoft Sans Serif"/>
                          <a:cs typeface="Microsoft Sans Serif"/>
                        </a:rPr>
                        <a:t>antagonist</a:t>
                      </a:r>
                      <a:r>
                        <a:rPr sz="1800" spc="25" dirty="0">
                          <a:latin typeface="Microsoft Sans Serif"/>
                          <a:cs typeface="Microsoft Sans Serif"/>
                        </a:rPr>
                        <a:t> </a:t>
                      </a:r>
                      <a:r>
                        <a:rPr sz="1800" dirty="0">
                          <a:latin typeface="Microsoft Sans Serif"/>
                          <a:cs typeface="Microsoft Sans Serif"/>
                        </a:rPr>
                        <a:t>-</a:t>
                      </a:r>
                      <a:r>
                        <a:rPr sz="1800" spc="15" dirty="0">
                          <a:latin typeface="Microsoft Sans Serif"/>
                          <a:cs typeface="Microsoft Sans Serif"/>
                        </a:rPr>
                        <a:t> </a:t>
                      </a:r>
                      <a:r>
                        <a:rPr sz="1800" spc="-5" dirty="0">
                          <a:latin typeface="Microsoft Sans Serif"/>
                          <a:cs typeface="Microsoft Sans Serif"/>
                        </a:rPr>
                        <a:t>decrases</a:t>
                      </a:r>
                      <a:r>
                        <a:rPr sz="1800" spc="25" dirty="0">
                          <a:latin typeface="Microsoft Sans Serif"/>
                          <a:cs typeface="Microsoft Sans Serif"/>
                        </a:rPr>
                        <a:t> </a:t>
                      </a:r>
                      <a:r>
                        <a:rPr sz="1800" spc="-10" dirty="0">
                          <a:latin typeface="Microsoft Sans Serif"/>
                          <a:cs typeface="Microsoft Sans Serif"/>
                        </a:rPr>
                        <a:t>bone </a:t>
                      </a:r>
                      <a:r>
                        <a:rPr sz="1800" spc="-465" dirty="0">
                          <a:latin typeface="Microsoft Sans Serif"/>
                          <a:cs typeface="Microsoft Sans Serif"/>
                        </a:rPr>
                        <a:t> </a:t>
                      </a:r>
                      <a:r>
                        <a:rPr sz="1800" spc="-5" dirty="0">
                          <a:latin typeface="Microsoft Sans Serif"/>
                          <a:cs typeface="Microsoft Sans Serif"/>
                        </a:rPr>
                        <a:t>resorption</a:t>
                      </a:r>
                      <a:endParaRPr sz="1800">
                        <a:latin typeface="Microsoft Sans Serif"/>
                        <a:cs typeface="Microsoft Sans Serif"/>
                      </a:endParaRPr>
                    </a:p>
                  </a:txBody>
                  <a:tcPr marL="0" marR="0" marT="26670" marB="0">
                    <a:lnL w="12700">
                      <a:solidFill>
                        <a:srgbClr val="333399"/>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D6D6EA"/>
                    </a:solidFill>
                  </a:tcPr>
                </a:tc>
                <a:extLst>
                  <a:ext uri="{0D108BD9-81ED-4DB2-BD59-A6C34878D82A}">
                    <a16:rowId xmlns:a16="http://schemas.microsoft.com/office/drawing/2014/main" val="10003"/>
                  </a:ext>
                </a:extLst>
              </a:tr>
            </a:tbl>
          </a:graphicData>
        </a:graphic>
      </p:graphicFrame>
      <p:sp>
        <p:nvSpPr>
          <p:cNvPr id="5" name="object 5"/>
          <p:cNvSpPr txBox="1"/>
          <p:nvPr/>
        </p:nvSpPr>
        <p:spPr>
          <a:xfrm>
            <a:off x="900683" y="5373623"/>
            <a:ext cx="7343140" cy="1149674"/>
          </a:xfrm>
          <a:prstGeom prst="rect">
            <a:avLst/>
          </a:prstGeom>
          <a:ln w="9144">
            <a:solidFill>
              <a:srgbClr val="0000FF"/>
            </a:solidFill>
          </a:ln>
        </p:spPr>
        <p:txBody>
          <a:bodyPr vert="horz" wrap="square" lIns="0" tIns="41275" rIns="0" bIns="0" rtlCol="0">
            <a:spAutoFit/>
          </a:bodyPr>
          <a:lstStyle/>
          <a:p>
            <a:pPr marL="90805" marR="297180" algn="l" rtl="0">
              <a:lnSpc>
                <a:spcPct val="100000"/>
              </a:lnSpc>
              <a:spcBef>
                <a:spcPts val="325"/>
              </a:spcBef>
            </a:pPr>
            <a:r>
              <a:rPr sz="1800" spc="-5" dirty="0">
                <a:latin typeface="Microsoft Sans Serif"/>
                <a:cs typeface="Microsoft Sans Serif"/>
              </a:rPr>
              <a:t>Patients</a:t>
            </a:r>
            <a:r>
              <a:rPr sz="1800" spc="30" dirty="0">
                <a:latin typeface="Microsoft Sans Serif"/>
                <a:cs typeface="Microsoft Sans Serif"/>
              </a:rPr>
              <a:t> </a:t>
            </a:r>
            <a:r>
              <a:rPr sz="1800" spc="-15" dirty="0">
                <a:latin typeface="Microsoft Sans Serif"/>
                <a:cs typeface="Microsoft Sans Serif"/>
              </a:rPr>
              <a:t>with</a:t>
            </a:r>
            <a:r>
              <a:rPr sz="1800" spc="75" dirty="0">
                <a:latin typeface="Microsoft Sans Serif"/>
                <a:cs typeface="Microsoft Sans Serif"/>
              </a:rPr>
              <a:t> </a:t>
            </a:r>
            <a:r>
              <a:rPr sz="1800" spc="-10" dirty="0">
                <a:latin typeface="Microsoft Sans Serif"/>
                <a:cs typeface="Microsoft Sans Serif"/>
              </a:rPr>
              <a:t>low</a:t>
            </a:r>
            <a:r>
              <a:rPr sz="1800" spc="25" dirty="0">
                <a:latin typeface="Microsoft Sans Serif"/>
                <a:cs typeface="Microsoft Sans Serif"/>
              </a:rPr>
              <a:t> </a:t>
            </a:r>
            <a:r>
              <a:rPr sz="1800" spc="-5" dirty="0">
                <a:latin typeface="Microsoft Sans Serif"/>
                <a:cs typeface="Microsoft Sans Serif"/>
              </a:rPr>
              <a:t>serum</a:t>
            </a:r>
            <a:r>
              <a:rPr sz="1800" spc="45" dirty="0">
                <a:latin typeface="Microsoft Sans Serif"/>
                <a:cs typeface="Microsoft Sans Serif"/>
              </a:rPr>
              <a:t> </a:t>
            </a:r>
            <a:r>
              <a:rPr sz="1800" spc="-10" dirty="0">
                <a:latin typeface="Microsoft Sans Serif"/>
                <a:cs typeface="Microsoft Sans Serif"/>
              </a:rPr>
              <a:t>25-hydroxyvitamin</a:t>
            </a:r>
            <a:r>
              <a:rPr sz="1800" spc="80" dirty="0">
                <a:latin typeface="Microsoft Sans Serif"/>
                <a:cs typeface="Microsoft Sans Serif"/>
              </a:rPr>
              <a:t> </a:t>
            </a:r>
            <a:r>
              <a:rPr sz="1800" spc="-5" dirty="0">
                <a:latin typeface="Microsoft Sans Serif"/>
                <a:cs typeface="Microsoft Sans Serif"/>
              </a:rPr>
              <a:t>D</a:t>
            </a:r>
            <a:r>
              <a:rPr sz="1800" spc="30" dirty="0">
                <a:latin typeface="Microsoft Sans Serif"/>
                <a:cs typeface="Microsoft Sans Serif"/>
              </a:rPr>
              <a:t> </a:t>
            </a:r>
            <a:r>
              <a:rPr sz="1800" spc="-10" dirty="0">
                <a:latin typeface="Microsoft Sans Serif"/>
                <a:cs typeface="Microsoft Sans Serif"/>
              </a:rPr>
              <a:t>should</a:t>
            </a:r>
            <a:r>
              <a:rPr sz="1800" spc="35" dirty="0">
                <a:latin typeface="Microsoft Sans Serif"/>
                <a:cs typeface="Microsoft Sans Serif"/>
              </a:rPr>
              <a:t> </a:t>
            </a:r>
            <a:r>
              <a:rPr sz="1800" spc="-5" dirty="0">
                <a:latin typeface="Microsoft Sans Serif"/>
                <a:cs typeface="Microsoft Sans Serif"/>
              </a:rPr>
              <a:t>be</a:t>
            </a:r>
            <a:r>
              <a:rPr sz="1800" spc="35" dirty="0">
                <a:latin typeface="Microsoft Sans Serif"/>
                <a:cs typeface="Microsoft Sans Serif"/>
              </a:rPr>
              <a:t> </a:t>
            </a:r>
            <a:r>
              <a:rPr sz="1800" spc="-5" dirty="0">
                <a:latin typeface="Microsoft Sans Serif"/>
                <a:cs typeface="Microsoft Sans Serif"/>
              </a:rPr>
              <a:t>repeatedely </a:t>
            </a:r>
            <a:r>
              <a:rPr sz="1800" dirty="0">
                <a:latin typeface="Microsoft Sans Serif"/>
                <a:cs typeface="Microsoft Sans Serif"/>
              </a:rPr>
              <a:t> </a:t>
            </a:r>
            <a:r>
              <a:rPr sz="1800" spc="-5" dirty="0">
                <a:latin typeface="Microsoft Sans Serif"/>
                <a:cs typeface="Microsoft Sans Serif"/>
              </a:rPr>
              <a:t>administered</a:t>
            </a:r>
            <a:r>
              <a:rPr sz="1800" spc="40" dirty="0">
                <a:latin typeface="Microsoft Sans Serif"/>
                <a:cs typeface="Microsoft Sans Serif"/>
              </a:rPr>
              <a:t> </a:t>
            </a:r>
            <a:r>
              <a:rPr sz="1800" spc="-15" dirty="0">
                <a:latin typeface="Microsoft Sans Serif"/>
                <a:cs typeface="Microsoft Sans Serif"/>
              </a:rPr>
              <a:t>with</a:t>
            </a:r>
            <a:r>
              <a:rPr sz="1800" spc="50" dirty="0">
                <a:latin typeface="Microsoft Sans Serif"/>
                <a:cs typeface="Microsoft Sans Serif"/>
              </a:rPr>
              <a:t> </a:t>
            </a:r>
            <a:r>
              <a:rPr sz="1800" spc="-5" dirty="0">
                <a:latin typeface="Microsoft Sans Serif"/>
                <a:cs typeface="Microsoft Sans Serif"/>
              </a:rPr>
              <a:t>doses</a:t>
            </a:r>
            <a:r>
              <a:rPr sz="1800" spc="30" dirty="0">
                <a:latin typeface="Microsoft Sans Serif"/>
                <a:cs typeface="Microsoft Sans Serif"/>
              </a:rPr>
              <a:t> </a:t>
            </a:r>
            <a:r>
              <a:rPr sz="1800" dirty="0">
                <a:latin typeface="Microsoft Sans Serif"/>
                <a:cs typeface="Microsoft Sans Serif"/>
              </a:rPr>
              <a:t>of</a:t>
            </a:r>
            <a:r>
              <a:rPr sz="1800" spc="20" dirty="0">
                <a:latin typeface="Microsoft Sans Serif"/>
                <a:cs typeface="Microsoft Sans Serif"/>
              </a:rPr>
              <a:t> </a:t>
            </a:r>
            <a:r>
              <a:rPr sz="1800" spc="-5" dirty="0">
                <a:latin typeface="Microsoft Sans Serif"/>
                <a:cs typeface="Microsoft Sans Serif"/>
              </a:rPr>
              <a:t>vitamin</a:t>
            </a:r>
            <a:r>
              <a:rPr sz="1800" spc="25" dirty="0">
                <a:latin typeface="Microsoft Sans Serif"/>
                <a:cs typeface="Microsoft Sans Serif"/>
              </a:rPr>
              <a:t> </a:t>
            </a:r>
            <a:r>
              <a:rPr sz="1800" spc="-5" dirty="0">
                <a:latin typeface="Microsoft Sans Serif"/>
                <a:cs typeface="Microsoft Sans Serif"/>
              </a:rPr>
              <a:t>D</a:t>
            </a:r>
            <a:r>
              <a:rPr sz="1800" spc="20" dirty="0">
                <a:latin typeface="Microsoft Sans Serif"/>
                <a:cs typeface="Microsoft Sans Serif"/>
              </a:rPr>
              <a:t> </a:t>
            </a:r>
            <a:r>
              <a:rPr sz="1800" spc="-5" dirty="0">
                <a:latin typeface="Microsoft Sans Serif"/>
                <a:cs typeface="Microsoft Sans Serif"/>
              </a:rPr>
              <a:t>that</a:t>
            </a:r>
            <a:r>
              <a:rPr sz="1800" spc="25" dirty="0">
                <a:latin typeface="Microsoft Sans Serif"/>
                <a:cs typeface="Microsoft Sans Serif"/>
              </a:rPr>
              <a:t> </a:t>
            </a:r>
            <a:r>
              <a:rPr sz="1800" spc="-5" dirty="0">
                <a:latin typeface="Microsoft Sans Serif"/>
                <a:cs typeface="Microsoft Sans Serif"/>
              </a:rPr>
              <a:t>bring</a:t>
            </a:r>
            <a:r>
              <a:rPr sz="1800" spc="25" dirty="0">
                <a:latin typeface="Microsoft Sans Serif"/>
                <a:cs typeface="Microsoft Sans Serif"/>
              </a:rPr>
              <a:t> </a:t>
            </a:r>
            <a:r>
              <a:rPr sz="1800" spc="-5" dirty="0">
                <a:latin typeface="Microsoft Sans Serif"/>
                <a:cs typeface="Microsoft Sans Serif"/>
              </a:rPr>
              <a:t>its</a:t>
            </a:r>
            <a:r>
              <a:rPr sz="1800" spc="30" dirty="0">
                <a:latin typeface="Microsoft Sans Serif"/>
                <a:cs typeface="Microsoft Sans Serif"/>
              </a:rPr>
              <a:t> </a:t>
            </a:r>
            <a:r>
              <a:rPr sz="1800" spc="-5" dirty="0">
                <a:latin typeface="Microsoft Sans Serif"/>
                <a:cs typeface="Microsoft Sans Serif"/>
              </a:rPr>
              <a:t>serum</a:t>
            </a:r>
            <a:r>
              <a:rPr sz="1800" spc="20" dirty="0">
                <a:latin typeface="Microsoft Sans Serif"/>
                <a:cs typeface="Microsoft Sans Serif"/>
              </a:rPr>
              <a:t> </a:t>
            </a:r>
            <a:r>
              <a:rPr sz="1800" spc="-10" dirty="0">
                <a:latin typeface="Microsoft Sans Serif"/>
                <a:cs typeface="Microsoft Sans Serif"/>
              </a:rPr>
              <a:t>levels</a:t>
            </a:r>
            <a:r>
              <a:rPr sz="1800" spc="35" dirty="0">
                <a:latin typeface="Microsoft Sans Serif"/>
                <a:cs typeface="Microsoft Sans Serif"/>
              </a:rPr>
              <a:t> </a:t>
            </a:r>
            <a:r>
              <a:rPr sz="1800" dirty="0">
                <a:latin typeface="Microsoft Sans Serif"/>
                <a:cs typeface="Microsoft Sans Serif"/>
              </a:rPr>
              <a:t>to</a:t>
            </a:r>
            <a:r>
              <a:rPr sz="1800" spc="20" dirty="0">
                <a:latin typeface="Microsoft Sans Serif"/>
                <a:cs typeface="Microsoft Sans Serif"/>
              </a:rPr>
              <a:t> </a:t>
            </a:r>
            <a:r>
              <a:rPr sz="1800" spc="-10" dirty="0">
                <a:latin typeface="Microsoft Sans Serif"/>
                <a:cs typeface="Microsoft Sans Serif"/>
              </a:rPr>
              <a:t>20 </a:t>
            </a:r>
            <a:r>
              <a:rPr sz="1800" spc="-465" dirty="0">
                <a:latin typeface="Microsoft Sans Serif"/>
                <a:cs typeface="Microsoft Sans Serif"/>
              </a:rPr>
              <a:t> </a:t>
            </a:r>
            <a:r>
              <a:rPr sz="1800" spc="-5" dirty="0">
                <a:latin typeface="Microsoft Sans Serif"/>
                <a:cs typeface="Microsoft Sans Serif"/>
              </a:rPr>
              <a:t>ng/ml</a:t>
            </a:r>
            <a:r>
              <a:rPr sz="1800" spc="20" dirty="0">
                <a:latin typeface="Microsoft Sans Serif"/>
                <a:cs typeface="Microsoft Sans Serif"/>
              </a:rPr>
              <a:t> </a:t>
            </a:r>
            <a:r>
              <a:rPr sz="1800" dirty="0">
                <a:latin typeface="Microsoft Sans Serif"/>
                <a:cs typeface="Microsoft Sans Serif"/>
              </a:rPr>
              <a:t>at</a:t>
            </a:r>
            <a:r>
              <a:rPr sz="1800" spc="20" dirty="0">
                <a:latin typeface="Microsoft Sans Serif"/>
                <a:cs typeface="Microsoft Sans Serif"/>
              </a:rPr>
              <a:t> </a:t>
            </a:r>
            <a:r>
              <a:rPr sz="1800" spc="-5" dirty="0">
                <a:latin typeface="Microsoft Sans Serif"/>
                <a:cs typeface="Microsoft Sans Serif"/>
              </a:rPr>
              <a:t>a</a:t>
            </a:r>
            <a:r>
              <a:rPr sz="1800" spc="20" dirty="0">
                <a:latin typeface="Microsoft Sans Serif"/>
                <a:cs typeface="Microsoft Sans Serif"/>
              </a:rPr>
              <a:t> </a:t>
            </a:r>
            <a:r>
              <a:rPr sz="1800" spc="-10" dirty="0">
                <a:latin typeface="Microsoft Sans Serif"/>
                <a:cs typeface="Microsoft Sans Serif"/>
              </a:rPr>
              <a:t>minimum</a:t>
            </a:r>
            <a:r>
              <a:rPr sz="1800" spc="40" dirty="0">
                <a:latin typeface="Microsoft Sans Serif"/>
                <a:cs typeface="Microsoft Sans Serif"/>
              </a:rPr>
              <a:t> </a:t>
            </a:r>
            <a:r>
              <a:rPr sz="1800" spc="-15" dirty="0">
                <a:latin typeface="Microsoft Sans Serif"/>
                <a:cs typeface="Microsoft Sans Serif"/>
              </a:rPr>
              <a:t>(with</a:t>
            </a:r>
            <a:r>
              <a:rPr sz="1800" spc="50" dirty="0">
                <a:latin typeface="Microsoft Sans Serif"/>
                <a:cs typeface="Microsoft Sans Serif"/>
              </a:rPr>
              <a:t> </a:t>
            </a:r>
            <a:r>
              <a:rPr sz="1800" spc="-5" dirty="0">
                <a:latin typeface="Microsoft Sans Serif"/>
                <a:cs typeface="Microsoft Sans Serif"/>
              </a:rPr>
              <a:t>caution,</a:t>
            </a:r>
            <a:r>
              <a:rPr sz="1800" spc="40" dirty="0">
                <a:latin typeface="Microsoft Sans Serif"/>
                <a:cs typeface="Microsoft Sans Serif"/>
              </a:rPr>
              <a:t> </a:t>
            </a:r>
            <a:r>
              <a:rPr sz="1800" spc="-5" dirty="0">
                <a:latin typeface="Microsoft Sans Serif"/>
                <a:cs typeface="Microsoft Sans Serif"/>
              </a:rPr>
              <a:t>so</a:t>
            </a:r>
            <a:r>
              <a:rPr sz="1800" spc="20" dirty="0">
                <a:latin typeface="Microsoft Sans Serif"/>
                <a:cs typeface="Microsoft Sans Serif"/>
              </a:rPr>
              <a:t> </a:t>
            </a:r>
            <a:r>
              <a:rPr sz="1800" spc="-10" dirty="0">
                <a:latin typeface="Microsoft Sans Serif"/>
                <a:cs typeface="Microsoft Sans Serif"/>
              </a:rPr>
              <a:t>as</a:t>
            </a:r>
            <a:r>
              <a:rPr sz="1800" spc="20" dirty="0">
                <a:latin typeface="Microsoft Sans Serif"/>
                <a:cs typeface="Microsoft Sans Serif"/>
              </a:rPr>
              <a:t> </a:t>
            </a:r>
            <a:r>
              <a:rPr sz="1800" spc="-5" dirty="0">
                <a:latin typeface="Microsoft Sans Serif"/>
                <a:cs typeface="Microsoft Sans Serif"/>
              </a:rPr>
              <a:t>not</a:t>
            </a:r>
            <a:r>
              <a:rPr sz="1800" spc="30" dirty="0">
                <a:latin typeface="Microsoft Sans Serif"/>
                <a:cs typeface="Microsoft Sans Serif"/>
              </a:rPr>
              <a:t> </a:t>
            </a:r>
            <a:r>
              <a:rPr sz="1800" dirty="0">
                <a:latin typeface="Microsoft Sans Serif"/>
                <a:cs typeface="Microsoft Sans Serif"/>
              </a:rPr>
              <a:t>to</a:t>
            </a:r>
            <a:r>
              <a:rPr sz="1800" spc="20" dirty="0">
                <a:latin typeface="Microsoft Sans Serif"/>
                <a:cs typeface="Microsoft Sans Serif"/>
              </a:rPr>
              <a:t> </a:t>
            </a:r>
            <a:r>
              <a:rPr sz="1800" spc="-5" dirty="0">
                <a:latin typeface="Microsoft Sans Serif"/>
                <a:cs typeface="Microsoft Sans Serif"/>
              </a:rPr>
              <a:t>aggravate </a:t>
            </a:r>
            <a:r>
              <a:rPr sz="1800" dirty="0">
                <a:latin typeface="Microsoft Sans Serif"/>
                <a:cs typeface="Microsoft Sans Serif"/>
              </a:rPr>
              <a:t> </a:t>
            </a:r>
            <a:r>
              <a:rPr sz="1800" spc="-10" dirty="0">
                <a:latin typeface="Microsoft Sans Serif"/>
                <a:cs typeface="Microsoft Sans Serif"/>
              </a:rPr>
              <a:t>hypercalcemia).</a:t>
            </a:r>
            <a:endParaRPr sz="1800">
              <a:latin typeface="Microsoft Sans Serif"/>
              <a:cs typeface="Microsoft Sans Serif"/>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1135" y="184530"/>
            <a:ext cx="6821728" cy="1193147"/>
          </a:xfrm>
          <a:prstGeom prst="rect">
            <a:avLst/>
          </a:prstGeom>
        </p:spPr>
        <p:txBody>
          <a:bodyPr vert="horz" wrap="square" lIns="0" tIns="84328" rIns="0" bIns="0" rtlCol="0">
            <a:spAutoFit/>
          </a:bodyPr>
          <a:lstStyle/>
          <a:p>
            <a:pPr marL="1684655" marR="5080" indent="-1529080" algn="l">
              <a:lnSpc>
                <a:spcPct val="100000"/>
              </a:lnSpc>
              <a:spcBef>
                <a:spcPts val="100"/>
              </a:spcBef>
            </a:pPr>
            <a:r>
              <a:rPr sz="3600" spc="-40" dirty="0"/>
              <a:t>Treatment </a:t>
            </a:r>
            <a:r>
              <a:rPr sz="3600" spc="-5" dirty="0"/>
              <a:t>of </a:t>
            </a:r>
            <a:r>
              <a:rPr sz="3600" spc="-20" dirty="0"/>
              <a:t>severe </a:t>
            </a:r>
            <a:r>
              <a:rPr sz="3600" spc="-15"/>
              <a:t>hypercalcemia </a:t>
            </a:r>
            <a:r>
              <a:rPr sz="3600" spc="-800"/>
              <a:t> </a:t>
            </a:r>
            <a:r>
              <a:rPr lang="ar-EG" sz="3600" spc="-25" dirty="0"/>
              <a:t>(</a:t>
            </a:r>
            <a:r>
              <a:rPr sz="3600" spc="-25"/>
              <a:t>parathyroid</a:t>
            </a:r>
            <a:r>
              <a:rPr sz="3600" spc="-40"/>
              <a:t> </a:t>
            </a:r>
            <a:r>
              <a:rPr sz="3600" spc="-5"/>
              <a:t>crisis</a:t>
            </a:r>
            <a:r>
              <a:rPr lang="ar-EG" sz="3600" spc="-5" dirty="0"/>
              <a:t>(</a:t>
            </a:r>
            <a:endParaRPr sz="3600"/>
          </a:p>
        </p:txBody>
      </p:sp>
      <p:sp>
        <p:nvSpPr>
          <p:cNvPr id="3" name="object 3"/>
          <p:cNvSpPr txBox="1"/>
          <p:nvPr/>
        </p:nvSpPr>
        <p:spPr>
          <a:xfrm>
            <a:off x="1555496" y="2579370"/>
            <a:ext cx="6593205" cy="1120820"/>
          </a:xfrm>
          <a:prstGeom prst="rect">
            <a:avLst/>
          </a:prstGeom>
        </p:spPr>
        <p:txBody>
          <a:bodyPr vert="horz" wrap="square" lIns="0" tIns="12700" rIns="0" bIns="0" rtlCol="0">
            <a:spAutoFit/>
          </a:bodyPr>
          <a:lstStyle/>
          <a:p>
            <a:pPr marL="299085" indent="-287020" algn="l" rtl="0">
              <a:lnSpc>
                <a:spcPct val="100000"/>
              </a:lnSpc>
              <a:spcBef>
                <a:spcPts val="100"/>
              </a:spcBef>
              <a:buFont typeface="Microsoft Sans Serif"/>
              <a:buChar char="•"/>
              <a:tabLst>
                <a:tab pos="299085" algn="l"/>
                <a:tab pos="299720" algn="l"/>
              </a:tabLst>
            </a:pPr>
            <a:r>
              <a:rPr sz="2400" spc="-15" dirty="0">
                <a:latin typeface="Calibri"/>
                <a:cs typeface="Calibri"/>
              </a:rPr>
              <a:t>Hydration</a:t>
            </a:r>
            <a:r>
              <a:rPr sz="2400" spc="-35" dirty="0">
                <a:latin typeface="Calibri"/>
                <a:cs typeface="Calibri"/>
              </a:rPr>
              <a:t> </a:t>
            </a:r>
            <a:r>
              <a:rPr sz="2400" dirty="0">
                <a:latin typeface="Calibri"/>
                <a:cs typeface="Calibri"/>
              </a:rPr>
              <a:t>with</a:t>
            </a:r>
            <a:r>
              <a:rPr sz="2400" spc="-25" dirty="0">
                <a:latin typeface="Calibri"/>
                <a:cs typeface="Calibri"/>
              </a:rPr>
              <a:t> </a:t>
            </a:r>
            <a:r>
              <a:rPr sz="2400" spc="-5" dirty="0">
                <a:latin typeface="Calibri"/>
                <a:cs typeface="Calibri"/>
              </a:rPr>
              <a:t>normal</a:t>
            </a:r>
            <a:r>
              <a:rPr sz="2400" spc="-20" dirty="0">
                <a:latin typeface="Calibri"/>
                <a:cs typeface="Calibri"/>
              </a:rPr>
              <a:t> </a:t>
            </a:r>
            <a:r>
              <a:rPr sz="2400" spc="-5" dirty="0">
                <a:latin typeface="Calibri"/>
                <a:cs typeface="Calibri"/>
              </a:rPr>
              <a:t>saline</a:t>
            </a:r>
            <a:endParaRPr sz="2400">
              <a:latin typeface="Calibri"/>
              <a:cs typeface="Calibri"/>
            </a:endParaRPr>
          </a:p>
          <a:p>
            <a:pPr marL="299085" indent="-287020" algn="l" rtl="0">
              <a:lnSpc>
                <a:spcPct val="100000"/>
              </a:lnSpc>
              <a:buFont typeface="Microsoft Sans Serif"/>
              <a:buChar char="•"/>
              <a:tabLst>
                <a:tab pos="299085" algn="l"/>
                <a:tab pos="299720" algn="l"/>
              </a:tabLst>
            </a:pPr>
            <a:r>
              <a:rPr sz="2400" spc="-10">
                <a:latin typeface="Calibri"/>
                <a:cs typeface="Calibri"/>
              </a:rPr>
              <a:t>Bisphosphonates</a:t>
            </a:r>
            <a:r>
              <a:rPr sz="2400">
                <a:latin typeface="Calibri"/>
                <a:cs typeface="Calibri"/>
              </a:rPr>
              <a:t> </a:t>
            </a:r>
            <a:r>
              <a:rPr sz="2400" spc="-70" dirty="0">
                <a:latin typeface="Calibri"/>
                <a:cs typeface="Calibri"/>
              </a:rPr>
              <a:t>iv.</a:t>
            </a:r>
            <a:r>
              <a:rPr sz="2400" dirty="0">
                <a:latin typeface="Calibri"/>
                <a:cs typeface="Calibri"/>
              </a:rPr>
              <a:t> </a:t>
            </a:r>
            <a:r>
              <a:rPr sz="2400" spc="-10" dirty="0">
                <a:latin typeface="Calibri"/>
                <a:cs typeface="Calibri"/>
              </a:rPr>
              <a:t>(pamidronate,</a:t>
            </a:r>
            <a:r>
              <a:rPr sz="2400" spc="-25" dirty="0">
                <a:latin typeface="Calibri"/>
                <a:cs typeface="Calibri"/>
              </a:rPr>
              <a:t> </a:t>
            </a:r>
            <a:r>
              <a:rPr sz="2400" spc="-15" dirty="0">
                <a:latin typeface="Calibri"/>
                <a:cs typeface="Calibri"/>
              </a:rPr>
              <a:t>zoledronic</a:t>
            </a:r>
            <a:r>
              <a:rPr sz="2400" dirty="0">
                <a:latin typeface="Calibri"/>
                <a:cs typeface="Calibri"/>
              </a:rPr>
              <a:t> acid)</a:t>
            </a:r>
            <a:endParaRPr sz="2400">
              <a:latin typeface="Calibri"/>
              <a:cs typeface="Calibri"/>
            </a:endParaRPr>
          </a:p>
          <a:p>
            <a:pPr marL="299085" indent="-287020" algn="l" rtl="0">
              <a:lnSpc>
                <a:spcPct val="100000"/>
              </a:lnSpc>
              <a:buFont typeface="Microsoft Sans Serif"/>
              <a:buChar char="•"/>
              <a:tabLst>
                <a:tab pos="299085" algn="l"/>
                <a:tab pos="299720" algn="l"/>
              </a:tabLst>
            </a:pPr>
            <a:r>
              <a:rPr sz="2400" spc="-5">
                <a:latin typeface="Calibri"/>
                <a:cs typeface="Calibri"/>
              </a:rPr>
              <a:t>Calcitonin</a:t>
            </a:r>
            <a:r>
              <a:rPr sz="2400" spc="-55">
                <a:latin typeface="Calibri"/>
                <a:cs typeface="Calibri"/>
              </a:rPr>
              <a:t> </a:t>
            </a:r>
            <a:r>
              <a:rPr sz="2400" spc="-5" dirty="0">
                <a:latin typeface="Calibri"/>
                <a:cs typeface="Calibri"/>
              </a:rPr>
              <a:t>sc.,</a:t>
            </a:r>
            <a:r>
              <a:rPr sz="2400" spc="-45" dirty="0">
                <a:latin typeface="Calibri"/>
                <a:cs typeface="Calibri"/>
              </a:rPr>
              <a:t> </a:t>
            </a:r>
            <a:r>
              <a:rPr sz="2400">
                <a:latin typeface="Calibri"/>
                <a:cs typeface="Calibri"/>
              </a:rPr>
              <a:t>im.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12620" y="399288"/>
            <a:ext cx="5471922" cy="1229105"/>
          </a:xfrm>
          <a:prstGeom prst="rect">
            <a:avLst/>
          </a:prstGeom>
        </p:spPr>
      </p:pic>
      <p:sp>
        <p:nvSpPr>
          <p:cNvPr id="3" name="object 3"/>
          <p:cNvSpPr txBox="1">
            <a:spLocks noGrp="1"/>
          </p:cNvSpPr>
          <p:nvPr>
            <p:ph type="title"/>
          </p:nvPr>
        </p:nvSpPr>
        <p:spPr>
          <a:xfrm>
            <a:off x="2246757" y="528574"/>
            <a:ext cx="4648200" cy="696595"/>
          </a:xfrm>
          <a:prstGeom prst="rect">
            <a:avLst/>
          </a:prstGeom>
        </p:spPr>
        <p:txBody>
          <a:bodyPr vert="horz" wrap="square" lIns="0" tIns="13335" rIns="0" bIns="0" rtlCol="0">
            <a:spAutoFit/>
          </a:bodyPr>
          <a:lstStyle/>
          <a:p>
            <a:pPr marL="12700">
              <a:lnSpc>
                <a:spcPct val="100000"/>
              </a:lnSpc>
              <a:spcBef>
                <a:spcPts val="105"/>
              </a:spcBef>
            </a:pPr>
            <a:r>
              <a:rPr sz="4400" spc="-20" dirty="0"/>
              <a:t>Hypoparathyroidism</a:t>
            </a:r>
            <a:endParaRPr sz="4400"/>
          </a:p>
        </p:txBody>
      </p:sp>
      <p:sp>
        <p:nvSpPr>
          <p:cNvPr id="4" name="object 4"/>
          <p:cNvSpPr txBox="1"/>
          <p:nvPr/>
        </p:nvSpPr>
        <p:spPr>
          <a:xfrm>
            <a:off x="1459738" y="2147442"/>
            <a:ext cx="6325870" cy="1854835"/>
          </a:xfrm>
          <a:prstGeom prst="rect">
            <a:avLst/>
          </a:prstGeom>
        </p:spPr>
        <p:txBody>
          <a:bodyPr vert="horz" wrap="square" lIns="0" tIns="12700" rIns="0" bIns="0" rtlCol="0">
            <a:spAutoFit/>
          </a:bodyPr>
          <a:lstStyle/>
          <a:p>
            <a:pPr marL="12065" marR="5080" indent="1905" algn="ctr" rtl="0">
              <a:lnSpc>
                <a:spcPct val="100000"/>
              </a:lnSpc>
              <a:spcBef>
                <a:spcPts val="100"/>
              </a:spcBef>
            </a:pPr>
            <a:r>
              <a:rPr sz="2400" spc="-15" dirty="0">
                <a:latin typeface="Calibri"/>
                <a:cs typeface="Calibri"/>
              </a:rPr>
              <a:t>Hypoparathyroidism </a:t>
            </a:r>
            <a:r>
              <a:rPr sz="2400" dirty="0">
                <a:latin typeface="Calibri"/>
                <a:cs typeface="Calibri"/>
              </a:rPr>
              <a:t>is the </a:t>
            </a:r>
            <a:r>
              <a:rPr sz="2400" spc="-20" dirty="0">
                <a:latin typeface="Calibri"/>
                <a:cs typeface="Calibri"/>
              </a:rPr>
              <a:t>state </a:t>
            </a:r>
            <a:r>
              <a:rPr sz="2400" spc="-5" dirty="0">
                <a:latin typeface="Calibri"/>
                <a:cs typeface="Calibri"/>
              </a:rPr>
              <a:t>of decreased </a:t>
            </a:r>
            <a:r>
              <a:rPr sz="2400" dirty="0">
                <a:latin typeface="Calibri"/>
                <a:cs typeface="Calibri"/>
              </a:rPr>
              <a:t> </a:t>
            </a:r>
            <a:r>
              <a:rPr sz="2400" spc="-10" dirty="0">
                <a:latin typeface="Calibri"/>
                <a:cs typeface="Calibri"/>
              </a:rPr>
              <a:t>secretion</a:t>
            </a:r>
            <a:r>
              <a:rPr sz="2400" spc="-30" dirty="0">
                <a:latin typeface="Calibri"/>
                <a:cs typeface="Calibri"/>
              </a:rPr>
              <a:t> </a:t>
            </a:r>
            <a:r>
              <a:rPr sz="2400" spc="-5" dirty="0">
                <a:latin typeface="Calibri"/>
                <a:cs typeface="Calibri"/>
              </a:rPr>
              <a:t>or</a:t>
            </a:r>
            <a:r>
              <a:rPr sz="2400" spc="-10" dirty="0">
                <a:latin typeface="Calibri"/>
                <a:cs typeface="Calibri"/>
              </a:rPr>
              <a:t> </a:t>
            </a:r>
            <a:r>
              <a:rPr sz="2400" dirty="0">
                <a:latin typeface="Calibri"/>
                <a:cs typeface="Calibri"/>
              </a:rPr>
              <a:t>activity</a:t>
            </a:r>
            <a:r>
              <a:rPr sz="2400" spc="-30" dirty="0">
                <a:latin typeface="Calibri"/>
                <a:cs typeface="Calibri"/>
              </a:rPr>
              <a:t> </a:t>
            </a:r>
            <a:r>
              <a:rPr sz="2400" spc="-5" dirty="0">
                <a:latin typeface="Calibri"/>
                <a:cs typeface="Calibri"/>
              </a:rPr>
              <a:t>of</a:t>
            </a:r>
            <a:r>
              <a:rPr sz="2400" spc="-10" dirty="0">
                <a:latin typeface="Calibri"/>
                <a:cs typeface="Calibri"/>
              </a:rPr>
              <a:t> </a:t>
            </a:r>
            <a:r>
              <a:rPr sz="2400" spc="-15" dirty="0">
                <a:latin typeface="Calibri"/>
                <a:cs typeface="Calibri"/>
              </a:rPr>
              <a:t>parathyroid</a:t>
            </a:r>
            <a:r>
              <a:rPr sz="2400" spc="-30" dirty="0">
                <a:latin typeface="Calibri"/>
                <a:cs typeface="Calibri"/>
              </a:rPr>
              <a:t> </a:t>
            </a:r>
            <a:r>
              <a:rPr sz="2400" spc="-5" dirty="0">
                <a:latin typeface="Calibri"/>
                <a:cs typeface="Calibri"/>
              </a:rPr>
              <a:t>hormone</a:t>
            </a:r>
            <a:r>
              <a:rPr sz="2400" spc="-10" dirty="0">
                <a:latin typeface="Calibri"/>
                <a:cs typeface="Calibri"/>
              </a:rPr>
              <a:t> (PTH).</a:t>
            </a:r>
            <a:endParaRPr sz="2400">
              <a:latin typeface="Calibri"/>
              <a:cs typeface="Calibri"/>
            </a:endParaRPr>
          </a:p>
          <a:p>
            <a:pPr marL="281940" marR="272415" algn="ctr" rtl="0">
              <a:lnSpc>
                <a:spcPct val="100000"/>
              </a:lnSpc>
            </a:pPr>
            <a:r>
              <a:rPr sz="2400" spc="-5" dirty="0">
                <a:latin typeface="Calibri"/>
                <a:cs typeface="Calibri"/>
              </a:rPr>
              <a:t>This </a:t>
            </a:r>
            <a:r>
              <a:rPr sz="2400" dirty="0">
                <a:latin typeface="Calibri"/>
                <a:cs typeface="Calibri"/>
              </a:rPr>
              <a:t>leads </a:t>
            </a:r>
            <a:r>
              <a:rPr sz="2400" spc="-15" dirty="0">
                <a:latin typeface="Calibri"/>
                <a:cs typeface="Calibri"/>
              </a:rPr>
              <a:t>to </a:t>
            </a:r>
            <a:r>
              <a:rPr sz="2400" spc="-5" dirty="0">
                <a:latin typeface="Calibri"/>
                <a:cs typeface="Calibri"/>
              </a:rPr>
              <a:t>decreased </a:t>
            </a:r>
            <a:r>
              <a:rPr sz="2400" spc="-10" dirty="0">
                <a:latin typeface="Calibri"/>
                <a:cs typeface="Calibri"/>
              </a:rPr>
              <a:t>blood levels </a:t>
            </a:r>
            <a:r>
              <a:rPr sz="2400" spc="-5" dirty="0">
                <a:latin typeface="Calibri"/>
                <a:cs typeface="Calibri"/>
              </a:rPr>
              <a:t>of calcium </a:t>
            </a:r>
            <a:r>
              <a:rPr sz="2400" spc="-530" dirty="0">
                <a:latin typeface="Calibri"/>
                <a:cs typeface="Calibri"/>
              </a:rPr>
              <a:t> </a:t>
            </a:r>
            <a:r>
              <a:rPr sz="2400" spc="-5" dirty="0">
                <a:latin typeface="Calibri"/>
                <a:cs typeface="Calibri"/>
              </a:rPr>
              <a:t>(hypocalcemia) </a:t>
            </a:r>
            <a:r>
              <a:rPr sz="2400" dirty="0">
                <a:latin typeface="Calibri"/>
                <a:cs typeface="Calibri"/>
              </a:rPr>
              <a:t>and </a:t>
            </a:r>
            <a:r>
              <a:rPr sz="2400" spc="-5" dirty="0">
                <a:latin typeface="Calibri"/>
                <a:cs typeface="Calibri"/>
              </a:rPr>
              <a:t>increased </a:t>
            </a:r>
            <a:r>
              <a:rPr sz="2400" spc="-10" dirty="0">
                <a:latin typeface="Calibri"/>
                <a:cs typeface="Calibri"/>
              </a:rPr>
              <a:t>levels </a:t>
            </a:r>
            <a:r>
              <a:rPr sz="2400" spc="-5" dirty="0">
                <a:latin typeface="Calibri"/>
                <a:cs typeface="Calibri"/>
              </a:rPr>
              <a:t>of </a:t>
            </a:r>
            <a:r>
              <a:rPr sz="2400" spc="-10" dirty="0">
                <a:latin typeface="Calibri"/>
                <a:cs typeface="Calibri"/>
              </a:rPr>
              <a:t>blood </a:t>
            </a:r>
            <a:r>
              <a:rPr sz="2400" spc="-5" dirty="0">
                <a:latin typeface="Calibri"/>
                <a:cs typeface="Calibri"/>
              </a:rPr>
              <a:t> phosphorus</a:t>
            </a:r>
            <a:r>
              <a:rPr sz="2400" spc="-10" dirty="0">
                <a:latin typeface="Calibri"/>
                <a:cs typeface="Calibri"/>
              </a:rPr>
              <a:t> </a:t>
            </a:r>
            <a:r>
              <a:rPr sz="2400" spc="-5" dirty="0">
                <a:latin typeface="Calibri"/>
                <a:cs typeface="Calibri"/>
              </a:rPr>
              <a:t>(hyperphosphatemia).</a:t>
            </a:r>
            <a:endParaRPr sz="24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1318" y="78689"/>
            <a:ext cx="6821805" cy="879475"/>
          </a:xfrm>
          <a:prstGeom prst="rect">
            <a:avLst/>
          </a:prstGeom>
        </p:spPr>
        <p:txBody>
          <a:bodyPr vert="horz" wrap="square" lIns="0" tIns="12065" rIns="0" bIns="0" rtlCol="0">
            <a:spAutoFit/>
          </a:bodyPr>
          <a:lstStyle/>
          <a:p>
            <a:pPr marL="338455" marR="5080" indent="-326390" rtl="0">
              <a:lnSpc>
                <a:spcPct val="100000"/>
              </a:lnSpc>
              <a:spcBef>
                <a:spcPts val="95"/>
              </a:spcBef>
            </a:pPr>
            <a:r>
              <a:rPr sz="2800" spc="-5"/>
              <a:t> </a:t>
            </a:r>
            <a:r>
              <a:rPr sz="2800" spc="-20"/>
              <a:t>differential</a:t>
            </a:r>
            <a:r>
              <a:rPr sz="2800"/>
              <a:t> </a:t>
            </a:r>
            <a:r>
              <a:rPr sz="2800" spc="-10"/>
              <a:t>diagnos</a:t>
            </a:r>
            <a:r>
              <a:rPr lang="en-US" sz="2800" spc="-10" dirty="0" err="1"/>
              <a:t>i</a:t>
            </a:r>
            <a:r>
              <a:rPr sz="2800" spc="-10"/>
              <a:t>s(Hypocalcemia</a:t>
            </a:r>
            <a:r>
              <a:rPr sz="2800" spc="10"/>
              <a:t> </a:t>
            </a:r>
            <a:r>
              <a:rPr lang="ar-EG" sz="2800" spc="10" dirty="0"/>
              <a:t>(</a:t>
            </a:r>
            <a:r>
              <a:rPr sz="2800" spc="-10"/>
              <a:t>etiologies</a:t>
            </a:r>
            <a:r>
              <a:rPr sz="2800" spc="10"/>
              <a:t> </a:t>
            </a:r>
            <a:r>
              <a:rPr sz="2800" spc="-15"/>
              <a:t>by</a:t>
            </a:r>
            <a:r>
              <a:rPr sz="2800" spc="10"/>
              <a:t> </a:t>
            </a:r>
            <a:r>
              <a:rPr sz="2800" spc="-5"/>
              <a:t>mechanis</a:t>
            </a:r>
            <a:r>
              <a:rPr lang="en-US" sz="2800" spc="-5" dirty="0"/>
              <a:t>m</a:t>
            </a:r>
            <a:endParaRPr sz="2800"/>
          </a:p>
        </p:txBody>
      </p:sp>
      <p:graphicFrame>
        <p:nvGraphicFramePr>
          <p:cNvPr id="3" name="object 3"/>
          <p:cNvGraphicFramePr>
            <a:graphicFrameLocks noGrp="1"/>
          </p:cNvGraphicFramePr>
          <p:nvPr/>
        </p:nvGraphicFramePr>
        <p:xfrm>
          <a:off x="604837" y="1262125"/>
          <a:ext cx="8354695" cy="5065643"/>
        </p:xfrm>
        <a:graphic>
          <a:graphicData uri="http://schemas.openxmlformats.org/drawingml/2006/table">
            <a:tbl>
              <a:tblPr firstRow="1" bandRow="1">
                <a:tableStyleId>{2D5ABB26-0587-4C30-8999-92F81FD0307C}</a:tableStyleId>
              </a:tblPr>
              <a:tblGrid>
                <a:gridCol w="2709545">
                  <a:extLst>
                    <a:ext uri="{9D8B030D-6E8A-4147-A177-3AD203B41FA5}">
                      <a16:colId xmlns:a16="http://schemas.microsoft.com/office/drawing/2014/main" val="20000"/>
                    </a:ext>
                  </a:extLst>
                </a:gridCol>
                <a:gridCol w="2404110">
                  <a:extLst>
                    <a:ext uri="{9D8B030D-6E8A-4147-A177-3AD203B41FA5}">
                      <a16:colId xmlns:a16="http://schemas.microsoft.com/office/drawing/2014/main" val="20001"/>
                    </a:ext>
                  </a:extLst>
                </a:gridCol>
                <a:gridCol w="1512570">
                  <a:extLst>
                    <a:ext uri="{9D8B030D-6E8A-4147-A177-3AD203B41FA5}">
                      <a16:colId xmlns:a16="http://schemas.microsoft.com/office/drawing/2014/main" val="20002"/>
                    </a:ext>
                  </a:extLst>
                </a:gridCol>
                <a:gridCol w="1728470">
                  <a:extLst>
                    <a:ext uri="{9D8B030D-6E8A-4147-A177-3AD203B41FA5}">
                      <a16:colId xmlns:a16="http://schemas.microsoft.com/office/drawing/2014/main" val="20003"/>
                    </a:ext>
                  </a:extLst>
                </a:gridCol>
              </a:tblGrid>
              <a:tr h="579120">
                <a:tc>
                  <a:txBody>
                    <a:bodyPr/>
                    <a:lstStyle/>
                    <a:p>
                      <a:pPr marL="494030">
                        <a:lnSpc>
                          <a:spcPct val="100000"/>
                        </a:lnSpc>
                        <a:spcBef>
                          <a:spcPts val="260"/>
                        </a:spcBef>
                      </a:pPr>
                      <a:r>
                        <a:rPr sz="1600" b="1" spc="-10" dirty="0">
                          <a:latin typeface="Calibri"/>
                          <a:cs typeface="Calibri"/>
                        </a:rPr>
                        <a:t>Hypoparathyroidism</a:t>
                      </a:r>
                      <a:endParaRPr sz="1600">
                        <a:latin typeface="Calibri"/>
                        <a:cs typeface="Calibri"/>
                      </a:endParaRPr>
                    </a:p>
                  </a:txBody>
                  <a:tcPr marL="0" marR="0" marT="3302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a:txBody>
                    <a:bodyPr/>
                    <a:lstStyle/>
                    <a:p>
                      <a:pPr marL="334645">
                        <a:lnSpc>
                          <a:spcPct val="100000"/>
                        </a:lnSpc>
                        <a:spcBef>
                          <a:spcPts val="260"/>
                        </a:spcBef>
                      </a:pPr>
                      <a:r>
                        <a:rPr sz="1600" b="1" spc="-5" dirty="0">
                          <a:latin typeface="Calibri"/>
                          <a:cs typeface="Calibri"/>
                        </a:rPr>
                        <a:t>Vitamin</a:t>
                      </a:r>
                      <a:r>
                        <a:rPr sz="1600" b="1" spc="-45" dirty="0">
                          <a:latin typeface="Calibri"/>
                          <a:cs typeface="Calibri"/>
                        </a:rPr>
                        <a:t> </a:t>
                      </a:r>
                      <a:r>
                        <a:rPr sz="1600" b="1" spc="-5" dirty="0">
                          <a:latin typeface="Calibri"/>
                          <a:cs typeface="Calibri"/>
                        </a:rPr>
                        <a:t>D</a:t>
                      </a:r>
                      <a:r>
                        <a:rPr sz="1600" b="1" spc="-15" dirty="0">
                          <a:latin typeface="Calibri"/>
                          <a:cs typeface="Calibri"/>
                        </a:rPr>
                        <a:t> </a:t>
                      </a:r>
                      <a:r>
                        <a:rPr sz="1600" b="1" spc="-5" dirty="0">
                          <a:latin typeface="Calibri"/>
                          <a:cs typeface="Calibri"/>
                        </a:rPr>
                        <a:t>deficiency</a:t>
                      </a:r>
                      <a:endParaRPr sz="1600">
                        <a:latin typeface="Calibri"/>
                        <a:cs typeface="Calibri"/>
                      </a:endParaRPr>
                    </a:p>
                  </a:txBody>
                  <a:tcPr marL="0" marR="0" marT="3302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a:txBody>
                    <a:bodyPr/>
                    <a:lstStyle/>
                    <a:p>
                      <a:pPr marL="170180" marR="160655" indent="91440">
                        <a:lnSpc>
                          <a:spcPct val="100000"/>
                        </a:lnSpc>
                        <a:spcBef>
                          <a:spcPts val="260"/>
                        </a:spcBef>
                      </a:pPr>
                      <a:r>
                        <a:rPr sz="1600" b="1" spc="-5" dirty="0">
                          <a:latin typeface="Calibri"/>
                          <a:cs typeface="Calibri"/>
                        </a:rPr>
                        <a:t>Low dietary </a:t>
                      </a:r>
                      <a:r>
                        <a:rPr sz="1600" b="1" dirty="0">
                          <a:latin typeface="Calibri"/>
                          <a:cs typeface="Calibri"/>
                        </a:rPr>
                        <a:t> </a:t>
                      </a:r>
                      <a:r>
                        <a:rPr sz="1600" b="1" spc="-15" dirty="0">
                          <a:latin typeface="Calibri"/>
                          <a:cs typeface="Calibri"/>
                        </a:rPr>
                        <a:t>intake</a:t>
                      </a:r>
                      <a:r>
                        <a:rPr sz="1600" b="1" spc="-40" dirty="0">
                          <a:latin typeface="Calibri"/>
                          <a:cs typeface="Calibri"/>
                        </a:rPr>
                        <a:t> </a:t>
                      </a:r>
                      <a:r>
                        <a:rPr sz="1600" b="1" spc="-5" dirty="0">
                          <a:latin typeface="Calibri"/>
                          <a:cs typeface="Calibri"/>
                        </a:rPr>
                        <a:t>of</a:t>
                      </a:r>
                      <a:r>
                        <a:rPr sz="1600" b="1" spc="-25" dirty="0">
                          <a:latin typeface="Calibri"/>
                          <a:cs typeface="Calibri"/>
                        </a:rPr>
                        <a:t> </a:t>
                      </a:r>
                      <a:r>
                        <a:rPr sz="1600" b="1" spc="-5" dirty="0">
                          <a:latin typeface="Calibri"/>
                          <a:cs typeface="Calibri"/>
                        </a:rPr>
                        <a:t>Ca</a:t>
                      </a:r>
                      <a:r>
                        <a:rPr sz="1600" b="1" spc="-20" dirty="0">
                          <a:latin typeface="Calibri"/>
                          <a:cs typeface="Calibri"/>
                        </a:rPr>
                        <a:t> </a:t>
                      </a:r>
                      <a:r>
                        <a:rPr sz="1575" b="1" baseline="26455" dirty="0">
                          <a:latin typeface="Calibri"/>
                          <a:cs typeface="Calibri"/>
                        </a:rPr>
                        <a:t>+2</a:t>
                      </a:r>
                      <a:endParaRPr sz="1575" baseline="26455">
                        <a:latin typeface="Calibri"/>
                        <a:cs typeface="Calibri"/>
                      </a:endParaRPr>
                    </a:p>
                  </a:txBody>
                  <a:tcPr marL="0" marR="0" marT="3302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a:txBody>
                    <a:bodyPr/>
                    <a:lstStyle/>
                    <a:p>
                      <a:pPr marL="342900" marR="252729" indent="-81280">
                        <a:lnSpc>
                          <a:spcPct val="100000"/>
                        </a:lnSpc>
                        <a:spcBef>
                          <a:spcPts val="260"/>
                        </a:spcBef>
                      </a:pPr>
                      <a:r>
                        <a:rPr sz="1600" b="1" dirty="0">
                          <a:latin typeface="Calibri"/>
                          <a:cs typeface="Calibri"/>
                        </a:rPr>
                        <a:t>Miscel</a:t>
                      </a:r>
                      <a:r>
                        <a:rPr sz="1600" b="1" spc="5" dirty="0">
                          <a:latin typeface="Calibri"/>
                          <a:cs typeface="Calibri"/>
                        </a:rPr>
                        <a:t>l</a:t>
                      </a:r>
                      <a:r>
                        <a:rPr sz="1600" b="1" dirty="0">
                          <a:latin typeface="Calibri"/>
                          <a:cs typeface="Calibri"/>
                        </a:rPr>
                        <a:t>aneo</a:t>
                      </a:r>
                      <a:r>
                        <a:rPr sz="1600" b="1" spc="-5" dirty="0">
                          <a:latin typeface="Calibri"/>
                          <a:cs typeface="Calibri"/>
                        </a:rPr>
                        <a:t>u</a:t>
                      </a:r>
                      <a:r>
                        <a:rPr sz="1600" b="1" dirty="0">
                          <a:latin typeface="Calibri"/>
                          <a:cs typeface="Calibri"/>
                        </a:rPr>
                        <a:t>s  </a:t>
                      </a:r>
                      <a:r>
                        <a:rPr sz="1600" b="1" spc="-10" dirty="0">
                          <a:latin typeface="Calibri"/>
                          <a:cs typeface="Calibri"/>
                        </a:rPr>
                        <a:t>mechanisms</a:t>
                      </a:r>
                      <a:endParaRPr sz="1600">
                        <a:latin typeface="Calibri"/>
                        <a:cs typeface="Calibri"/>
                      </a:endParaRPr>
                    </a:p>
                  </a:txBody>
                  <a:tcPr marL="0" marR="0" marT="3302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extLst>
                  <a:ext uri="{0D108BD9-81ED-4DB2-BD59-A6C34878D82A}">
                    <a16:rowId xmlns:a16="http://schemas.microsoft.com/office/drawing/2014/main" val="10000"/>
                  </a:ext>
                </a:extLst>
              </a:tr>
              <a:tr h="501014">
                <a:tc>
                  <a:txBody>
                    <a:bodyPr/>
                    <a:lstStyle/>
                    <a:p>
                      <a:pPr algn="ctr">
                        <a:lnSpc>
                          <a:spcPct val="100000"/>
                        </a:lnSpc>
                        <a:spcBef>
                          <a:spcPts val="185"/>
                        </a:spcBef>
                      </a:pPr>
                      <a:r>
                        <a:rPr sz="1600" spc="-10" dirty="0">
                          <a:solidFill>
                            <a:srgbClr val="FF0000"/>
                          </a:solidFill>
                          <a:latin typeface="Calibri"/>
                          <a:cs typeface="Calibri"/>
                        </a:rPr>
                        <a:t>PTH</a:t>
                      </a:r>
                      <a:r>
                        <a:rPr sz="1600" spc="315" dirty="0">
                          <a:solidFill>
                            <a:srgbClr val="FF0000"/>
                          </a:solidFill>
                          <a:latin typeface="Calibri"/>
                          <a:cs typeface="Calibri"/>
                        </a:rPr>
                        <a:t> </a:t>
                      </a:r>
                      <a:r>
                        <a:rPr sz="1600" spc="-5" dirty="0">
                          <a:solidFill>
                            <a:srgbClr val="FF0000"/>
                          </a:solidFill>
                          <a:latin typeface="Calibri"/>
                          <a:cs typeface="Calibri"/>
                        </a:rPr>
                        <a:t>↓,</a:t>
                      </a:r>
                      <a:r>
                        <a:rPr sz="1600" dirty="0">
                          <a:solidFill>
                            <a:srgbClr val="FF0000"/>
                          </a:solidFill>
                          <a:latin typeface="Calibri"/>
                          <a:cs typeface="Calibri"/>
                        </a:rPr>
                        <a:t> </a:t>
                      </a:r>
                      <a:r>
                        <a:rPr sz="1600" spc="-5" dirty="0">
                          <a:solidFill>
                            <a:srgbClr val="FF0000"/>
                          </a:solidFill>
                          <a:latin typeface="Calibri"/>
                          <a:cs typeface="Calibri"/>
                        </a:rPr>
                        <a:t>N</a:t>
                      </a:r>
                      <a:endParaRPr sz="1600">
                        <a:latin typeface="Calibri"/>
                        <a:cs typeface="Calibri"/>
                      </a:endParaRPr>
                    </a:p>
                  </a:txBody>
                  <a:tcPr marL="0" marR="0" marT="2349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tc gridSpan="2">
                  <a:txBody>
                    <a:bodyPr/>
                    <a:lstStyle/>
                    <a:p>
                      <a:pPr algn="ctr">
                        <a:lnSpc>
                          <a:spcPct val="100000"/>
                        </a:lnSpc>
                        <a:spcBef>
                          <a:spcPts val="260"/>
                        </a:spcBef>
                      </a:pPr>
                      <a:r>
                        <a:rPr sz="1600" spc="-10" dirty="0">
                          <a:solidFill>
                            <a:srgbClr val="FF0000"/>
                          </a:solidFill>
                          <a:latin typeface="Calibri"/>
                          <a:cs typeface="Calibri"/>
                        </a:rPr>
                        <a:t>PTH</a:t>
                      </a:r>
                      <a:r>
                        <a:rPr sz="1600" spc="305" dirty="0">
                          <a:solidFill>
                            <a:srgbClr val="FF0000"/>
                          </a:solidFill>
                          <a:latin typeface="Calibri"/>
                          <a:cs typeface="Calibri"/>
                        </a:rPr>
                        <a:t> </a:t>
                      </a:r>
                      <a:r>
                        <a:rPr sz="1600" spc="-5" dirty="0">
                          <a:solidFill>
                            <a:srgbClr val="FF0000"/>
                          </a:solidFill>
                          <a:latin typeface="Calibri"/>
                          <a:cs typeface="Calibri"/>
                        </a:rPr>
                        <a:t>↑</a:t>
                      </a:r>
                      <a:endParaRPr sz="1600">
                        <a:latin typeface="Calibri"/>
                        <a:cs typeface="Calibri"/>
                      </a:endParaRPr>
                    </a:p>
                  </a:txBody>
                  <a:tcPr marL="0" marR="0" marT="3302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extLst>
                  <a:ext uri="{0D108BD9-81ED-4DB2-BD59-A6C34878D82A}">
                    <a16:rowId xmlns:a16="http://schemas.microsoft.com/office/drawing/2014/main" val="10001"/>
                  </a:ext>
                </a:extLst>
              </a:tr>
              <a:tr h="518160">
                <a:tc>
                  <a:txBody>
                    <a:bodyPr/>
                    <a:lstStyle/>
                    <a:p>
                      <a:pPr marL="91440">
                        <a:lnSpc>
                          <a:spcPct val="100000"/>
                        </a:lnSpc>
                        <a:spcBef>
                          <a:spcPts val="270"/>
                        </a:spcBef>
                      </a:pPr>
                      <a:r>
                        <a:rPr sz="1400" spc="-10" dirty="0">
                          <a:latin typeface="Calibri"/>
                          <a:cs typeface="Calibri"/>
                        </a:rPr>
                        <a:t>Thyroidectomy</a:t>
                      </a:r>
                      <a:r>
                        <a:rPr sz="1400" spc="-20" dirty="0">
                          <a:latin typeface="Calibri"/>
                          <a:cs typeface="Calibri"/>
                        </a:rPr>
                        <a:t> </a:t>
                      </a:r>
                      <a:r>
                        <a:rPr sz="1400" dirty="0">
                          <a:latin typeface="Calibri"/>
                          <a:cs typeface="Calibri"/>
                        </a:rPr>
                        <a:t>or</a:t>
                      </a:r>
                      <a:r>
                        <a:rPr sz="1400" spc="-30" dirty="0">
                          <a:latin typeface="Calibri"/>
                          <a:cs typeface="Calibri"/>
                        </a:rPr>
                        <a:t> </a:t>
                      </a:r>
                      <a:r>
                        <a:rPr sz="1400" spc="-5" dirty="0">
                          <a:latin typeface="Calibri"/>
                          <a:cs typeface="Calibri"/>
                        </a:rPr>
                        <a:t>other</a:t>
                      </a:r>
                      <a:r>
                        <a:rPr sz="1400" spc="-10" dirty="0">
                          <a:latin typeface="Calibri"/>
                          <a:cs typeface="Calibri"/>
                        </a:rPr>
                        <a:t> </a:t>
                      </a:r>
                      <a:r>
                        <a:rPr sz="1400" spc="-5" dirty="0">
                          <a:latin typeface="Calibri"/>
                          <a:cs typeface="Calibri"/>
                        </a:rPr>
                        <a:t>neck</a:t>
                      </a:r>
                      <a:endParaRPr sz="1400">
                        <a:latin typeface="Calibri"/>
                        <a:cs typeface="Calibri"/>
                      </a:endParaRPr>
                    </a:p>
                    <a:p>
                      <a:pPr marL="91440">
                        <a:lnSpc>
                          <a:spcPct val="100000"/>
                        </a:lnSpc>
                        <a:spcBef>
                          <a:spcPts val="5"/>
                        </a:spcBef>
                      </a:pPr>
                      <a:r>
                        <a:rPr sz="1400" spc="-5" dirty="0">
                          <a:latin typeface="Calibri"/>
                          <a:cs typeface="Calibri"/>
                        </a:rPr>
                        <a:t>surgery</a:t>
                      </a:r>
                      <a:endParaRPr sz="1400">
                        <a:latin typeface="Calibri"/>
                        <a:cs typeface="Calibri"/>
                      </a:endParaRPr>
                    </a:p>
                  </a:txBody>
                  <a:tcPr marL="0" marR="0" marT="3429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rowSpan="2">
                  <a:txBody>
                    <a:bodyPr/>
                    <a:lstStyle/>
                    <a:p>
                      <a:pPr marL="92075">
                        <a:lnSpc>
                          <a:spcPct val="100000"/>
                        </a:lnSpc>
                        <a:spcBef>
                          <a:spcPts val="275"/>
                        </a:spcBef>
                      </a:pPr>
                      <a:r>
                        <a:rPr sz="1400" spc="-5" dirty="0">
                          <a:latin typeface="Calibri"/>
                          <a:cs typeface="Calibri"/>
                        </a:rPr>
                        <a:t>Low</a:t>
                      </a:r>
                      <a:r>
                        <a:rPr sz="1400" spc="-45" dirty="0">
                          <a:latin typeface="Calibri"/>
                          <a:cs typeface="Calibri"/>
                        </a:rPr>
                        <a:t> </a:t>
                      </a:r>
                      <a:r>
                        <a:rPr sz="1400" spc="-5" dirty="0">
                          <a:latin typeface="Calibri"/>
                          <a:cs typeface="Calibri"/>
                        </a:rPr>
                        <a:t>calcitriol:</a:t>
                      </a:r>
                      <a:endParaRPr sz="1400">
                        <a:latin typeface="Calibri"/>
                        <a:cs typeface="Calibri"/>
                      </a:endParaRPr>
                    </a:p>
                    <a:p>
                      <a:pPr marL="378460" indent="-287020">
                        <a:lnSpc>
                          <a:spcPct val="100000"/>
                        </a:lnSpc>
                        <a:buFont typeface="Microsoft Sans Serif"/>
                        <a:buChar char="•"/>
                        <a:tabLst>
                          <a:tab pos="378460" algn="l"/>
                          <a:tab pos="379095" algn="l"/>
                        </a:tabLst>
                      </a:pPr>
                      <a:r>
                        <a:rPr sz="1400" dirty="0">
                          <a:latin typeface="Calibri"/>
                          <a:cs typeface="Calibri"/>
                        </a:rPr>
                        <a:t>↓</a:t>
                      </a:r>
                      <a:r>
                        <a:rPr sz="1400" spc="-30" dirty="0">
                          <a:latin typeface="Calibri"/>
                          <a:cs typeface="Calibri"/>
                        </a:rPr>
                        <a:t> </a:t>
                      </a:r>
                      <a:r>
                        <a:rPr sz="1400" spc="-15" dirty="0">
                          <a:latin typeface="Calibri"/>
                          <a:cs typeface="Calibri"/>
                        </a:rPr>
                        <a:t>intake</a:t>
                      </a:r>
                      <a:r>
                        <a:rPr sz="1400" spc="10" dirty="0">
                          <a:latin typeface="Calibri"/>
                          <a:cs typeface="Calibri"/>
                        </a:rPr>
                        <a:t> </a:t>
                      </a:r>
                      <a:r>
                        <a:rPr sz="1400" spc="-5" dirty="0">
                          <a:latin typeface="Calibri"/>
                          <a:cs typeface="Calibri"/>
                        </a:rPr>
                        <a:t>of</a:t>
                      </a:r>
                      <a:r>
                        <a:rPr sz="1400" spc="-20" dirty="0">
                          <a:latin typeface="Calibri"/>
                          <a:cs typeface="Calibri"/>
                        </a:rPr>
                        <a:t> </a:t>
                      </a:r>
                      <a:r>
                        <a:rPr sz="1400" spc="-5" dirty="0">
                          <a:latin typeface="Calibri"/>
                          <a:cs typeface="Calibri"/>
                        </a:rPr>
                        <a:t>dietary</a:t>
                      </a:r>
                      <a:r>
                        <a:rPr sz="1400" dirty="0">
                          <a:latin typeface="Calibri"/>
                          <a:cs typeface="Calibri"/>
                        </a:rPr>
                        <a:t> </a:t>
                      </a:r>
                      <a:r>
                        <a:rPr sz="1400" spc="-5" dirty="0">
                          <a:latin typeface="Calibri"/>
                          <a:cs typeface="Calibri"/>
                        </a:rPr>
                        <a:t>Vit.</a:t>
                      </a:r>
                      <a:r>
                        <a:rPr sz="1400" spc="-15" dirty="0">
                          <a:latin typeface="Calibri"/>
                          <a:cs typeface="Calibri"/>
                        </a:rPr>
                        <a:t> </a:t>
                      </a:r>
                      <a:r>
                        <a:rPr sz="1400" dirty="0">
                          <a:latin typeface="Calibri"/>
                          <a:cs typeface="Calibri"/>
                        </a:rPr>
                        <a:t>D</a:t>
                      </a:r>
                      <a:endParaRPr sz="1400">
                        <a:latin typeface="Calibri"/>
                        <a:cs typeface="Calibri"/>
                      </a:endParaRPr>
                    </a:p>
                    <a:p>
                      <a:pPr marL="378460" marR="579755" indent="-287020">
                        <a:lnSpc>
                          <a:spcPct val="100000"/>
                        </a:lnSpc>
                        <a:buFont typeface="Microsoft Sans Serif"/>
                        <a:buChar char="•"/>
                        <a:tabLst>
                          <a:tab pos="378460" algn="l"/>
                          <a:tab pos="379095" algn="l"/>
                        </a:tabLst>
                      </a:pPr>
                      <a:r>
                        <a:rPr sz="1400" spc="-10" dirty="0">
                          <a:latin typeface="Calibri"/>
                          <a:cs typeface="Calibri"/>
                        </a:rPr>
                        <a:t>Inadequate </a:t>
                      </a:r>
                      <a:r>
                        <a:rPr sz="1400" spc="-5" dirty="0">
                          <a:latin typeface="Calibri"/>
                          <a:cs typeface="Calibri"/>
                        </a:rPr>
                        <a:t>sunlight </a:t>
                      </a:r>
                      <a:r>
                        <a:rPr sz="1400" spc="-305" dirty="0">
                          <a:latin typeface="Calibri"/>
                          <a:cs typeface="Calibri"/>
                        </a:rPr>
                        <a:t> </a:t>
                      </a:r>
                      <a:r>
                        <a:rPr sz="1400" spc="-10" dirty="0">
                          <a:latin typeface="Calibri"/>
                          <a:cs typeface="Calibri"/>
                        </a:rPr>
                        <a:t>exposure</a:t>
                      </a:r>
                      <a:endParaRPr sz="1400">
                        <a:latin typeface="Calibri"/>
                        <a:cs typeface="Calibri"/>
                      </a:endParaRPr>
                    </a:p>
                    <a:p>
                      <a:pPr marL="378460" indent="-287020">
                        <a:lnSpc>
                          <a:spcPct val="100000"/>
                        </a:lnSpc>
                        <a:buFont typeface="Microsoft Sans Serif"/>
                        <a:buChar char="•"/>
                        <a:tabLst>
                          <a:tab pos="378460" algn="l"/>
                          <a:tab pos="379095" algn="l"/>
                        </a:tabLst>
                      </a:pPr>
                      <a:r>
                        <a:rPr sz="1400" spc="-5" dirty="0">
                          <a:latin typeface="Calibri"/>
                          <a:cs typeface="Calibri"/>
                        </a:rPr>
                        <a:t>Malabsorption</a:t>
                      </a:r>
                      <a:r>
                        <a:rPr sz="1400" spc="-15" dirty="0">
                          <a:latin typeface="Calibri"/>
                          <a:cs typeface="Calibri"/>
                        </a:rPr>
                        <a:t> </a:t>
                      </a:r>
                      <a:r>
                        <a:rPr sz="1400" spc="-10" dirty="0">
                          <a:latin typeface="Calibri"/>
                          <a:cs typeface="Calibri"/>
                        </a:rPr>
                        <a:t>syndrome</a:t>
                      </a:r>
                      <a:endParaRPr sz="1400">
                        <a:latin typeface="Calibri"/>
                        <a:cs typeface="Calibri"/>
                      </a:endParaRPr>
                    </a:p>
                  </a:txBody>
                  <a:tcPr marL="0" marR="0" marT="3492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rowSpan="10">
                  <a:txBody>
                    <a:bodyPr/>
                    <a:lstStyle/>
                    <a:p>
                      <a:pPr>
                        <a:lnSpc>
                          <a:spcPct val="100000"/>
                        </a:lnSpc>
                      </a:pPr>
                      <a:endParaRPr sz="1500">
                        <a:latin typeface="Times New Roman"/>
                        <a:cs typeface="Times New Roman"/>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a:txBody>
                    <a:bodyPr/>
                    <a:lstStyle/>
                    <a:p>
                      <a:pPr marL="92075">
                        <a:lnSpc>
                          <a:spcPct val="100000"/>
                        </a:lnSpc>
                        <a:spcBef>
                          <a:spcPts val="270"/>
                        </a:spcBef>
                      </a:pPr>
                      <a:r>
                        <a:rPr sz="1400" spc="-5" dirty="0">
                          <a:latin typeface="Calibri"/>
                          <a:cs typeface="Calibri"/>
                        </a:rPr>
                        <a:t>Osteoblastic</a:t>
                      </a:r>
                      <a:r>
                        <a:rPr sz="1400" spc="-35" dirty="0">
                          <a:latin typeface="Calibri"/>
                          <a:cs typeface="Calibri"/>
                        </a:rPr>
                        <a:t> </a:t>
                      </a:r>
                      <a:r>
                        <a:rPr sz="1400" spc="-5" dirty="0">
                          <a:latin typeface="Calibri"/>
                          <a:cs typeface="Calibri"/>
                        </a:rPr>
                        <a:t>bone</a:t>
                      </a:r>
                      <a:endParaRPr sz="1400">
                        <a:latin typeface="Calibri"/>
                        <a:cs typeface="Calibri"/>
                      </a:endParaRPr>
                    </a:p>
                    <a:p>
                      <a:pPr marL="92075">
                        <a:lnSpc>
                          <a:spcPct val="100000"/>
                        </a:lnSpc>
                        <a:spcBef>
                          <a:spcPts val="5"/>
                        </a:spcBef>
                      </a:pPr>
                      <a:r>
                        <a:rPr sz="1400" spc="-5" dirty="0">
                          <a:latin typeface="Calibri"/>
                          <a:cs typeface="Calibri"/>
                        </a:rPr>
                        <a:t>metastases</a:t>
                      </a:r>
                      <a:endParaRPr sz="1400">
                        <a:latin typeface="Calibri"/>
                        <a:cs typeface="Calibri"/>
                      </a:endParaRPr>
                    </a:p>
                  </a:txBody>
                  <a:tcPr marL="0" marR="0" marT="3429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extLst>
                  <a:ext uri="{0D108BD9-81ED-4DB2-BD59-A6C34878D82A}">
                    <a16:rowId xmlns:a16="http://schemas.microsoft.com/office/drawing/2014/main" val="10002"/>
                  </a:ext>
                </a:extLst>
              </a:tr>
              <a:tr h="640079">
                <a:tc>
                  <a:txBody>
                    <a:bodyPr/>
                    <a:lstStyle/>
                    <a:p>
                      <a:pPr marL="91440" marR="330200">
                        <a:lnSpc>
                          <a:spcPct val="100000"/>
                        </a:lnSpc>
                        <a:spcBef>
                          <a:spcPts val="750"/>
                        </a:spcBef>
                      </a:pPr>
                      <a:r>
                        <a:rPr sz="1400" dirty="0">
                          <a:latin typeface="Calibri"/>
                          <a:cs typeface="Calibri"/>
                        </a:rPr>
                        <a:t>I </a:t>
                      </a:r>
                      <a:r>
                        <a:rPr sz="1400" spc="-5" dirty="0">
                          <a:latin typeface="Calibri"/>
                          <a:cs typeface="Calibri"/>
                        </a:rPr>
                        <a:t>131 </a:t>
                      </a:r>
                      <a:r>
                        <a:rPr sz="1400" spc="-10" dirty="0">
                          <a:latin typeface="Calibri"/>
                          <a:cs typeface="Calibri"/>
                        </a:rPr>
                        <a:t>therapy for </a:t>
                      </a:r>
                      <a:r>
                        <a:rPr sz="1400" dirty="0">
                          <a:latin typeface="Calibri"/>
                          <a:cs typeface="Calibri"/>
                        </a:rPr>
                        <a:t>G-B disease </a:t>
                      </a:r>
                      <a:r>
                        <a:rPr sz="1400" spc="-5" dirty="0">
                          <a:latin typeface="Calibri"/>
                          <a:cs typeface="Calibri"/>
                        </a:rPr>
                        <a:t>or </a:t>
                      </a:r>
                      <a:r>
                        <a:rPr sz="1400" spc="-305" dirty="0">
                          <a:latin typeface="Calibri"/>
                          <a:cs typeface="Calibri"/>
                        </a:rPr>
                        <a:t> </a:t>
                      </a:r>
                      <a:r>
                        <a:rPr sz="1400" spc="-10" dirty="0">
                          <a:latin typeface="Calibri"/>
                          <a:cs typeface="Calibri"/>
                        </a:rPr>
                        <a:t>thyroid</a:t>
                      </a:r>
                      <a:r>
                        <a:rPr sz="1400" spc="-5" dirty="0">
                          <a:latin typeface="Calibri"/>
                          <a:cs typeface="Calibri"/>
                        </a:rPr>
                        <a:t> cancer</a:t>
                      </a:r>
                      <a:endParaRPr sz="1400">
                        <a:latin typeface="Calibri"/>
                        <a:cs typeface="Calibri"/>
                      </a:endParaRPr>
                    </a:p>
                  </a:txBody>
                  <a:tcPr marL="0" marR="0" marT="9525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tc vMerge="1">
                  <a:txBody>
                    <a:bodyPr/>
                    <a:lstStyle/>
                    <a:p>
                      <a:endParaRPr/>
                    </a:p>
                  </a:txBody>
                  <a:tcPr marL="0" marR="0" marT="3492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vMerge="1">
                  <a:txBody>
                    <a:bodyPr/>
                    <a:lstStyle/>
                    <a:p>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rowSpan="2">
                  <a:txBody>
                    <a:bodyPr/>
                    <a:lstStyle/>
                    <a:p>
                      <a:pPr>
                        <a:lnSpc>
                          <a:spcPct val="100000"/>
                        </a:lnSpc>
                      </a:pPr>
                      <a:endParaRPr sz="1400">
                        <a:latin typeface="Times New Roman"/>
                        <a:cs typeface="Times New Roman"/>
                      </a:endParaRPr>
                    </a:p>
                    <a:p>
                      <a:pPr marL="92075">
                        <a:lnSpc>
                          <a:spcPct val="100000"/>
                        </a:lnSpc>
                        <a:spcBef>
                          <a:spcPts val="835"/>
                        </a:spcBef>
                      </a:pPr>
                      <a:r>
                        <a:rPr sz="1400" spc="-10" dirty="0">
                          <a:latin typeface="Calibri"/>
                          <a:cs typeface="Calibri"/>
                        </a:rPr>
                        <a:t>Pancreatitis</a:t>
                      </a:r>
                      <a:endParaRPr sz="1400">
                        <a:latin typeface="Calibri"/>
                        <a:cs typeface="Calibri"/>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extLst>
                  <a:ext uri="{0D108BD9-81ED-4DB2-BD59-A6C34878D82A}">
                    <a16:rowId xmlns:a16="http://schemas.microsoft.com/office/drawing/2014/main" val="10003"/>
                  </a:ext>
                </a:extLst>
              </a:tr>
              <a:tr h="216026">
                <a:tc rowSpan="2">
                  <a:txBody>
                    <a:bodyPr/>
                    <a:lstStyle/>
                    <a:p>
                      <a:pPr>
                        <a:lnSpc>
                          <a:spcPct val="100000"/>
                        </a:lnSpc>
                      </a:pPr>
                      <a:endParaRPr sz="1400">
                        <a:latin typeface="Times New Roman"/>
                        <a:cs typeface="Times New Roman"/>
                      </a:endParaRPr>
                    </a:p>
                    <a:p>
                      <a:pPr marL="91440">
                        <a:lnSpc>
                          <a:spcPct val="100000"/>
                        </a:lnSpc>
                        <a:spcBef>
                          <a:spcPts val="840"/>
                        </a:spcBef>
                      </a:pPr>
                      <a:r>
                        <a:rPr sz="1400" spc="-5" dirty="0">
                          <a:latin typeface="Calibri"/>
                          <a:cs typeface="Calibri"/>
                        </a:rPr>
                        <a:t>Autoimmune</a:t>
                      </a:r>
                      <a:r>
                        <a:rPr sz="1400" spc="-25" dirty="0">
                          <a:latin typeface="Calibri"/>
                          <a:cs typeface="Calibri"/>
                        </a:rPr>
                        <a:t> </a:t>
                      </a:r>
                      <a:r>
                        <a:rPr sz="1400" spc="-10" dirty="0">
                          <a:latin typeface="Calibri"/>
                          <a:cs typeface="Calibri"/>
                        </a:rPr>
                        <a:t>hypoparathyroidism</a:t>
                      </a:r>
                      <a:endParaRPr sz="1400">
                        <a:latin typeface="Calibri"/>
                        <a:cs typeface="Calibri"/>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rowSpan="3">
                  <a:txBody>
                    <a:bodyPr/>
                    <a:lstStyle/>
                    <a:p>
                      <a:pPr marL="92075" marR="382905">
                        <a:lnSpc>
                          <a:spcPct val="100000"/>
                        </a:lnSpc>
                        <a:spcBef>
                          <a:spcPts val="275"/>
                        </a:spcBef>
                      </a:pPr>
                      <a:r>
                        <a:rPr sz="1400" dirty="0">
                          <a:latin typeface="Calibri"/>
                          <a:cs typeface="Calibri"/>
                        </a:rPr>
                        <a:t>↓</a:t>
                      </a:r>
                      <a:r>
                        <a:rPr sz="1400" spc="-35" dirty="0">
                          <a:latin typeface="Calibri"/>
                          <a:cs typeface="Calibri"/>
                        </a:rPr>
                        <a:t> </a:t>
                      </a:r>
                      <a:r>
                        <a:rPr sz="1400" spc="-10" dirty="0">
                          <a:latin typeface="Calibri"/>
                          <a:cs typeface="Calibri"/>
                        </a:rPr>
                        <a:t>conversion</a:t>
                      </a:r>
                      <a:r>
                        <a:rPr sz="1400" spc="-25" dirty="0">
                          <a:latin typeface="Calibri"/>
                          <a:cs typeface="Calibri"/>
                        </a:rPr>
                        <a:t> </a:t>
                      </a:r>
                      <a:r>
                        <a:rPr sz="1400" spc="-5" dirty="0">
                          <a:latin typeface="Calibri"/>
                          <a:cs typeface="Calibri"/>
                        </a:rPr>
                        <a:t>of</a:t>
                      </a:r>
                      <a:r>
                        <a:rPr sz="1400" spc="-20" dirty="0">
                          <a:latin typeface="Calibri"/>
                          <a:cs typeface="Calibri"/>
                        </a:rPr>
                        <a:t> </a:t>
                      </a:r>
                      <a:r>
                        <a:rPr sz="1400" spc="-5" dirty="0">
                          <a:latin typeface="Calibri"/>
                          <a:cs typeface="Calibri"/>
                        </a:rPr>
                        <a:t>25OHD</a:t>
                      </a:r>
                      <a:r>
                        <a:rPr sz="1400" spc="-10" dirty="0">
                          <a:latin typeface="Calibri"/>
                          <a:cs typeface="Calibri"/>
                        </a:rPr>
                        <a:t> to </a:t>
                      </a:r>
                      <a:r>
                        <a:rPr sz="1400" spc="-300" dirty="0">
                          <a:latin typeface="Calibri"/>
                          <a:cs typeface="Calibri"/>
                        </a:rPr>
                        <a:t> </a:t>
                      </a:r>
                      <a:r>
                        <a:rPr sz="1400" spc="-5" dirty="0">
                          <a:latin typeface="Calibri"/>
                          <a:cs typeface="Calibri"/>
                        </a:rPr>
                        <a:t>1,25(OH)</a:t>
                      </a:r>
                      <a:r>
                        <a:rPr sz="1350" spc="-7" baseline="-21604" dirty="0">
                          <a:latin typeface="Calibri"/>
                          <a:cs typeface="Calibri"/>
                        </a:rPr>
                        <a:t>2</a:t>
                      </a:r>
                      <a:r>
                        <a:rPr sz="1400" spc="-5" dirty="0">
                          <a:latin typeface="Calibri"/>
                          <a:cs typeface="Calibri"/>
                        </a:rPr>
                        <a:t>D</a:t>
                      </a:r>
                      <a:endParaRPr sz="1400">
                        <a:latin typeface="Calibri"/>
                        <a:cs typeface="Calibri"/>
                      </a:endParaRPr>
                    </a:p>
                    <a:p>
                      <a:pPr marL="378460" indent="-287020">
                        <a:lnSpc>
                          <a:spcPct val="100000"/>
                        </a:lnSpc>
                        <a:buFont typeface="Microsoft Sans Serif"/>
                        <a:buChar char="•"/>
                        <a:tabLst>
                          <a:tab pos="378460" algn="l"/>
                          <a:tab pos="379095" algn="l"/>
                        </a:tabLst>
                      </a:pPr>
                      <a:r>
                        <a:rPr sz="1400" spc="-5" dirty="0">
                          <a:latin typeface="Calibri"/>
                          <a:cs typeface="Calibri"/>
                        </a:rPr>
                        <a:t>Renal</a:t>
                      </a:r>
                      <a:r>
                        <a:rPr sz="1400" spc="-25" dirty="0">
                          <a:latin typeface="Calibri"/>
                          <a:cs typeface="Calibri"/>
                        </a:rPr>
                        <a:t> </a:t>
                      </a:r>
                      <a:r>
                        <a:rPr sz="1400" spc="-10" dirty="0">
                          <a:latin typeface="Calibri"/>
                          <a:cs typeface="Calibri"/>
                        </a:rPr>
                        <a:t>failure</a:t>
                      </a:r>
                      <a:endParaRPr sz="1400">
                        <a:latin typeface="Calibri"/>
                        <a:cs typeface="Calibri"/>
                      </a:endParaRPr>
                    </a:p>
                    <a:p>
                      <a:pPr marL="378460" indent="-287020">
                        <a:lnSpc>
                          <a:spcPct val="100000"/>
                        </a:lnSpc>
                        <a:buFont typeface="Microsoft Sans Serif"/>
                        <a:buChar char="•"/>
                        <a:tabLst>
                          <a:tab pos="378460" algn="l"/>
                          <a:tab pos="379095" algn="l"/>
                        </a:tabLst>
                      </a:pPr>
                      <a:r>
                        <a:rPr sz="1400" spc="-5" dirty="0">
                          <a:latin typeface="Calibri"/>
                          <a:cs typeface="Calibri"/>
                        </a:rPr>
                        <a:t>Hyperphosphatemia</a:t>
                      </a:r>
                      <a:endParaRPr sz="1400">
                        <a:latin typeface="Calibri"/>
                        <a:cs typeface="Calibri"/>
                      </a:endParaRPr>
                    </a:p>
                    <a:p>
                      <a:pPr marL="378460" marR="437515" indent="-287020">
                        <a:lnSpc>
                          <a:spcPct val="100000"/>
                        </a:lnSpc>
                        <a:buFont typeface="Microsoft Sans Serif"/>
                        <a:buChar char="•"/>
                        <a:tabLst>
                          <a:tab pos="378460" algn="l"/>
                          <a:tab pos="379095" algn="l"/>
                        </a:tabLst>
                      </a:pPr>
                      <a:r>
                        <a:rPr sz="1400" spc="-5" dirty="0">
                          <a:latin typeface="Calibri"/>
                          <a:cs typeface="Calibri"/>
                        </a:rPr>
                        <a:t>Vitamin</a:t>
                      </a:r>
                      <a:r>
                        <a:rPr sz="1400" spc="-30" dirty="0">
                          <a:latin typeface="Calibri"/>
                          <a:cs typeface="Calibri"/>
                        </a:rPr>
                        <a:t> </a:t>
                      </a:r>
                      <a:r>
                        <a:rPr sz="1400" dirty="0">
                          <a:latin typeface="Calibri"/>
                          <a:cs typeface="Calibri"/>
                        </a:rPr>
                        <a:t>D</a:t>
                      </a:r>
                      <a:r>
                        <a:rPr sz="1400" spc="250" dirty="0">
                          <a:latin typeface="Calibri"/>
                          <a:cs typeface="Calibri"/>
                        </a:rPr>
                        <a:t> </a:t>
                      </a:r>
                      <a:r>
                        <a:rPr sz="1400" spc="-5" dirty="0">
                          <a:latin typeface="Calibri"/>
                          <a:cs typeface="Calibri"/>
                        </a:rPr>
                        <a:t>dependent </a:t>
                      </a:r>
                      <a:r>
                        <a:rPr sz="1400" spc="-300" dirty="0">
                          <a:latin typeface="Calibri"/>
                          <a:cs typeface="Calibri"/>
                        </a:rPr>
                        <a:t> </a:t>
                      </a:r>
                      <a:r>
                        <a:rPr sz="1400" spc="-10" dirty="0">
                          <a:latin typeface="Calibri"/>
                          <a:cs typeface="Calibri"/>
                        </a:rPr>
                        <a:t>rickets,</a:t>
                      </a:r>
                      <a:r>
                        <a:rPr sz="1400" spc="-5" dirty="0">
                          <a:latin typeface="Calibri"/>
                          <a:cs typeface="Calibri"/>
                        </a:rPr>
                        <a:t> type</a:t>
                      </a:r>
                      <a:r>
                        <a:rPr sz="1400" spc="10" dirty="0">
                          <a:latin typeface="Calibri"/>
                          <a:cs typeface="Calibri"/>
                        </a:rPr>
                        <a:t> </a:t>
                      </a:r>
                      <a:r>
                        <a:rPr sz="1400" dirty="0">
                          <a:latin typeface="Calibri"/>
                          <a:cs typeface="Calibri"/>
                        </a:rPr>
                        <a:t>1</a:t>
                      </a:r>
                      <a:endParaRPr sz="1400">
                        <a:latin typeface="Calibri"/>
                        <a:cs typeface="Calibri"/>
                      </a:endParaRPr>
                    </a:p>
                  </a:txBody>
                  <a:tcPr marL="0" marR="0" marT="3492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vMerge="1">
                  <a:txBody>
                    <a:bodyPr/>
                    <a:lstStyle/>
                    <a:p>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vMerge="1">
                  <a:txBody>
                    <a:bodyPr/>
                    <a:lstStyle/>
                    <a:p>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extLst>
                  <a:ext uri="{0D108BD9-81ED-4DB2-BD59-A6C34878D82A}">
                    <a16:rowId xmlns:a16="http://schemas.microsoft.com/office/drawing/2014/main" val="10004"/>
                  </a:ext>
                </a:extLst>
              </a:tr>
              <a:tr h="641985">
                <a:tc vMerge="1">
                  <a:txBody>
                    <a:bodyPr/>
                    <a:lstStyle/>
                    <a:p>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vMerge="1">
                  <a:txBody>
                    <a:bodyPr/>
                    <a:lstStyle/>
                    <a:p>
                      <a:endParaRPr/>
                    </a:p>
                  </a:txBody>
                  <a:tcPr marL="0" marR="0" marT="3492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vMerge="1">
                  <a:txBody>
                    <a:bodyPr/>
                    <a:lstStyle/>
                    <a:p>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a:txBody>
                    <a:bodyPr/>
                    <a:lstStyle/>
                    <a:p>
                      <a:pPr marL="92075" marR="623570">
                        <a:lnSpc>
                          <a:spcPct val="100000"/>
                        </a:lnSpc>
                        <a:spcBef>
                          <a:spcPts val="760"/>
                        </a:spcBef>
                      </a:pPr>
                      <a:r>
                        <a:rPr sz="1400" spc="-5" dirty="0">
                          <a:latin typeface="Calibri"/>
                          <a:cs typeface="Calibri"/>
                        </a:rPr>
                        <a:t>Hu</a:t>
                      </a:r>
                      <a:r>
                        <a:rPr sz="1400" spc="-10" dirty="0">
                          <a:latin typeface="Calibri"/>
                          <a:cs typeface="Calibri"/>
                        </a:rPr>
                        <a:t>n</a:t>
                      </a:r>
                      <a:r>
                        <a:rPr sz="1400" dirty="0">
                          <a:latin typeface="Calibri"/>
                          <a:cs typeface="Calibri"/>
                        </a:rPr>
                        <a:t>g</a:t>
                      </a:r>
                      <a:r>
                        <a:rPr sz="1400" spc="10" dirty="0">
                          <a:latin typeface="Calibri"/>
                          <a:cs typeface="Calibri"/>
                        </a:rPr>
                        <a:t>r</a:t>
                      </a:r>
                      <a:r>
                        <a:rPr sz="1400" dirty="0">
                          <a:latin typeface="Calibri"/>
                          <a:cs typeface="Calibri"/>
                        </a:rPr>
                        <a:t>y</a:t>
                      </a:r>
                      <a:r>
                        <a:rPr sz="1400" spc="-5" dirty="0">
                          <a:latin typeface="Calibri"/>
                          <a:cs typeface="Calibri"/>
                        </a:rPr>
                        <a:t> </a:t>
                      </a:r>
                      <a:r>
                        <a:rPr sz="1400" spc="-10" dirty="0">
                          <a:latin typeface="Calibri"/>
                          <a:cs typeface="Calibri"/>
                        </a:rPr>
                        <a:t>b</a:t>
                      </a:r>
                      <a:r>
                        <a:rPr sz="1400" spc="-5" dirty="0">
                          <a:latin typeface="Calibri"/>
                          <a:cs typeface="Calibri"/>
                        </a:rPr>
                        <a:t>ones  </a:t>
                      </a:r>
                      <a:r>
                        <a:rPr sz="1400" spc="-10" dirty="0">
                          <a:latin typeface="Calibri"/>
                          <a:cs typeface="Calibri"/>
                        </a:rPr>
                        <a:t>syndrome</a:t>
                      </a:r>
                      <a:endParaRPr sz="1400">
                        <a:latin typeface="Calibri"/>
                        <a:cs typeface="Calibri"/>
                      </a:endParaRPr>
                    </a:p>
                  </a:txBody>
                  <a:tcPr marL="0" marR="0" marT="9652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extLst>
                  <a:ext uri="{0D108BD9-81ED-4DB2-BD59-A6C34878D82A}">
                    <a16:rowId xmlns:a16="http://schemas.microsoft.com/office/drawing/2014/main" val="10005"/>
                  </a:ext>
                </a:extLst>
              </a:tr>
              <a:tr h="513714">
                <a:tc>
                  <a:txBody>
                    <a:bodyPr/>
                    <a:lstStyle/>
                    <a:p>
                      <a:pPr marL="91440">
                        <a:lnSpc>
                          <a:spcPct val="100000"/>
                        </a:lnSpc>
                        <a:spcBef>
                          <a:spcPts val="1100"/>
                        </a:spcBef>
                      </a:pPr>
                      <a:r>
                        <a:rPr sz="1400" spc="-5" dirty="0">
                          <a:latin typeface="Calibri"/>
                          <a:cs typeface="Calibri"/>
                        </a:rPr>
                        <a:t>Infiltration</a:t>
                      </a:r>
                      <a:r>
                        <a:rPr sz="1400" spc="-25" dirty="0">
                          <a:latin typeface="Calibri"/>
                          <a:cs typeface="Calibri"/>
                        </a:rPr>
                        <a:t> </a:t>
                      </a:r>
                      <a:r>
                        <a:rPr sz="1400" spc="-5" dirty="0">
                          <a:latin typeface="Calibri"/>
                          <a:cs typeface="Calibri"/>
                        </a:rPr>
                        <a:t>of</a:t>
                      </a:r>
                      <a:r>
                        <a:rPr sz="1400" spc="-30" dirty="0">
                          <a:latin typeface="Calibri"/>
                          <a:cs typeface="Calibri"/>
                        </a:rPr>
                        <a:t> </a:t>
                      </a:r>
                      <a:r>
                        <a:rPr sz="1400" spc="-10" dirty="0">
                          <a:latin typeface="Calibri"/>
                          <a:cs typeface="Calibri"/>
                        </a:rPr>
                        <a:t>parathyroids</a:t>
                      </a:r>
                      <a:endParaRPr sz="1400">
                        <a:latin typeface="Calibri"/>
                        <a:cs typeface="Calibri"/>
                      </a:endParaRPr>
                    </a:p>
                  </a:txBody>
                  <a:tcPr marL="0" marR="0" marT="13970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vMerge="1">
                  <a:txBody>
                    <a:bodyPr/>
                    <a:lstStyle/>
                    <a:p>
                      <a:endParaRPr/>
                    </a:p>
                  </a:txBody>
                  <a:tcPr marL="0" marR="0" marT="3492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vMerge="1">
                  <a:txBody>
                    <a:bodyPr/>
                    <a:lstStyle/>
                    <a:p>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a:txBody>
                    <a:bodyPr/>
                    <a:lstStyle/>
                    <a:p>
                      <a:pPr marL="92075">
                        <a:lnSpc>
                          <a:spcPct val="100000"/>
                        </a:lnSpc>
                        <a:spcBef>
                          <a:spcPts val="1100"/>
                        </a:spcBef>
                      </a:pPr>
                      <a:r>
                        <a:rPr sz="1400" spc="-5" dirty="0">
                          <a:latin typeface="Calibri"/>
                          <a:cs typeface="Calibri"/>
                        </a:rPr>
                        <a:t>Hyperphosphatemia</a:t>
                      </a:r>
                      <a:endParaRPr sz="1400">
                        <a:latin typeface="Calibri"/>
                        <a:cs typeface="Calibri"/>
                      </a:endParaRPr>
                    </a:p>
                  </a:txBody>
                  <a:tcPr marL="0" marR="0" marT="13970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extLst>
                  <a:ext uri="{0D108BD9-81ED-4DB2-BD59-A6C34878D82A}">
                    <a16:rowId xmlns:a16="http://schemas.microsoft.com/office/drawing/2014/main" val="10006"/>
                  </a:ext>
                </a:extLst>
              </a:tr>
              <a:tr h="422529">
                <a:tc>
                  <a:txBody>
                    <a:bodyPr/>
                    <a:lstStyle/>
                    <a:p>
                      <a:pPr marL="91440">
                        <a:lnSpc>
                          <a:spcPct val="100000"/>
                        </a:lnSpc>
                        <a:spcBef>
                          <a:spcPts val="740"/>
                        </a:spcBef>
                      </a:pPr>
                      <a:r>
                        <a:rPr sz="1400" spc="-5" dirty="0">
                          <a:latin typeface="Calibri"/>
                          <a:cs typeface="Calibri"/>
                        </a:rPr>
                        <a:t>Hypomagnesemia</a:t>
                      </a:r>
                      <a:endParaRPr sz="1400">
                        <a:latin typeface="Calibri"/>
                        <a:cs typeface="Calibri"/>
                      </a:endParaRPr>
                    </a:p>
                  </a:txBody>
                  <a:tcPr marL="0" marR="0" marT="9398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tc rowSpan="3">
                  <a:txBody>
                    <a:bodyPr/>
                    <a:lstStyle/>
                    <a:p>
                      <a:pPr>
                        <a:lnSpc>
                          <a:spcPct val="100000"/>
                        </a:lnSpc>
                        <a:spcBef>
                          <a:spcPts val="50"/>
                        </a:spcBef>
                      </a:pPr>
                      <a:endParaRPr sz="1350">
                        <a:latin typeface="Times New Roman"/>
                        <a:cs typeface="Times New Roman"/>
                      </a:endParaRPr>
                    </a:p>
                    <a:p>
                      <a:pPr marL="92075">
                        <a:lnSpc>
                          <a:spcPct val="100000"/>
                        </a:lnSpc>
                      </a:pPr>
                      <a:r>
                        <a:rPr sz="1400" spc="-5" dirty="0">
                          <a:latin typeface="Calibri"/>
                          <a:cs typeface="Calibri"/>
                        </a:rPr>
                        <a:t>Calcitriol</a:t>
                      </a:r>
                      <a:r>
                        <a:rPr sz="1400" dirty="0">
                          <a:latin typeface="Calibri"/>
                          <a:cs typeface="Calibri"/>
                        </a:rPr>
                        <a:t> </a:t>
                      </a:r>
                      <a:r>
                        <a:rPr sz="1400" spc="-10" dirty="0">
                          <a:latin typeface="Calibri"/>
                          <a:cs typeface="Calibri"/>
                        </a:rPr>
                        <a:t>resistance</a:t>
                      </a:r>
                      <a:endParaRPr sz="1400">
                        <a:latin typeface="Calibri"/>
                        <a:cs typeface="Calibri"/>
                      </a:endParaRPr>
                    </a:p>
                    <a:p>
                      <a:pPr marL="378460" indent="-287020">
                        <a:lnSpc>
                          <a:spcPct val="100000"/>
                        </a:lnSpc>
                        <a:buFont typeface="Microsoft Sans Serif"/>
                        <a:buChar char="•"/>
                        <a:tabLst>
                          <a:tab pos="378460" algn="l"/>
                          <a:tab pos="379095" algn="l"/>
                        </a:tabLst>
                      </a:pPr>
                      <a:r>
                        <a:rPr sz="1400" spc="-5" dirty="0">
                          <a:latin typeface="Calibri"/>
                          <a:cs typeface="Calibri"/>
                        </a:rPr>
                        <a:t>Vitamin</a:t>
                      </a:r>
                      <a:r>
                        <a:rPr sz="1400" spc="-10" dirty="0">
                          <a:latin typeface="Calibri"/>
                          <a:cs typeface="Calibri"/>
                        </a:rPr>
                        <a:t> </a:t>
                      </a:r>
                      <a:r>
                        <a:rPr sz="1400" dirty="0">
                          <a:latin typeface="Calibri"/>
                          <a:cs typeface="Calibri"/>
                        </a:rPr>
                        <a:t>D</a:t>
                      </a:r>
                      <a:r>
                        <a:rPr sz="1400" spc="290" dirty="0">
                          <a:latin typeface="Calibri"/>
                          <a:cs typeface="Calibri"/>
                        </a:rPr>
                        <a:t> </a:t>
                      </a:r>
                      <a:r>
                        <a:rPr sz="1400" spc="-10" dirty="0">
                          <a:latin typeface="Calibri"/>
                          <a:cs typeface="Calibri"/>
                        </a:rPr>
                        <a:t>resistant</a:t>
                      </a:r>
                      <a:r>
                        <a:rPr sz="1400" spc="5" dirty="0">
                          <a:latin typeface="Calibri"/>
                          <a:cs typeface="Calibri"/>
                        </a:rPr>
                        <a:t> </a:t>
                      </a:r>
                      <a:r>
                        <a:rPr sz="1400" spc="-10" dirty="0">
                          <a:latin typeface="Calibri"/>
                          <a:cs typeface="Calibri"/>
                        </a:rPr>
                        <a:t>rickets</a:t>
                      </a:r>
                      <a:endParaRPr sz="1400">
                        <a:latin typeface="Calibri"/>
                        <a:cs typeface="Calibri"/>
                      </a:endParaRPr>
                    </a:p>
                  </a:txBody>
                  <a:tcPr marL="0" marR="0" marT="635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tc vMerge="1">
                  <a:txBody>
                    <a:bodyPr/>
                    <a:lstStyle/>
                    <a:p>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rowSpan="2">
                  <a:txBody>
                    <a:bodyPr/>
                    <a:lstStyle/>
                    <a:p>
                      <a:pPr>
                        <a:lnSpc>
                          <a:spcPct val="100000"/>
                        </a:lnSpc>
                        <a:spcBef>
                          <a:spcPts val="40"/>
                        </a:spcBef>
                      </a:pPr>
                      <a:endParaRPr sz="1100">
                        <a:latin typeface="Times New Roman"/>
                        <a:cs typeface="Times New Roman"/>
                      </a:endParaRPr>
                    </a:p>
                    <a:p>
                      <a:pPr marL="92075">
                        <a:lnSpc>
                          <a:spcPct val="100000"/>
                        </a:lnSpc>
                      </a:pPr>
                      <a:r>
                        <a:rPr sz="1400" spc="-5" dirty="0">
                          <a:latin typeface="Calibri"/>
                          <a:cs typeface="Calibri"/>
                        </a:rPr>
                        <a:t>Multiple</a:t>
                      </a:r>
                      <a:r>
                        <a:rPr sz="1400" spc="-10" dirty="0">
                          <a:latin typeface="Calibri"/>
                          <a:cs typeface="Calibri"/>
                        </a:rPr>
                        <a:t> </a:t>
                      </a:r>
                      <a:r>
                        <a:rPr sz="1400" spc="-5" dirty="0">
                          <a:latin typeface="Calibri"/>
                          <a:cs typeface="Calibri"/>
                        </a:rPr>
                        <a:t>transfusions</a:t>
                      </a:r>
                      <a:endParaRPr sz="1400">
                        <a:latin typeface="Calibri"/>
                        <a:cs typeface="Calibri"/>
                      </a:endParaRPr>
                    </a:p>
                  </a:txBody>
                  <a:tcPr marL="0" marR="0" marT="508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extLst>
                  <a:ext uri="{0D108BD9-81ED-4DB2-BD59-A6C34878D82A}">
                    <a16:rowId xmlns:a16="http://schemas.microsoft.com/office/drawing/2014/main" val="10007"/>
                  </a:ext>
                </a:extLst>
              </a:tr>
              <a:tr h="144018">
                <a:tc rowSpan="2">
                  <a:txBody>
                    <a:bodyPr/>
                    <a:lstStyle/>
                    <a:p>
                      <a:pPr marL="91440">
                        <a:lnSpc>
                          <a:spcPct val="100000"/>
                        </a:lnSpc>
                        <a:spcBef>
                          <a:spcPts val="775"/>
                        </a:spcBef>
                      </a:pPr>
                      <a:r>
                        <a:rPr sz="1400" spc="-5" dirty="0">
                          <a:latin typeface="Calibri"/>
                          <a:cs typeface="Calibri"/>
                        </a:rPr>
                        <a:t>Congenital</a:t>
                      </a:r>
                      <a:r>
                        <a:rPr sz="1400" spc="-15" dirty="0">
                          <a:latin typeface="Calibri"/>
                          <a:cs typeface="Calibri"/>
                        </a:rPr>
                        <a:t> </a:t>
                      </a:r>
                      <a:r>
                        <a:rPr sz="1400" spc="-10" dirty="0">
                          <a:latin typeface="Calibri"/>
                          <a:cs typeface="Calibri"/>
                        </a:rPr>
                        <a:t>/genetic</a:t>
                      </a:r>
                      <a:endParaRPr sz="1400">
                        <a:latin typeface="Calibri"/>
                        <a:cs typeface="Calibri"/>
                      </a:endParaRPr>
                    </a:p>
                  </a:txBody>
                  <a:tcPr marL="0" marR="0" marT="9842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vMerge="1">
                  <a:txBody>
                    <a:bodyPr/>
                    <a:lstStyle/>
                    <a:p>
                      <a:endParaRPr/>
                    </a:p>
                  </a:txBody>
                  <a:tcPr marL="0" marR="0" marT="635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tc vMerge="1">
                  <a:txBody>
                    <a:bodyPr/>
                    <a:lstStyle/>
                    <a:p>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vMerge="1">
                  <a:txBody>
                    <a:bodyPr/>
                    <a:lstStyle/>
                    <a:p>
                      <a:endParaRPr/>
                    </a:p>
                  </a:txBody>
                  <a:tcPr marL="0" marR="0" marT="508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extLst>
                  <a:ext uri="{0D108BD9-81ED-4DB2-BD59-A6C34878D82A}">
                    <a16:rowId xmlns:a16="http://schemas.microsoft.com/office/drawing/2014/main" val="10008"/>
                  </a:ext>
                </a:extLst>
              </a:tr>
              <a:tr h="287997">
                <a:tc vMerge="1">
                  <a:txBody>
                    <a:bodyPr/>
                    <a:lstStyle/>
                    <a:p>
                      <a:endParaRPr/>
                    </a:p>
                  </a:txBody>
                  <a:tcPr marL="0" marR="0" marT="9842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vMerge="1">
                  <a:txBody>
                    <a:bodyPr/>
                    <a:lstStyle/>
                    <a:p>
                      <a:endParaRPr/>
                    </a:p>
                  </a:txBody>
                  <a:tcPr marL="0" marR="0" marT="635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tc vMerge="1">
                  <a:txBody>
                    <a:bodyPr/>
                    <a:lstStyle/>
                    <a:p>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rowSpan="2">
                  <a:txBody>
                    <a:bodyPr/>
                    <a:lstStyle/>
                    <a:p>
                      <a:pPr marL="92075" marR="376555">
                        <a:lnSpc>
                          <a:spcPct val="100000"/>
                        </a:lnSpc>
                        <a:spcBef>
                          <a:spcPts val="275"/>
                        </a:spcBef>
                      </a:pPr>
                      <a:r>
                        <a:rPr sz="1400" dirty="0">
                          <a:latin typeface="Calibri"/>
                          <a:cs typeface="Calibri"/>
                        </a:rPr>
                        <a:t>Ac</a:t>
                      </a:r>
                      <a:r>
                        <a:rPr sz="1400" spc="-10" dirty="0">
                          <a:latin typeface="Calibri"/>
                          <a:cs typeface="Calibri"/>
                        </a:rPr>
                        <a:t>u</a:t>
                      </a:r>
                      <a:r>
                        <a:rPr sz="1400" spc="-15" dirty="0">
                          <a:latin typeface="Calibri"/>
                          <a:cs typeface="Calibri"/>
                        </a:rPr>
                        <a:t>t</a:t>
                      </a:r>
                      <a:r>
                        <a:rPr sz="1400" dirty="0">
                          <a:latin typeface="Calibri"/>
                          <a:cs typeface="Calibri"/>
                        </a:rPr>
                        <a:t>e </a:t>
                      </a:r>
                      <a:r>
                        <a:rPr sz="1400" spc="-20" dirty="0">
                          <a:latin typeface="Calibri"/>
                          <a:cs typeface="Calibri"/>
                        </a:rPr>
                        <a:t>r</a:t>
                      </a:r>
                      <a:r>
                        <a:rPr sz="1400" dirty="0">
                          <a:latin typeface="Calibri"/>
                          <a:cs typeface="Calibri"/>
                        </a:rPr>
                        <a:t>es</a:t>
                      </a:r>
                      <a:r>
                        <a:rPr sz="1400" spc="-5" dirty="0">
                          <a:latin typeface="Calibri"/>
                          <a:cs typeface="Calibri"/>
                        </a:rPr>
                        <a:t>p</a:t>
                      </a:r>
                      <a:r>
                        <a:rPr sz="1400" dirty="0">
                          <a:latin typeface="Calibri"/>
                          <a:cs typeface="Calibri"/>
                        </a:rPr>
                        <a:t>i</a:t>
                      </a:r>
                      <a:r>
                        <a:rPr sz="1400" spc="-25" dirty="0">
                          <a:latin typeface="Calibri"/>
                          <a:cs typeface="Calibri"/>
                        </a:rPr>
                        <a:t>r</a:t>
                      </a:r>
                      <a:r>
                        <a:rPr sz="1400" spc="-15" dirty="0">
                          <a:latin typeface="Calibri"/>
                          <a:cs typeface="Calibri"/>
                        </a:rPr>
                        <a:t>at</a:t>
                      </a:r>
                      <a:r>
                        <a:rPr sz="1400" spc="-5" dirty="0">
                          <a:latin typeface="Calibri"/>
                          <a:cs typeface="Calibri"/>
                        </a:rPr>
                        <a:t>o</a:t>
                      </a:r>
                      <a:r>
                        <a:rPr sz="1400" spc="15" dirty="0">
                          <a:latin typeface="Calibri"/>
                          <a:cs typeface="Calibri"/>
                        </a:rPr>
                        <a:t>r</a:t>
                      </a:r>
                      <a:r>
                        <a:rPr sz="1400" dirty="0">
                          <a:latin typeface="Calibri"/>
                          <a:cs typeface="Calibri"/>
                        </a:rPr>
                        <a:t>y  </a:t>
                      </a:r>
                      <a:r>
                        <a:rPr sz="1400" spc="-5" dirty="0">
                          <a:latin typeface="Calibri"/>
                          <a:cs typeface="Calibri"/>
                        </a:rPr>
                        <a:t>alkalosis</a:t>
                      </a:r>
                      <a:endParaRPr sz="1400">
                        <a:latin typeface="Calibri"/>
                        <a:cs typeface="Calibri"/>
                      </a:endParaRPr>
                    </a:p>
                  </a:txBody>
                  <a:tcPr marL="0" marR="0" marT="3492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extLst>
                  <a:ext uri="{0D108BD9-81ED-4DB2-BD59-A6C34878D82A}">
                    <a16:rowId xmlns:a16="http://schemas.microsoft.com/office/drawing/2014/main" val="10009"/>
                  </a:ext>
                </a:extLst>
              </a:tr>
              <a:tr h="230136">
                <a:tc rowSpan="2">
                  <a:txBody>
                    <a:bodyPr/>
                    <a:lstStyle/>
                    <a:p>
                      <a:pPr marL="91440">
                        <a:lnSpc>
                          <a:spcPct val="100000"/>
                        </a:lnSpc>
                        <a:spcBef>
                          <a:spcPts val="605"/>
                        </a:spcBef>
                      </a:pPr>
                      <a:r>
                        <a:rPr sz="1400" spc="-5" dirty="0">
                          <a:latin typeface="Calibri"/>
                          <a:cs typeface="Calibri"/>
                        </a:rPr>
                        <a:t>PTH</a:t>
                      </a:r>
                      <a:r>
                        <a:rPr sz="1400" spc="-10" dirty="0">
                          <a:latin typeface="Calibri"/>
                          <a:cs typeface="Calibri"/>
                        </a:rPr>
                        <a:t> resistance</a:t>
                      </a:r>
                      <a:r>
                        <a:rPr sz="1400" spc="-5" dirty="0">
                          <a:latin typeface="Calibri"/>
                          <a:cs typeface="Calibri"/>
                        </a:rPr>
                        <a:t> </a:t>
                      </a:r>
                      <a:r>
                        <a:rPr sz="1400" spc="-10" dirty="0">
                          <a:latin typeface="Calibri"/>
                          <a:cs typeface="Calibri"/>
                        </a:rPr>
                        <a:t>(</a:t>
                      </a:r>
                      <a:r>
                        <a:rPr sz="1400" spc="-10" dirty="0">
                          <a:solidFill>
                            <a:srgbClr val="FF0000"/>
                          </a:solidFill>
                          <a:latin typeface="Calibri"/>
                          <a:cs typeface="Calibri"/>
                        </a:rPr>
                        <a:t>pseudo</a:t>
                      </a:r>
                      <a:endParaRPr sz="1400">
                        <a:latin typeface="Calibri"/>
                        <a:cs typeface="Calibri"/>
                      </a:endParaRPr>
                    </a:p>
                    <a:p>
                      <a:pPr marL="91440">
                        <a:lnSpc>
                          <a:spcPct val="100000"/>
                        </a:lnSpc>
                      </a:pPr>
                      <a:r>
                        <a:rPr sz="1400" spc="-10" dirty="0">
                          <a:solidFill>
                            <a:srgbClr val="FF0000"/>
                          </a:solidFill>
                          <a:latin typeface="Calibri"/>
                          <a:cs typeface="Calibri"/>
                        </a:rPr>
                        <a:t>hypoparathyroidism) </a:t>
                      </a:r>
                      <a:r>
                        <a:rPr sz="1400" spc="-5" dirty="0">
                          <a:solidFill>
                            <a:srgbClr val="FF0000"/>
                          </a:solidFill>
                          <a:latin typeface="Calibri"/>
                          <a:cs typeface="Calibri"/>
                        </a:rPr>
                        <a:t>PTH</a:t>
                      </a:r>
                      <a:r>
                        <a:rPr sz="1400" spc="295" dirty="0">
                          <a:solidFill>
                            <a:srgbClr val="FF0000"/>
                          </a:solidFill>
                          <a:latin typeface="Calibri"/>
                          <a:cs typeface="Calibri"/>
                        </a:rPr>
                        <a:t> </a:t>
                      </a:r>
                      <a:r>
                        <a:rPr sz="1400" spc="-5" dirty="0">
                          <a:solidFill>
                            <a:srgbClr val="FF0000"/>
                          </a:solidFill>
                          <a:latin typeface="Calibri"/>
                          <a:cs typeface="Calibri"/>
                        </a:rPr>
                        <a:t>↑)</a:t>
                      </a:r>
                      <a:endParaRPr sz="1400">
                        <a:latin typeface="Calibri"/>
                        <a:cs typeface="Calibri"/>
                      </a:endParaRPr>
                    </a:p>
                  </a:txBody>
                  <a:tcPr marL="0" marR="0" marT="7683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rowSpan="2">
                  <a:txBody>
                    <a:bodyPr/>
                    <a:lstStyle/>
                    <a:p>
                      <a:pPr marL="92075">
                        <a:lnSpc>
                          <a:spcPct val="100000"/>
                        </a:lnSpc>
                        <a:spcBef>
                          <a:spcPts val="605"/>
                        </a:spcBef>
                      </a:pPr>
                      <a:r>
                        <a:rPr sz="1400" dirty="0">
                          <a:latin typeface="Calibri"/>
                          <a:cs typeface="Calibri"/>
                        </a:rPr>
                        <a:t>↑</a:t>
                      </a:r>
                      <a:r>
                        <a:rPr sz="1400" spc="-30" dirty="0">
                          <a:latin typeface="Calibri"/>
                          <a:cs typeface="Calibri"/>
                        </a:rPr>
                        <a:t> </a:t>
                      </a:r>
                      <a:r>
                        <a:rPr sz="1400" spc="-5" dirty="0">
                          <a:latin typeface="Calibri"/>
                          <a:cs typeface="Calibri"/>
                        </a:rPr>
                        <a:t>inactivation</a:t>
                      </a:r>
                      <a:r>
                        <a:rPr sz="1400" spc="15" dirty="0">
                          <a:latin typeface="Calibri"/>
                          <a:cs typeface="Calibri"/>
                        </a:rPr>
                        <a:t> </a:t>
                      </a:r>
                      <a:r>
                        <a:rPr sz="1400" spc="-5" dirty="0">
                          <a:latin typeface="Calibri"/>
                          <a:cs typeface="Calibri"/>
                        </a:rPr>
                        <a:t>of</a:t>
                      </a:r>
                      <a:r>
                        <a:rPr sz="1400" spc="-15" dirty="0">
                          <a:latin typeface="Calibri"/>
                          <a:cs typeface="Calibri"/>
                        </a:rPr>
                        <a:t> </a:t>
                      </a:r>
                      <a:r>
                        <a:rPr sz="1400" dirty="0">
                          <a:latin typeface="Calibri"/>
                          <a:cs typeface="Calibri"/>
                        </a:rPr>
                        <a:t>vit.</a:t>
                      </a:r>
                      <a:r>
                        <a:rPr sz="1400" spc="-10" dirty="0">
                          <a:latin typeface="Calibri"/>
                          <a:cs typeface="Calibri"/>
                        </a:rPr>
                        <a:t> </a:t>
                      </a:r>
                      <a:r>
                        <a:rPr sz="1400" dirty="0">
                          <a:latin typeface="Calibri"/>
                          <a:cs typeface="Calibri"/>
                        </a:rPr>
                        <a:t>D</a:t>
                      </a:r>
                      <a:r>
                        <a:rPr sz="1400" spc="-10" dirty="0">
                          <a:latin typeface="Calibri"/>
                          <a:cs typeface="Calibri"/>
                        </a:rPr>
                        <a:t> </a:t>
                      </a:r>
                      <a:r>
                        <a:rPr sz="1400" dirty="0">
                          <a:latin typeface="Calibri"/>
                          <a:cs typeface="Calibri"/>
                        </a:rPr>
                        <a:t>(e.g.</a:t>
                      </a:r>
                      <a:endParaRPr sz="1400">
                        <a:latin typeface="Calibri"/>
                        <a:cs typeface="Calibri"/>
                      </a:endParaRPr>
                    </a:p>
                    <a:p>
                      <a:pPr marL="92075">
                        <a:lnSpc>
                          <a:spcPct val="100000"/>
                        </a:lnSpc>
                      </a:pPr>
                      <a:r>
                        <a:rPr sz="1400" spc="-5" dirty="0">
                          <a:latin typeface="Calibri"/>
                          <a:cs typeface="Calibri"/>
                        </a:rPr>
                        <a:t>carbamazepine,</a:t>
                      </a:r>
                      <a:r>
                        <a:rPr sz="1400" dirty="0">
                          <a:latin typeface="Calibri"/>
                          <a:cs typeface="Calibri"/>
                        </a:rPr>
                        <a:t> </a:t>
                      </a:r>
                      <a:r>
                        <a:rPr sz="1400" spc="-10" dirty="0">
                          <a:latin typeface="Calibri"/>
                          <a:cs typeface="Calibri"/>
                        </a:rPr>
                        <a:t>phenytoin</a:t>
                      </a:r>
                      <a:r>
                        <a:rPr sz="1400" spc="-15" dirty="0">
                          <a:latin typeface="Calibri"/>
                          <a:cs typeface="Calibri"/>
                        </a:rPr>
                        <a:t> </a:t>
                      </a:r>
                      <a:r>
                        <a:rPr sz="1400" dirty="0">
                          <a:latin typeface="Calibri"/>
                          <a:cs typeface="Calibri"/>
                        </a:rPr>
                        <a:t>)</a:t>
                      </a:r>
                      <a:endParaRPr sz="1400">
                        <a:latin typeface="Calibri"/>
                        <a:cs typeface="Calibri"/>
                      </a:endParaRPr>
                    </a:p>
                  </a:txBody>
                  <a:tcPr marL="0" marR="0" marT="7683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vMerge="1">
                  <a:txBody>
                    <a:bodyPr/>
                    <a:lstStyle/>
                    <a:p>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vMerge="1">
                  <a:txBody>
                    <a:bodyPr/>
                    <a:lstStyle/>
                    <a:p>
                      <a:endParaRPr/>
                    </a:p>
                  </a:txBody>
                  <a:tcPr marL="0" marR="0" marT="3492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extLst>
                  <a:ext uri="{0D108BD9-81ED-4DB2-BD59-A6C34878D82A}">
                    <a16:rowId xmlns:a16="http://schemas.microsoft.com/office/drawing/2014/main" val="10010"/>
                  </a:ext>
                </a:extLst>
              </a:tr>
              <a:tr h="370865">
                <a:tc vMerge="1">
                  <a:txBody>
                    <a:bodyPr/>
                    <a:lstStyle/>
                    <a:p>
                      <a:endParaRPr/>
                    </a:p>
                  </a:txBody>
                  <a:tcPr marL="0" marR="0" marT="7683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vMerge="1">
                  <a:txBody>
                    <a:bodyPr/>
                    <a:lstStyle/>
                    <a:p>
                      <a:endParaRPr/>
                    </a:p>
                  </a:txBody>
                  <a:tcPr marL="0" marR="0" marT="7683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vMerge="1">
                  <a:txBody>
                    <a:bodyPr/>
                    <a:lstStyle/>
                    <a:p>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E9ECF4"/>
                    </a:solidFill>
                  </a:tcPr>
                </a:tc>
                <a:tc>
                  <a:txBody>
                    <a:bodyPr/>
                    <a:lstStyle/>
                    <a:p>
                      <a:pPr>
                        <a:lnSpc>
                          <a:spcPct val="100000"/>
                        </a:lnSpc>
                      </a:pPr>
                      <a:endParaRPr sz="1500">
                        <a:latin typeface="Times New Roman"/>
                        <a:cs typeface="Times New Roman"/>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0D7E8"/>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EG"/>
          </a:p>
        </p:txBody>
      </p:sp>
      <p:sp>
        <p:nvSpPr>
          <p:cNvPr id="3" name="عنصر نائب للنص 2"/>
          <p:cNvSpPr>
            <a:spLocks noGrp="1"/>
          </p:cNvSpPr>
          <p:nvPr>
            <p:ph type="body" idx="1"/>
          </p:nvPr>
        </p:nvSpPr>
        <p:spPr/>
        <p:txBody>
          <a:bodyPr/>
          <a:lstStyle/>
          <a:p>
            <a:endParaRPr lang="ar-EG" dirty="0"/>
          </a:p>
        </p:txBody>
      </p:sp>
      <p:pic>
        <p:nvPicPr>
          <p:cNvPr id="1026" name="Picture 2"/>
          <p:cNvPicPr>
            <a:picLocks noChangeAspect="1" noChangeArrowheads="1"/>
          </p:cNvPicPr>
          <p:nvPr/>
        </p:nvPicPr>
        <p:blipFill>
          <a:blip r:embed="rId2"/>
          <a:srcRect/>
          <a:stretch>
            <a:fillRect/>
          </a:stretch>
        </p:blipFill>
        <p:spPr bwMode="auto">
          <a:xfrm>
            <a:off x="228600" y="1371600"/>
            <a:ext cx="8915400" cy="5334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1738" y="320166"/>
            <a:ext cx="7640320" cy="1001394"/>
          </a:xfrm>
          <a:prstGeom prst="rect">
            <a:avLst/>
          </a:prstGeom>
        </p:spPr>
        <p:txBody>
          <a:bodyPr vert="horz" wrap="square" lIns="0" tIns="12700" rIns="0" bIns="0" rtlCol="0">
            <a:spAutoFit/>
          </a:bodyPr>
          <a:lstStyle/>
          <a:p>
            <a:pPr marL="1261745" marR="5080" indent="-1249680">
              <a:lnSpc>
                <a:spcPct val="100000"/>
              </a:lnSpc>
              <a:spcBef>
                <a:spcPts val="100"/>
              </a:spcBef>
            </a:pPr>
            <a:r>
              <a:rPr sz="3200" spc="-5" dirty="0"/>
              <a:t>Causes </a:t>
            </a:r>
            <a:r>
              <a:rPr sz="3200" dirty="0"/>
              <a:t>of </a:t>
            </a:r>
            <a:r>
              <a:rPr sz="3200" spc="-10" dirty="0"/>
              <a:t>deficient </a:t>
            </a:r>
            <a:r>
              <a:rPr sz="3200" spc="-5" dirty="0"/>
              <a:t>PTH </a:t>
            </a:r>
            <a:r>
              <a:rPr sz="3200" spc="-10" dirty="0"/>
              <a:t>secretion </a:t>
            </a:r>
            <a:r>
              <a:rPr sz="3200" spc="-5" dirty="0"/>
              <a:t>or </a:t>
            </a:r>
            <a:r>
              <a:rPr sz="3200" dirty="0"/>
              <a:t>activity in </a:t>
            </a:r>
            <a:r>
              <a:rPr sz="3200" spc="-710" dirty="0"/>
              <a:t> </a:t>
            </a:r>
            <a:r>
              <a:rPr sz="3200" spc="-20" dirty="0"/>
              <a:t>hypoparathyroid</a:t>
            </a:r>
            <a:r>
              <a:rPr sz="3200" spc="5" dirty="0"/>
              <a:t> </a:t>
            </a:r>
            <a:r>
              <a:rPr sz="3200" spc="-5" dirty="0"/>
              <a:t>disease</a:t>
            </a:r>
            <a:r>
              <a:rPr sz="3200" dirty="0"/>
              <a:t> </a:t>
            </a:r>
            <a:r>
              <a:rPr sz="3200" spc="-25" dirty="0"/>
              <a:t>states</a:t>
            </a:r>
            <a:endParaRPr sz="3200"/>
          </a:p>
        </p:txBody>
      </p:sp>
      <p:sp>
        <p:nvSpPr>
          <p:cNvPr id="3" name="object 3"/>
          <p:cNvSpPr txBox="1"/>
          <p:nvPr/>
        </p:nvSpPr>
        <p:spPr>
          <a:xfrm>
            <a:off x="763016" y="1475359"/>
            <a:ext cx="7568565" cy="4144724"/>
          </a:xfrm>
          <a:prstGeom prst="rect">
            <a:avLst/>
          </a:prstGeom>
        </p:spPr>
        <p:txBody>
          <a:bodyPr vert="horz" wrap="square" lIns="0" tIns="12700" rIns="0" bIns="0" rtlCol="0">
            <a:spAutoFit/>
          </a:bodyPr>
          <a:lstStyle/>
          <a:p>
            <a:pPr marL="12700" algn="l" rtl="0">
              <a:lnSpc>
                <a:spcPct val="100000"/>
              </a:lnSpc>
              <a:spcBef>
                <a:spcPts val="100"/>
              </a:spcBef>
              <a:tabLst>
                <a:tab pos="354965" algn="l"/>
              </a:tabLst>
            </a:pPr>
            <a:r>
              <a:rPr sz="1800" b="1" spc="-5" dirty="0">
                <a:latin typeface="Calibri"/>
                <a:cs typeface="Calibri"/>
              </a:rPr>
              <a:t>1.	Acquired</a:t>
            </a:r>
            <a:r>
              <a:rPr sz="1800" b="1" spc="-35" dirty="0">
                <a:latin typeface="Calibri"/>
                <a:cs typeface="Calibri"/>
              </a:rPr>
              <a:t> </a:t>
            </a:r>
            <a:r>
              <a:rPr sz="1800" spc="-5" dirty="0">
                <a:latin typeface="Calibri"/>
                <a:cs typeface="Calibri"/>
              </a:rPr>
              <a:t>deficiency</a:t>
            </a:r>
            <a:r>
              <a:rPr sz="1800" spc="20" dirty="0">
                <a:latin typeface="Calibri"/>
                <a:cs typeface="Calibri"/>
              </a:rPr>
              <a:t> </a:t>
            </a:r>
            <a:r>
              <a:rPr sz="1800" spc="-5" dirty="0">
                <a:latin typeface="Calibri"/>
                <a:cs typeface="Calibri"/>
              </a:rPr>
              <a:t>of</a:t>
            </a:r>
            <a:r>
              <a:rPr sz="1800" spc="20" dirty="0">
                <a:latin typeface="Calibri"/>
                <a:cs typeface="Calibri"/>
              </a:rPr>
              <a:t> </a:t>
            </a:r>
            <a:r>
              <a:rPr sz="1800" spc="-15" dirty="0">
                <a:latin typeface="Calibri"/>
                <a:cs typeface="Calibri"/>
              </a:rPr>
              <a:t>parathyroid</a:t>
            </a:r>
            <a:r>
              <a:rPr sz="1800" spc="-5" dirty="0">
                <a:latin typeface="Calibri"/>
                <a:cs typeface="Calibri"/>
              </a:rPr>
              <a:t> hormone</a:t>
            </a:r>
            <a:r>
              <a:rPr sz="1800" spc="10" dirty="0">
                <a:latin typeface="Calibri"/>
                <a:cs typeface="Calibri"/>
              </a:rPr>
              <a:t> </a:t>
            </a:r>
            <a:r>
              <a:rPr sz="1800" spc="-10" dirty="0">
                <a:latin typeface="Calibri"/>
                <a:cs typeface="Calibri"/>
              </a:rPr>
              <a:t>secretion</a:t>
            </a:r>
            <a:r>
              <a:rPr sz="1800" spc="50" dirty="0">
                <a:latin typeface="Calibri"/>
                <a:cs typeface="Calibri"/>
              </a:rPr>
              <a:t> </a:t>
            </a:r>
            <a:r>
              <a:rPr sz="1800" spc="-5" dirty="0">
                <a:latin typeface="Calibri"/>
                <a:cs typeface="Calibri"/>
              </a:rPr>
              <a:t>(&gt;</a:t>
            </a:r>
            <a:r>
              <a:rPr sz="1800" spc="15" dirty="0">
                <a:latin typeface="Calibri"/>
                <a:cs typeface="Calibri"/>
              </a:rPr>
              <a:t> </a:t>
            </a:r>
            <a:r>
              <a:rPr sz="1800" spc="-5" dirty="0">
                <a:latin typeface="Calibri"/>
                <a:cs typeface="Calibri"/>
              </a:rPr>
              <a:t>99%</a:t>
            </a:r>
            <a:r>
              <a:rPr sz="1800" spc="5" dirty="0">
                <a:latin typeface="Calibri"/>
                <a:cs typeface="Calibri"/>
              </a:rPr>
              <a:t> </a:t>
            </a:r>
            <a:r>
              <a:rPr sz="1800" spc="-5" dirty="0">
                <a:latin typeface="Calibri"/>
                <a:cs typeface="Calibri"/>
              </a:rPr>
              <a:t>of</a:t>
            </a:r>
            <a:r>
              <a:rPr sz="1800" dirty="0">
                <a:latin typeface="Calibri"/>
                <a:cs typeface="Calibri"/>
              </a:rPr>
              <a:t> all</a:t>
            </a:r>
            <a:r>
              <a:rPr sz="1800" spc="-5" dirty="0">
                <a:latin typeface="Calibri"/>
                <a:cs typeface="Calibri"/>
              </a:rPr>
              <a:t> cases):</a:t>
            </a:r>
            <a:endParaRPr sz="1800">
              <a:latin typeface="Calibri"/>
              <a:cs typeface="Calibri"/>
            </a:endParaRPr>
          </a:p>
          <a:p>
            <a:pPr algn="l" rtl="0">
              <a:lnSpc>
                <a:spcPct val="100000"/>
              </a:lnSpc>
              <a:spcBef>
                <a:spcPts val="25"/>
              </a:spcBef>
            </a:pPr>
            <a:endParaRPr sz="1750">
              <a:latin typeface="Calibri"/>
              <a:cs typeface="Calibri"/>
            </a:endParaRPr>
          </a:p>
          <a:p>
            <a:pPr marL="299085" indent="-287020" algn="l" rtl="0">
              <a:lnSpc>
                <a:spcPct val="100000"/>
              </a:lnSpc>
              <a:buFont typeface="Microsoft Sans Serif"/>
              <a:buChar char="•"/>
              <a:tabLst>
                <a:tab pos="299085" algn="l"/>
                <a:tab pos="299720" algn="l"/>
              </a:tabLst>
            </a:pPr>
            <a:r>
              <a:rPr sz="1800" spc="-10" dirty="0">
                <a:latin typeface="Calibri"/>
                <a:cs typeface="Calibri"/>
              </a:rPr>
              <a:t>Surgical</a:t>
            </a:r>
            <a:r>
              <a:rPr sz="1800" spc="5" dirty="0">
                <a:latin typeface="Calibri"/>
                <a:cs typeface="Calibri"/>
              </a:rPr>
              <a:t> </a:t>
            </a:r>
            <a:r>
              <a:rPr sz="1800" spc="-10" dirty="0">
                <a:latin typeface="Calibri"/>
                <a:cs typeface="Calibri"/>
              </a:rPr>
              <a:t>removal</a:t>
            </a:r>
            <a:r>
              <a:rPr sz="1800" spc="10" dirty="0">
                <a:latin typeface="Calibri"/>
                <a:cs typeface="Calibri"/>
              </a:rPr>
              <a:t> </a:t>
            </a:r>
            <a:r>
              <a:rPr sz="1800" spc="-5" dirty="0">
                <a:latin typeface="Calibri"/>
                <a:cs typeface="Calibri"/>
              </a:rPr>
              <a:t>of</a:t>
            </a:r>
            <a:r>
              <a:rPr sz="1800" dirty="0">
                <a:latin typeface="Calibri"/>
                <a:cs typeface="Calibri"/>
              </a:rPr>
              <a:t> the</a:t>
            </a:r>
            <a:r>
              <a:rPr sz="1800" spc="20" dirty="0">
                <a:latin typeface="Calibri"/>
                <a:cs typeface="Calibri"/>
              </a:rPr>
              <a:t> </a:t>
            </a:r>
            <a:r>
              <a:rPr sz="1800" spc="-15" dirty="0">
                <a:latin typeface="Calibri"/>
                <a:cs typeface="Calibri"/>
              </a:rPr>
              <a:t>parathyroid</a:t>
            </a:r>
            <a:r>
              <a:rPr sz="1800" dirty="0">
                <a:latin typeface="Calibri"/>
                <a:cs typeface="Calibri"/>
              </a:rPr>
              <a:t> glands </a:t>
            </a:r>
            <a:r>
              <a:rPr sz="1800" spc="-5" dirty="0">
                <a:latin typeface="Calibri"/>
                <a:cs typeface="Calibri"/>
              </a:rPr>
              <a:t>(usually</a:t>
            </a:r>
            <a:r>
              <a:rPr sz="1800" spc="15" dirty="0">
                <a:latin typeface="Calibri"/>
                <a:cs typeface="Calibri"/>
              </a:rPr>
              <a:t> </a:t>
            </a:r>
            <a:r>
              <a:rPr sz="1800" spc="-10" dirty="0">
                <a:latin typeface="Calibri"/>
                <a:cs typeface="Calibri"/>
              </a:rPr>
              <a:t>unintentionally)</a:t>
            </a:r>
            <a:endParaRPr sz="1800">
              <a:latin typeface="Calibri"/>
              <a:cs typeface="Calibri"/>
            </a:endParaRPr>
          </a:p>
          <a:p>
            <a:pPr marL="299085" indent="-287020" algn="l" rtl="0">
              <a:lnSpc>
                <a:spcPct val="100000"/>
              </a:lnSpc>
              <a:buFont typeface="Microsoft Sans Serif"/>
              <a:buChar char="•"/>
              <a:tabLst>
                <a:tab pos="299085" algn="l"/>
                <a:tab pos="299720" algn="l"/>
              </a:tabLst>
            </a:pPr>
            <a:r>
              <a:rPr sz="1800" spc="-5" dirty="0">
                <a:latin typeface="Calibri"/>
                <a:cs typeface="Calibri"/>
              </a:rPr>
              <a:t>Radiation</a:t>
            </a:r>
            <a:r>
              <a:rPr sz="1800" spc="5" dirty="0">
                <a:latin typeface="Calibri"/>
                <a:cs typeface="Calibri"/>
              </a:rPr>
              <a:t> </a:t>
            </a:r>
            <a:r>
              <a:rPr sz="1800" spc="-10" dirty="0">
                <a:latin typeface="Calibri"/>
                <a:cs typeface="Calibri"/>
              </a:rPr>
              <a:t>therapy</a:t>
            </a:r>
            <a:r>
              <a:rPr sz="1800" spc="5" dirty="0">
                <a:latin typeface="Calibri"/>
                <a:cs typeface="Calibri"/>
              </a:rPr>
              <a:t> </a:t>
            </a:r>
            <a:r>
              <a:rPr sz="1800" spc="-10" dirty="0">
                <a:latin typeface="Calibri"/>
                <a:cs typeface="Calibri"/>
              </a:rPr>
              <a:t>to</a:t>
            </a:r>
            <a:r>
              <a:rPr sz="1800" spc="-5"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neck,</a:t>
            </a:r>
            <a:r>
              <a:rPr sz="1800" spc="15" dirty="0">
                <a:latin typeface="Calibri"/>
                <a:cs typeface="Calibri"/>
              </a:rPr>
              <a:t> </a:t>
            </a:r>
            <a:r>
              <a:rPr sz="1800" spc="-10" dirty="0">
                <a:latin typeface="Calibri"/>
                <a:cs typeface="Calibri"/>
              </a:rPr>
              <a:t>infiltration</a:t>
            </a:r>
            <a:r>
              <a:rPr sz="1800" spc="25" dirty="0">
                <a:latin typeface="Calibri"/>
                <a:cs typeface="Calibri"/>
              </a:rPr>
              <a:t> </a:t>
            </a:r>
            <a:r>
              <a:rPr sz="1800" spc="-5" dirty="0">
                <a:latin typeface="Calibri"/>
                <a:cs typeface="Calibri"/>
              </a:rPr>
              <a:t>of</a:t>
            </a:r>
            <a:r>
              <a:rPr sz="1800" dirty="0">
                <a:latin typeface="Calibri"/>
                <a:cs typeface="Calibri"/>
              </a:rPr>
              <a:t> </a:t>
            </a:r>
            <a:r>
              <a:rPr sz="1800" spc="-15" dirty="0">
                <a:latin typeface="Calibri"/>
                <a:cs typeface="Calibri"/>
              </a:rPr>
              <a:t>parathyroids</a:t>
            </a:r>
            <a:endParaRPr sz="1800">
              <a:latin typeface="Calibri"/>
              <a:cs typeface="Calibri"/>
            </a:endParaRPr>
          </a:p>
          <a:p>
            <a:pPr marL="299085" indent="-287020" algn="l" rtl="0">
              <a:lnSpc>
                <a:spcPct val="100000"/>
              </a:lnSpc>
              <a:buFont typeface="Microsoft Sans Serif"/>
              <a:buChar char="•"/>
              <a:tabLst>
                <a:tab pos="299085" algn="l"/>
                <a:tab pos="299720" algn="l"/>
              </a:tabLst>
            </a:pPr>
            <a:r>
              <a:rPr sz="1800" dirty="0">
                <a:latin typeface="Calibri"/>
                <a:cs typeface="Calibri"/>
              </a:rPr>
              <a:t>Hypomagnesemia</a:t>
            </a:r>
            <a:endParaRPr sz="1800">
              <a:latin typeface="Calibri"/>
              <a:cs typeface="Calibri"/>
            </a:endParaRPr>
          </a:p>
          <a:p>
            <a:pPr marL="299085" indent="-287020" algn="l" rtl="0">
              <a:lnSpc>
                <a:spcPct val="100000"/>
              </a:lnSpc>
              <a:buFont typeface="Microsoft Sans Serif"/>
              <a:buChar char="•"/>
              <a:tabLst>
                <a:tab pos="299085" algn="l"/>
                <a:tab pos="299720" algn="l"/>
              </a:tabLst>
            </a:pPr>
            <a:r>
              <a:rPr sz="1800" spc="-5" dirty="0">
                <a:latin typeface="Calibri"/>
                <a:cs typeface="Calibri"/>
              </a:rPr>
              <a:t>Calcimimetics</a:t>
            </a:r>
            <a:endParaRPr sz="1800">
              <a:latin typeface="Calibri"/>
              <a:cs typeface="Calibri"/>
            </a:endParaRPr>
          </a:p>
          <a:p>
            <a:pPr marL="299085" indent="-287020" algn="l" rtl="0">
              <a:lnSpc>
                <a:spcPct val="100000"/>
              </a:lnSpc>
              <a:buFont typeface="Microsoft Sans Serif"/>
              <a:buChar char="•"/>
              <a:tabLst>
                <a:tab pos="299085" algn="l"/>
                <a:tab pos="299720" algn="l"/>
              </a:tabLst>
            </a:pPr>
            <a:r>
              <a:rPr sz="1800" u="heavy" spc="-5" dirty="0">
                <a:uFill>
                  <a:solidFill>
                    <a:srgbClr val="000000"/>
                  </a:solidFill>
                </a:uFill>
                <a:latin typeface="Calibri"/>
                <a:cs typeface="Calibri"/>
              </a:rPr>
              <a:t>Autoimmune</a:t>
            </a:r>
            <a:r>
              <a:rPr sz="1800" spc="-5" dirty="0">
                <a:latin typeface="Calibri"/>
                <a:cs typeface="Calibri"/>
              </a:rPr>
              <a:t>:</a:t>
            </a:r>
            <a:endParaRPr sz="1800">
              <a:latin typeface="Calibri"/>
              <a:cs typeface="Calibri"/>
            </a:endParaRPr>
          </a:p>
          <a:p>
            <a:pPr marL="401320" lvl="1" indent="-121920" algn="l" rtl="0">
              <a:lnSpc>
                <a:spcPct val="100000"/>
              </a:lnSpc>
              <a:buChar char="-"/>
              <a:tabLst>
                <a:tab pos="401320" algn="l"/>
              </a:tabLst>
            </a:pPr>
            <a:r>
              <a:rPr sz="1800" spc="-10" dirty="0">
                <a:latin typeface="Calibri"/>
                <a:cs typeface="Calibri"/>
              </a:rPr>
              <a:t>isolated</a:t>
            </a:r>
            <a:r>
              <a:rPr sz="1800" spc="10" dirty="0">
                <a:latin typeface="Calibri"/>
                <a:cs typeface="Calibri"/>
              </a:rPr>
              <a:t> </a:t>
            </a:r>
            <a:r>
              <a:rPr sz="1800" spc="-15" dirty="0">
                <a:latin typeface="Calibri"/>
                <a:cs typeface="Calibri"/>
              </a:rPr>
              <a:t>hypoparathyroidism</a:t>
            </a:r>
            <a:endParaRPr sz="1800">
              <a:latin typeface="Calibri"/>
              <a:cs typeface="Calibri"/>
            </a:endParaRPr>
          </a:p>
          <a:p>
            <a:pPr marL="279400" marR="379095" lvl="1" algn="l" rtl="0">
              <a:lnSpc>
                <a:spcPct val="100000"/>
              </a:lnSpc>
              <a:buChar char="-"/>
              <a:tabLst>
                <a:tab pos="401320" algn="l"/>
              </a:tabLst>
            </a:pPr>
            <a:r>
              <a:rPr sz="1800" dirty="0">
                <a:latin typeface="Calibri"/>
                <a:cs typeface="Calibri"/>
              </a:rPr>
              <a:t>APS</a:t>
            </a:r>
            <a:r>
              <a:rPr sz="1800" spc="-5" dirty="0">
                <a:latin typeface="Calibri"/>
                <a:cs typeface="Calibri"/>
              </a:rPr>
              <a:t> </a:t>
            </a:r>
            <a:r>
              <a:rPr sz="1800" dirty="0">
                <a:latin typeface="Calibri"/>
                <a:cs typeface="Calibri"/>
              </a:rPr>
              <a:t>1 </a:t>
            </a:r>
            <a:r>
              <a:rPr sz="1800" spc="-5" dirty="0">
                <a:latin typeface="Calibri"/>
                <a:cs typeface="Calibri"/>
              </a:rPr>
              <a:t>(autoimmune</a:t>
            </a:r>
            <a:r>
              <a:rPr sz="1800" spc="10" dirty="0">
                <a:latin typeface="Calibri"/>
                <a:cs typeface="Calibri"/>
              </a:rPr>
              <a:t> </a:t>
            </a:r>
            <a:r>
              <a:rPr sz="1800" spc="-5" dirty="0">
                <a:latin typeface="Calibri"/>
                <a:cs typeface="Calibri"/>
              </a:rPr>
              <a:t>polyendocrine</a:t>
            </a:r>
            <a:r>
              <a:rPr sz="1800" spc="25" dirty="0">
                <a:latin typeface="Calibri"/>
                <a:cs typeface="Calibri"/>
              </a:rPr>
              <a:t> </a:t>
            </a:r>
            <a:r>
              <a:rPr sz="1800" spc="-10" dirty="0">
                <a:latin typeface="Calibri"/>
                <a:cs typeface="Calibri"/>
              </a:rPr>
              <a:t>syndrome</a:t>
            </a:r>
            <a:r>
              <a:rPr sz="1800" spc="-5" dirty="0">
                <a:latin typeface="Calibri"/>
                <a:cs typeface="Calibri"/>
              </a:rPr>
              <a:t> caused</a:t>
            </a:r>
            <a:r>
              <a:rPr sz="1800" spc="5" dirty="0">
                <a:latin typeface="Calibri"/>
                <a:cs typeface="Calibri"/>
              </a:rPr>
              <a:t> </a:t>
            </a:r>
            <a:r>
              <a:rPr sz="1800" spc="-5" dirty="0">
                <a:latin typeface="Calibri"/>
                <a:cs typeface="Calibri"/>
              </a:rPr>
              <a:t>by</a:t>
            </a:r>
            <a:r>
              <a:rPr sz="1800" spc="10" dirty="0">
                <a:latin typeface="Calibri"/>
                <a:cs typeface="Calibri"/>
              </a:rPr>
              <a:t> </a:t>
            </a:r>
            <a:r>
              <a:rPr sz="1800" spc="-10" dirty="0">
                <a:latin typeface="Calibri"/>
                <a:cs typeface="Calibri"/>
              </a:rPr>
              <a:t>mutations</a:t>
            </a:r>
            <a:r>
              <a:rPr sz="1800" spc="-5" dirty="0">
                <a:latin typeface="Calibri"/>
                <a:cs typeface="Calibri"/>
              </a:rPr>
              <a:t> of </a:t>
            </a:r>
            <a:r>
              <a:rPr sz="1800" dirty="0">
                <a:latin typeface="Calibri"/>
                <a:cs typeface="Calibri"/>
              </a:rPr>
              <a:t>the </a:t>
            </a:r>
            <a:r>
              <a:rPr sz="1800" spc="-395" dirty="0">
                <a:latin typeface="Calibri"/>
                <a:cs typeface="Calibri"/>
              </a:rPr>
              <a:t> </a:t>
            </a:r>
            <a:r>
              <a:rPr sz="1800" spc="-5" dirty="0">
                <a:latin typeface="Calibri"/>
                <a:cs typeface="Calibri"/>
              </a:rPr>
              <a:t>autoimmune </a:t>
            </a:r>
            <a:r>
              <a:rPr sz="1800" spc="-10" dirty="0">
                <a:latin typeface="Calibri"/>
                <a:cs typeface="Calibri"/>
              </a:rPr>
              <a:t>regulator</a:t>
            </a:r>
            <a:r>
              <a:rPr sz="1800" spc="5" dirty="0">
                <a:latin typeface="Calibri"/>
                <a:cs typeface="Calibri"/>
              </a:rPr>
              <a:t> </a:t>
            </a:r>
            <a:r>
              <a:rPr sz="1800" spc="-5" dirty="0">
                <a:latin typeface="Calibri"/>
                <a:cs typeface="Calibri"/>
              </a:rPr>
              <a:t>(AIRE)</a:t>
            </a:r>
            <a:r>
              <a:rPr sz="1800" dirty="0">
                <a:latin typeface="Calibri"/>
                <a:cs typeface="Calibri"/>
              </a:rPr>
              <a:t> </a:t>
            </a:r>
            <a:r>
              <a:rPr sz="1800" spc="-5" dirty="0">
                <a:latin typeface="Calibri"/>
                <a:cs typeface="Calibri"/>
              </a:rPr>
              <a:t>gene)</a:t>
            </a:r>
            <a:r>
              <a:rPr sz="1800" spc="30" dirty="0">
                <a:latin typeface="Calibri"/>
                <a:cs typeface="Calibri"/>
              </a:rPr>
              <a:t> </a:t>
            </a:r>
            <a:r>
              <a:rPr sz="1800" dirty="0">
                <a:latin typeface="Calibri"/>
                <a:cs typeface="Calibri"/>
              </a:rPr>
              <a:t>→</a:t>
            </a:r>
            <a:r>
              <a:rPr sz="1800" spc="-5" dirty="0">
                <a:latin typeface="Calibri"/>
                <a:cs typeface="Calibri"/>
              </a:rPr>
              <a:t> antibodies</a:t>
            </a:r>
            <a:r>
              <a:rPr sz="1800" spc="10" dirty="0">
                <a:latin typeface="Calibri"/>
                <a:cs typeface="Calibri"/>
              </a:rPr>
              <a:t> </a:t>
            </a:r>
            <a:r>
              <a:rPr sz="1800" spc="-5" dirty="0">
                <a:latin typeface="Calibri"/>
                <a:cs typeface="Calibri"/>
              </a:rPr>
              <a:t>anty CaSR</a:t>
            </a:r>
            <a:endParaRPr sz="1800">
              <a:latin typeface="Calibri"/>
              <a:cs typeface="Calibri"/>
            </a:endParaRPr>
          </a:p>
          <a:p>
            <a:pPr algn="l" rtl="0">
              <a:lnSpc>
                <a:spcPct val="100000"/>
              </a:lnSpc>
              <a:spcBef>
                <a:spcPts val="25"/>
              </a:spcBef>
            </a:pPr>
            <a:endParaRPr sz="1750">
              <a:latin typeface="Calibri"/>
              <a:cs typeface="Calibri"/>
            </a:endParaRPr>
          </a:p>
          <a:p>
            <a:pPr algn="l" rtl="0">
              <a:lnSpc>
                <a:spcPct val="100000"/>
              </a:lnSpc>
              <a:spcBef>
                <a:spcPts val="20"/>
              </a:spcBef>
              <a:buFont typeface="Calibri"/>
              <a:buAutoNum type="arabicPeriod" startAt="2"/>
            </a:pPr>
            <a:endParaRPr sz="1750">
              <a:latin typeface="Calibri"/>
              <a:cs typeface="Calibri"/>
            </a:endParaRPr>
          </a:p>
          <a:p>
            <a:pPr marL="238760" marR="5080" indent="-238760" algn="just" rtl="0">
              <a:lnSpc>
                <a:spcPct val="100000"/>
              </a:lnSpc>
              <a:buFont typeface="Calibri"/>
              <a:buAutoNum type="arabicPeriod" startAt="2"/>
              <a:tabLst>
                <a:tab pos="238760" algn="l"/>
              </a:tabLst>
            </a:pPr>
            <a:r>
              <a:rPr sz="1800" b="1" spc="-10" dirty="0">
                <a:latin typeface="Calibri"/>
                <a:cs typeface="Calibri"/>
              </a:rPr>
              <a:t>Resistance to parathyroid </a:t>
            </a:r>
            <a:r>
              <a:rPr sz="1800" b="1" spc="-5" dirty="0">
                <a:latin typeface="Calibri"/>
                <a:cs typeface="Calibri"/>
              </a:rPr>
              <a:t>hormone</a:t>
            </a:r>
            <a:r>
              <a:rPr sz="1800" b="1" dirty="0">
                <a:latin typeface="Calibri"/>
                <a:cs typeface="Calibri"/>
              </a:rPr>
              <a:t> </a:t>
            </a:r>
            <a:r>
              <a:rPr sz="1800" spc="-10" dirty="0">
                <a:latin typeface="Calibri"/>
                <a:cs typeface="Calibri"/>
              </a:rPr>
              <a:t>(pseudo-hypoparathyroidism), (extremely </a:t>
            </a:r>
            <a:r>
              <a:rPr sz="1800" spc="-395" dirty="0">
                <a:latin typeface="Calibri"/>
                <a:cs typeface="Calibri"/>
              </a:rPr>
              <a:t> </a:t>
            </a:r>
            <a:r>
              <a:rPr sz="1800" spc="-15" dirty="0">
                <a:latin typeface="Calibri"/>
                <a:cs typeface="Calibri"/>
              </a:rPr>
              <a:t>rare). </a:t>
            </a:r>
            <a:r>
              <a:rPr sz="1800" spc="-5" dirty="0">
                <a:latin typeface="Calibri"/>
                <a:cs typeface="Calibri"/>
              </a:rPr>
              <a:t>Inability of </a:t>
            </a:r>
            <a:r>
              <a:rPr sz="1800" dirty="0">
                <a:latin typeface="Calibri"/>
                <a:cs typeface="Calibri"/>
              </a:rPr>
              <a:t>the </a:t>
            </a:r>
            <a:r>
              <a:rPr sz="1800" spc="-10" dirty="0">
                <a:latin typeface="Calibri"/>
                <a:cs typeface="Calibri"/>
              </a:rPr>
              <a:t>kidneys </a:t>
            </a:r>
            <a:r>
              <a:rPr sz="1800" dirty="0">
                <a:latin typeface="Calibri"/>
                <a:cs typeface="Calibri"/>
              </a:rPr>
              <a:t>and </a:t>
            </a:r>
            <a:r>
              <a:rPr sz="1800" spc="-5" dirty="0">
                <a:latin typeface="Calibri"/>
                <a:cs typeface="Calibri"/>
              </a:rPr>
              <a:t>bones </a:t>
            </a:r>
            <a:r>
              <a:rPr sz="1800" spc="-10" dirty="0">
                <a:latin typeface="Calibri"/>
                <a:cs typeface="Calibri"/>
              </a:rPr>
              <a:t>to respond to </a:t>
            </a:r>
            <a:r>
              <a:rPr sz="1800" dirty="0">
                <a:latin typeface="Calibri"/>
                <a:cs typeface="Calibri"/>
              </a:rPr>
              <a:t>the </a:t>
            </a:r>
            <a:r>
              <a:rPr sz="1800" spc="-10" dirty="0">
                <a:latin typeface="Calibri"/>
                <a:cs typeface="Calibri"/>
              </a:rPr>
              <a:t>PTH </a:t>
            </a:r>
            <a:r>
              <a:rPr sz="1800" spc="-5" dirty="0">
                <a:latin typeface="Calibri"/>
                <a:cs typeface="Calibri"/>
              </a:rPr>
              <a:t>being </a:t>
            </a:r>
            <a:r>
              <a:rPr sz="1800" spc="-10" dirty="0">
                <a:latin typeface="Calibri"/>
                <a:cs typeface="Calibri"/>
              </a:rPr>
              <a:t>produced </a:t>
            </a:r>
            <a:r>
              <a:rPr sz="1800" spc="-395" dirty="0">
                <a:latin typeface="Calibri"/>
                <a:cs typeface="Calibri"/>
              </a:rPr>
              <a:t> </a:t>
            </a:r>
            <a:r>
              <a:rPr sz="1800" spc="-5" dirty="0">
                <a:latin typeface="Calibri"/>
                <a:cs typeface="Calibri"/>
              </a:rPr>
              <a:t>by normal</a:t>
            </a:r>
            <a:r>
              <a:rPr sz="1800" spc="15" dirty="0">
                <a:latin typeface="Calibri"/>
                <a:cs typeface="Calibri"/>
              </a:rPr>
              <a:t> </a:t>
            </a:r>
            <a:r>
              <a:rPr sz="1800" spc="-15" dirty="0">
                <a:latin typeface="Calibri"/>
                <a:cs typeface="Calibri"/>
              </a:rPr>
              <a:t>parathyroids.</a:t>
            </a:r>
            <a:endParaRPr sz="18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5516" y="405130"/>
            <a:ext cx="5736590" cy="513715"/>
          </a:xfrm>
          <a:prstGeom prst="rect">
            <a:avLst/>
          </a:prstGeom>
        </p:spPr>
        <p:txBody>
          <a:bodyPr vert="horz" wrap="square" lIns="0" tIns="13335" rIns="0" bIns="0" rtlCol="0">
            <a:spAutoFit/>
          </a:bodyPr>
          <a:lstStyle/>
          <a:p>
            <a:pPr marL="12700">
              <a:lnSpc>
                <a:spcPct val="100000"/>
              </a:lnSpc>
              <a:spcBef>
                <a:spcPts val="105"/>
              </a:spcBef>
            </a:pPr>
            <a:r>
              <a:rPr sz="3200" spc="-5" dirty="0"/>
              <a:t>Diagnostics</a:t>
            </a:r>
            <a:r>
              <a:rPr sz="3200" spc="25" dirty="0"/>
              <a:t> </a:t>
            </a:r>
            <a:r>
              <a:rPr sz="3200" spc="-5" dirty="0"/>
              <a:t>of</a:t>
            </a:r>
            <a:r>
              <a:rPr sz="3200" dirty="0"/>
              <a:t> </a:t>
            </a:r>
            <a:r>
              <a:rPr sz="3200" spc="-20" dirty="0"/>
              <a:t>hypoparathyroidism</a:t>
            </a:r>
            <a:endParaRPr sz="3200"/>
          </a:p>
        </p:txBody>
      </p:sp>
      <p:sp>
        <p:nvSpPr>
          <p:cNvPr id="3" name="object 3"/>
          <p:cNvSpPr txBox="1"/>
          <p:nvPr/>
        </p:nvSpPr>
        <p:spPr>
          <a:xfrm>
            <a:off x="888491" y="1143761"/>
            <a:ext cx="7501255" cy="3621504"/>
          </a:xfrm>
          <a:prstGeom prst="rect">
            <a:avLst/>
          </a:prstGeom>
        </p:spPr>
        <p:txBody>
          <a:bodyPr vert="horz" wrap="square" lIns="0" tIns="12700" rIns="0" bIns="0" rtlCol="0">
            <a:spAutoFit/>
          </a:bodyPr>
          <a:lstStyle/>
          <a:p>
            <a:pPr marL="304800" indent="-228600" algn="l" rtl="0">
              <a:lnSpc>
                <a:spcPct val="100000"/>
              </a:lnSpc>
              <a:spcBef>
                <a:spcPts val="100"/>
              </a:spcBef>
              <a:buAutoNum type="arabicPeriod"/>
              <a:tabLst>
                <a:tab pos="304800" algn="l"/>
              </a:tabLst>
            </a:pPr>
            <a:r>
              <a:rPr sz="1800" b="1" dirty="0">
                <a:latin typeface="Calibri"/>
                <a:cs typeface="Calibri"/>
              </a:rPr>
              <a:t>Blood</a:t>
            </a:r>
            <a:r>
              <a:rPr sz="1800" b="1" spc="-55" dirty="0">
                <a:latin typeface="Calibri"/>
                <a:cs typeface="Calibri"/>
              </a:rPr>
              <a:t> </a:t>
            </a:r>
            <a:r>
              <a:rPr sz="1800" b="1" spc="-10" dirty="0">
                <a:latin typeface="Calibri"/>
                <a:cs typeface="Calibri"/>
              </a:rPr>
              <a:t>tests:</a:t>
            </a:r>
            <a:endParaRPr sz="1800">
              <a:latin typeface="Calibri"/>
              <a:cs typeface="Calibri"/>
            </a:endParaRPr>
          </a:p>
          <a:p>
            <a:pPr algn="l" rtl="0">
              <a:lnSpc>
                <a:spcPct val="100000"/>
              </a:lnSpc>
              <a:spcBef>
                <a:spcPts val="45"/>
              </a:spcBef>
              <a:buFont typeface="Calibri"/>
              <a:buAutoNum type="arabicPeriod"/>
            </a:pPr>
            <a:endParaRPr sz="1700">
              <a:latin typeface="Calibri"/>
              <a:cs typeface="Calibri"/>
            </a:endParaRPr>
          </a:p>
          <a:p>
            <a:pPr marL="342900" algn="l" rtl="0">
              <a:lnSpc>
                <a:spcPct val="100000"/>
              </a:lnSpc>
            </a:pPr>
            <a:r>
              <a:rPr sz="2400" b="1" dirty="0">
                <a:solidFill>
                  <a:srgbClr val="FF0000"/>
                </a:solidFill>
                <a:latin typeface="Calibri"/>
                <a:cs typeface="Calibri"/>
              </a:rPr>
              <a:t>↓</a:t>
            </a:r>
            <a:r>
              <a:rPr sz="2400" b="1" spc="-25" dirty="0">
                <a:solidFill>
                  <a:srgbClr val="FF0000"/>
                </a:solidFill>
                <a:latin typeface="Calibri"/>
                <a:cs typeface="Calibri"/>
              </a:rPr>
              <a:t> </a:t>
            </a:r>
            <a:r>
              <a:rPr sz="2400" b="1" spc="-5" dirty="0">
                <a:solidFill>
                  <a:srgbClr val="FF0000"/>
                </a:solidFill>
                <a:latin typeface="Calibri"/>
                <a:cs typeface="Calibri"/>
              </a:rPr>
              <a:t>calcium</a:t>
            </a:r>
            <a:r>
              <a:rPr sz="2400" b="1" spc="-45" dirty="0">
                <a:solidFill>
                  <a:srgbClr val="FF0000"/>
                </a:solidFill>
                <a:latin typeface="Calibri"/>
                <a:cs typeface="Calibri"/>
              </a:rPr>
              <a:t> </a:t>
            </a:r>
            <a:r>
              <a:rPr sz="2400" b="1" spc="-10" dirty="0">
                <a:solidFill>
                  <a:srgbClr val="FF0000"/>
                </a:solidFill>
                <a:latin typeface="Calibri"/>
                <a:cs typeface="Calibri"/>
              </a:rPr>
              <a:t>levels</a:t>
            </a:r>
            <a:endParaRPr sz="2400">
              <a:latin typeface="Calibri"/>
              <a:cs typeface="Calibri"/>
            </a:endParaRPr>
          </a:p>
          <a:p>
            <a:pPr marL="342900" algn="l" rtl="0">
              <a:lnSpc>
                <a:spcPct val="100000"/>
              </a:lnSpc>
              <a:spcBef>
                <a:spcPts val="5"/>
              </a:spcBef>
            </a:pPr>
            <a:r>
              <a:rPr sz="2400" dirty="0">
                <a:solidFill>
                  <a:srgbClr val="FF0000"/>
                </a:solidFill>
                <a:latin typeface="Calibri"/>
                <a:cs typeface="Calibri"/>
              </a:rPr>
              <a:t>↑</a:t>
            </a:r>
            <a:r>
              <a:rPr sz="2400" spc="-30" dirty="0">
                <a:solidFill>
                  <a:srgbClr val="FF0000"/>
                </a:solidFill>
                <a:latin typeface="Calibri"/>
                <a:cs typeface="Calibri"/>
              </a:rPr>
              <a:t> </a:t>
            </a:r>
            <a:r>
              <a:rPr sz="2400" spc="-5" dirty="0">
                <a:solidFill>
                  <a:srgbClr val="FF0000"/>
                </a:solidFill>
                <a:latin typeface="Calibri"/>
                <a:cs typeface="Calibri"/>
              </a:rPr>
              <a:t>phosphorus</a:t>
            </a:r>
            <a:r>
              <a:rPr sz="2400" spc="-20" dirty="0">
                <a:solidFill>
                  <a:srgbClr val="FF0000"/>
                </a:solidFill>
                <a:latin typeface="Calibri"/>
                <a:cs typeface="Calibri"/>
              </a:rPr>
              <a:t> </a:t>
            </a:r>
            <a:r>
              <a:rPr sz="2400" spc="-5" dirty="0">
                <a:solidFill>
                  <a:srgbClr val="FF0000"/>
                </a:solidFill>
                <a:latin typeface="Calibri"/>
                <a:cs typeface="Calibri"/>
              </a:rPr>
              <a:t>levels</a:t>
            </a:r>
            <a:endParaRPr sz="2400">
              <a:latin typeface="Calibri"/>
              <a:cs typeface="Calibri"/>
            </a:endParaRPr>
          </a:p>
          <a:p>
            <a:pPr marL="342900" algn="l" rtl="0">
              <a:lnSpc>
                <a:spcPct val="100000"/>
              </a:lnSpc>
            </a:pPr>
            <a:r>
              <a:rPr sz="2400" b="1" dirty="0">
                <a:solidFill>
                  <a:srgbClr val="FF0000"/>
                </a:solidFill>
                <a:latin typeface="Calibri"/>
                <a:cs typeface="Calibri"/>
              </a:rPr>
              <a:t>↓</a:t>
            </a:r>
            <a:r>
              <a:rPr sz="2400" b="1" spc="-5" dirty="0">
                <a:solidFill>
                  <a:srgbClr val="FF0000"/>
                </a:solidFill>
                <a:latin typeface="Calibri"/>
                <a:cs typeface="Calibri"/>
              </a:rPr>
              <a:t> </a:t>
            </a:r>
            <a:r>
              <a:rPr sz="2400" b="1" spc="-10" dirty="0">
                <a:solidFill>
                  <a:srgbClr val="FF0000"/>
                </a:solidFill>
                <a:latin typeface="Calibri"/>
                <a:cs typeface="Calibri"/>
              </a:rPr>
              <a:t>PTH</a:t>
            </a:r>
            <a:r>
              <a:rPr sz="2400" b="1" dirty="0">
                <a:solidFill>
                  <a:srgbClr val="FF0000"/>
                </a:solidFill>
                <a:latin typeface="Calibri"/>
                <a:cs typeface="Calibri"/>
              </a:rPr>
              <a:t> </a:t>
            </a:r>
            <a:r>
              <a:rPr sz="2400" b="1" spc="-10" dirty="0">
                <a:solidFill>
                  <a:srgbClr val="FF0000"/>
                </a:solidFill>
                <a:latin typeface="Calibri"/>
                <a:cs typeface="Calibri"/>
              </a:rPr>
              <a:t>levels</a:t>
            </a:r>
            <a:r>
              <a:rPr sz="2400" b="1" spc="5" dirty="0">
                <a:solidFill>
                  <a:srgbClr val="FF0000"/>
                </a:solidFill>
                <a:latin typeface="Calibri"/>
                <a:cs typeface="Calibri"/>
              </a:rPr>
              <a:t> </a:t>
            </a:r>
            <a:r>
              <a:rPr sz="1800" spc="-5" dirty="0">
                <a:latin typeface="Calibri"/>
                <a:cs typeface="Calibri"/>
              </a:rPr>
              <a:t>(but</a:t>
            </a:r>
            <a:r>
              <a:rPr sz="1800" spc="25" dirty="0">
                <a:latin typeface="Calibri"/>
                <a:cs typeface="Calibri"/>
              </a:rPr>
              <a:t> </a:t>
            </a:r>
            <a:r>
              <a:rPr sz="1800" spc="-5" dirty="0">
                <a:latin typeface="Calibri"/>
                <a:cs typeface="Calibri"/>
              </a:rPr>
              <a:t>normal</a:t>
            </a:r>
            <a:r>
              <a:rPr sz="1800" spc="5" dirty="0">
                <a:latin typeface="Calibri"/>
                <a:cs typeface="Calibri"/>
              </a:rPr>
              <a:t> </a:t>
            </a:r>
            <a:r>
              <a:rPr sz="1800" spc="-5" dirty="0">
                <a:latin typeface="Calibri"/>
                <a:cs typeface="Calibri"/>
              </a:rPr>
              <a:t>or</a:t>
            </a:r>
            <a:r>
              <a:rPr sz="1800" dirty="0">
                <a:latin typeface="Calibri"/>
                <a:cs typeface="Calibri"/>
              </a:rPr>
              <a:t> </a:t>
            </a:r>
            <a:r>
              <a:rPr sz="1800" spc="-15" dirty="0">
                <a:latin typeface="Calibri"/>
                <a:cs typeface="Calibri"/>
              </a:rPr>
              <a:t>elevated</a:t>
            </a:r>
            <a:r>
              <a:rPr sz="1800" spc="15" dirty="0">
                <a:latin typeface="Calibri"/>
                <a:cs typeface="Calibri"/>
              </a:rPr>
              <a:t> </a:t>
            </a:r>
            <a:r>
              <a:rPr sz="1800" spc="-5" dirty="0">
                <a:latin typeface="Calibri"/>
                <a:cs typeface="Calibri"/>
              </a:rPr>
              <a:t>in</a:t>
            </a:r>
            <a:r>
              <a:rPr sz="1800" spc="40" dirty="0">
                <a:latin typeface="Calibri"/>
                <a:cs typeface="Calibri"/>
              </a:rPr>
              <a:t> </a:t>
            </a:r>
            <a:r>
              <a:rPr sz="1800" spc="-10" dirty="0">
                <a:latin typeface="Calibri"/>
                <a:cs typeface="Calibri"/>
              </a:rPr>
              <a:t>pseudohypoparathyroidism)</a:t>
            </a:r>
            <a:endParaRPr sz="1800">
              <a:latin typeface="Calibri"/>
              <a:cs typeface="Calibri"/>
            </a:endParaRPr>
          </a:p>
          <a:p>
            <a:pPr marL="342900" algn="l" rtl="0">
              <a:lnSpc>
                <a:spcPct val="100000"/>
              </a:lnSpc>
              <a:spcBef>
                <a:spcPts val="35"/>
              </a:spcBef>
            </a:pPr>
            <a:r>
              <a:rPr sz="1800" dirty="0">
                <a:latin typeface="Calibri"/>
                <a:cs typeface="Calibri"/>
              </a:rPr>
              <a:t>↔</a:t>
            </a:r>
            <a:r>
              <a:rPr sz="1800" spc="-50" dirty="0">
                <a:latin typeface="Calibri"/>
                <a:cs typeface="Calibri"/>
              </a:rPr>
              <a:t> </a:t>
            </a:r>
            <a:r>
              <a:rPr sz="1800" dirty="0">
                <a:latin typeface="Calibri"/>
                <a:cs typeface="Calibri"/>
              </a:rPr>
              <a:t>ALP</a:t>
            </a:r>
            <a:endParaRPr sz="1800">
              <a:latin typeface="Calibri"/>
              <a:cs typeface="Calibri"/>
            </a:endParaRPr>
          </a:p>
          <a:p>
            <a:pPr marL="342900" algn="l" rtl="0">
              <a:lnSpc>
                <a:spcPct val="100000"/>
              </a:lnSpc>
            </a:pPr>
            <a:r>
              <a:rPr sz="1800" dirty="0">
                <a:latin typeface="Calibri"/>
                <a:cs typeface="Calibri"/>
              </a:rPr>
              <a:t>↔</a:t>
            </a:r>
            <a:r>
              <a:rPr sz="1800" spc="-35" dirty="0">
                <a:latin typeface="Calibri"/>
                <a:cs typeface="Calibri"/>
              </a:rPr>
              <a:t> </a:t>
            </a:r>
            <a:r>
              <a:rPr sz="1800" spc="-5" dirty="0">
                <a:latin typeface="Calibri"/>
                <a:cs typeface="Calibri"/>
              </a:rPr>
              <a:t>magnesium</a:t>
            </a:r>
            <a:endParaRPr sz="1800">
              <a:latin typeface="Calibri"/>
              <a:cs typeface="Calibri"/>
            </a:endParaRPr>
          </a:p>
          <a:p>
            <a:pPr marL="342900" algn="l" rtl="0">
              <a:lnSpc>
                <a:spcPct val="100000"/>
              </a:lnSpc>
            </a:pPr>
            <a:r>
              <a:rPr sz="1800" dirty="0">
                <a:latin typeface="Calibri"/>
                <a:cs typeface="Calibri"/>
              </a:rPr>
              <a:t>↔</a:t>
            </a:r>
            <a:r>
              <a:rPr sz="1800" spc="-35" dirty="0">
                <a:latin typeface="Calibri"/>
                <a:cs typeface="Calibri"/>
              </a:rPr>
              <a:t> </a:t>
            </a:r>
            <a:r>
              <a:rPr sz="1800" spc="-10" dirty="0">
                <a:latin typeface="Calibri"/>
                <a:cs typeface="Calibri"/>
              </a:rPr>
              <a:t>creatinine</a:t>
            </a:r>
            <a:endParaRPr sz="1800">
              <a:latin typeface="Calibri"/>
              <a:cs typeface="Calibri"/>
            </a:endParaRPr>
          </a:p>
          <a:p>
            <a:pPr marL="342900" algn="l" rtl="0">
              <a:lnSpc>
                <a:spcPct val="100000"/>
              </a:lnSpc>
            </a:pPr>
            <a:r>
              <a:rPr sz="1800" dirty="0">
                <a:latin typeface="Calibri"/>
                <a:cs typeface="Calibri"/>
              </a:rPr>
              <a:t>↓</a:t>
            </a:r>
            <a:r>
              <a:rPr sz="1800" spc="-40" dirty="0">
                <a:latin typeface="Calibri"/>
                <a:cs typeface="Calibri"/>
              </a:rPr>
              <a:t> </a:t>
            </a:r>
            <a:r>
              <a:rPr sz="1800" spc="-5" dirty="0">
                <a:latin typeface="Calibri"/>
                <a:cs typeface="Calibri"/>
              </a:rPr>
              <a:t>1,25(OH)</a:t>
            </a:r>
            <a:r>
              <a:rPr sz="1800" spc="-7" baseline="-20833" dirty="0">
                <a:latin typeface="Calibri"/>
                <a:cs typeface="Calibri"/>
              </a:rPr>
              <a:t>2</a:t>
            </a:r>
            <a:r>
              <a:rPr sz="1800" spc="-5" dirty="0">
                <a:latin typeface="Calibri"/>
                <a:cs typeface="Calibri"/>
              </a:rPr>
              <a:t>D</a:t>
            </a:r>
            <a:endParaRPr sz="1800">
              <a:latin typeface="Calibri"/>
              <a:cs typeface="Calibri"/>
            </a:endParaRPr>
          </a:p>
          <a:p>
            <a:pPr algn="l" rtl="0">
              <a:lnSpc>
                <a:spcPct val="100000"/>
              </a:lnSpc>
              <a:spcBef>
                <a:spcPts val="15"/>
              </a:spcBef>
            </a:pPr>
            <a:endParaRPr sz="1750">
              <a:latin typeface="Calibri"/>
              <a:cs typeface="Calibri"/>
            </a:endParaRPr>
          </a:p>
          <a:p>
            <a:pPr marL="301625" indent="-226060" algn="l" rtl="0">
              <a:lnSpc>
                <a:spcPct val="100000"/>
              </a:lnSpc>
              <a:spcBef>
                <a:spcPts val="5"/>
              </a:spcBef>
              <a:buClr>
                <a:srgbClr val="000000"/>
              </a:buClr>
              <a:buSzPct val="90000"/>
              <a:buFont typeface="Calibri"/>
              <a:buAutoNum type="arabicPeriod" startAt="2"/>
              <a:tabLst>
                <a:tab pos="302260" algn="l"/>
              </a:tabLst>
            </a:pPr>
            <a:r>
              <a:rPr sz="2000" dirty="0">
                <a:solidFill>
                  <a:srgbClr val="FF0000"/>
                </a:solidFill>
                <a:latin typeface="Calibri"/>
                <a:cs typeface="Calibri"/>
              </a:rPr>
              <a:t>24</a:t>
            </a:r>
            <a:r>
              <a:rPr sz="2000" spc="-35" dirty="0">
                <a:solidFill>
                  <a:srgbClr val="FF0000"/>
                </a:solidFill>
                <a:latin typeface="Calibri"/>
                <a:cs typeface="Calibri"/>
              </a:rPr>
              <a:t> </a:t>
            </a:r>
            <a:r>
              <a:rPr sz="2000" spc="-5" dirty="0">
                <a:solidFill>
                  <a:srgbClr val="FF0000"/>
                </a:solidFill>
                <a:latin typeface="Calibri"/>
                <a:cs typeface="Calibri"/>
              </a:rPr>
              <a:t>urine low</a:t>
            </a:r>
            <a:r>
              <a:rPr sz="2000" spc="-15" dirty="0">
                <a:solidFill>
                  <a:srgbClr val="FF0000"/>
                </a:solidFill>
                <a:latin typeface="Calibri"/>
                <a:cs typeface="Calibri"/>
              </a:rPr>
              <a:t> </a:t>
            </a:r>
            <a:r>
              <a:rPr sz="2000" dirty="0">
                <a:solidFill>
                  <a:srgbClr val="FF0000"/>
                </a:solidFill>
                <a:latin typeface="Calibri"/>
                <a:cs typeface="Calibri"/>
              </a:rPr>
              <a:t>calcium</a:t>
            </a:r>
            <a:r>
              <a:rPr sz="2000" spc="-25" dirty="0">
                <a:solidFill>
                  <a:srgbClr val="FF0000"/>
                </a:solidFill>
                <a:latin typeface="Calibri"/>
                <a:cs typeface="Calibri"/>
              </a:rPr>
              <a:t> </a:t>
            </a:r>
            <a:r>
              <a:rPr sz="2000" spc="-15" dirty="0">
                <a:solidFill>
                  <a:srgbClr val="FF0000"/>
                </a:solidFill>
                <a:latin typeface="Calibri"/>
                <a:cs typeface="Calibri"/>
              </a:rPr>
              <a:t>excretion</a:t>
            </a:r>
            <a:endParaRPr sz="2000">
              <a:latin typeface="Calibri"/>
              <a:cs typeface="Calibri"/>
            </a:endParaRPr>
          </a:p>
          <a:p>
            <a:pPr marL="304800" indent="-228600" algn="l" rtl="0">
              <a:lnSpc>
                <a:spcPct val="100000"/>
              </a:lnSpc>
              <a:buAutoNum type="arabicPeriod" startAt="2"/>
              <a:tabLst>
                <a:tab pos="304800" algn="l"/>
              </a:tabLst>
            </a:pPr>
            <a:r>
              <a:rPr sz="1800" b="1" spc="-15">
                <a:latin typeface="Calibri"/>
                <a:cs typeface="Calibri"/>
              </a:rPr>
              <a:t>ECG</a:t>
            </a:r>
            <a:r>
              <a:rPr sz="1800" spc="-15" dirty="0">
                <a:latin typeface="Calibri"/>
                <a:cs typeface="Calibri"/>
              </a:rPr>
              <a:t>:</a:t>
            </a:r>
            <a:r>
              <a:rPr sz="1800" dirty="0">
                <a:latin typeface="Calibri"/>
                <a:cs typeface="Calibri"/>
              </a:rPr>
              <a:t> </a:t>
            </a:r>
            <a:r>
              <a:rPr sz="1800" spc="-10" dirty="0">
                <a:latin typeface="Calibri"/>
                <a:cs typeface="Calibri"/>
              </a:rPr>
              <a:t>prolonged</a:t>
            </a:r>
            <a:r>
              <a:rPr sz="1800" spc="-15" dirty="0">
                <a:latin typeface="Calibri"/>
                <a:cs typeface="Calibri"/>
              </a:rPr>
              <a:t> QT </a:t>
            </a:r>
            <a:r>
              <a:rPr sz="1800" spc="-10" dirty="0">
                <a:latin typeface="Calibri"/>
                <a:cs typeface="Calibri"/>
              </a:rPr>
              <a:t>interval</a:t>
            </a:r>
            <a:endParaRPr sz="180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EG"/>
          </a:p>
        </p:txBody>
      </p:sp>
      <p:sp>
        <p:nvSpPr>
          <p:cNvPr id="3" name="عنصر نائب للنص 2"/>
          <p:cNvSpPr>
            <a:spLocks noGrp="1"/>
          </p:cNvSpPr>
          <p:nvPr>
            <p:ph type="body" idx="1"/>
          </p:nvPr>
        </p:nvSpPr>
        <p:spPr/>
        <p:txBody>
          <a:bodyPr/>
          <a:lstStyle/>
          <a:p>
            <a:endParaRPr lang="ar-EG" dirty="0"/>
          </a:p>
        </p:txBody>
      </p:sp>
      <p:pic>
        <p:nvPicPr>
          <p:cNvPr id="75778" name="Picture 2"/>
          <p:cNvPicPr>
            <a:picLocks noChangeAspect="1" noChangeArrowheads="1"/>
          </p:cNvPicPr>
          <p:nvPr/>
        </p:nvPicPr>
        <p:blipFill>
          <a:blip r:embed="rId2"/>
          <a:srcRect/>
          <a:stretch>
            <a:fillRect/>
          </a:stretch>
        </p:blipFill>
        <p:spPr bwMode="auto">
          <a:xfrm>
            <a:off x="381000" y="1371600"/>
            <a:ext cx="8229599" cy="4343399"/>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61135" y="184530"/>
            <a:ext cx="6821728" cy="615553"/>
          </a:xfrm>
        </p:spPr>
        <p:txBody>
          <a:bodyPr/>
          <a:lstStyle/>
          <a:p>
            <a:r>
              <a:rPr lang="en-US" spc="-10" dirty="0"/>
              <a:t>pseudo-</a:t>
            </a:r>
            <a:r>
              <a:rPr lang="en-US" spc="-10" dirty="0" err="1"/>
              <a:t>hypoparathyroidism</a:t>
            </a:r>
            <a:endParaRPr lang="ar-EG" dirty="0"/>
          </a:p>
        </p:txBody>
      </p:sp>
      <p:pic>
        <p:nvPicPr>
          <p:cNvPr id="76803" name="Picture 3"/>
          <p:cNvPicPr>
            <a:picLocks noChangeAspect="1" noChangeArrowheads="1"/>
          </p:cNvPicPr>
          <p:nvPr/>
        </p:nvPicPr>
        <p:blipFill>
          <a:blip r:embed="rId2"/>
          <a:srcRect/>
          <a:stretch>
            <a:fillRect/>
          </a:stretch>
        </p:blipFill>
        <p:spPr bwMode="auto">
          <a:xfrm>
            <a:off x="1066800" y="1295400"/>
            <a:ext cx="7315200" cy="4810125"/>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9433" y="564007"/>
            <a:ext cx="6025515" cy="513715"/>
          </a:xfrm>
          <a:prstGeom prst="rect">
            <a:avLst/>
          </a:prstGeom>
        </p:spPr>
        <p:txBody>
          <a:bodyPr vert="horz" wrap="square" lIns="0" tIns="13335" rIns="0" bIns="0" rtlCol="0">
            <a:spAutoFit/>
          </a:bodyPr>
          <a:lstStyle/>
          <a:p>
            <a:pPr marL="12700" rtl="0">
              <a:lnSpc>
                <a:spcPct val="100000"/>
              </a:lnSpc>
              <a:spcBef>
                <a:spcPts val="105"/>
              </a:spcBef>
            </a:pPr>
            <a:r>
              <a:rPr sz="3200" spc="-15" dirty="0"/>
              <a:t>Hypoparathyroidism</a:t>
            </a:r>
            <a:r>
              <a:rPr sz="3200" spc="15" dirty="0"/>
              <a:t> </a:t>
            </a:r>
            <a:r>
              <a:rPr sz="3200" dirty="0"/>
              <a:t>–</a:t>
            </a:r>
            <a:r>
              <a:rPr sz="3200" spc="-15" dirty="0"/>
              <a:t> </a:t>
            </a:r>
            <a:r>
              <a:rPr sz="3200" spc="-15"/>
              <a:t>symptoms</a:t>
            </a:r>
            <a:r>
              <a:rPr sz="3200"/>
              <a:t> </a:t>
            </a:r>
          </a:p>
        </p:txBody>
      </p:sp>
      <p:sp>
        <p:nvSpPr>
          <p:cNvPr id="3" name="object 3"/>
          <p:cNvSpPr txBox="1"/>
          <p:nvPr/>
        </p:nvSpPr>
        <p:spPr>
          <a:xfrm>
            <a:off x="828243" y="1570990"/>
            <a:ext cx="7597140" cy="2952115"/>
          </a:xfrm>
          <a:prstGeom prst="rect">
            <a:avLst/>
          </a:prstGeom>
        </p:spPr>
        <p:txBody>
          <a:bodyPr vert="horz" wrap="square" lIns="0" tIns="12700" rIns="0" bIns="0" rtlCol="0">
            <a:spAutoFit/>
          </a:bodyPr>
          <a:lstStyle/>
          <a:p>
            <a:pPr marL="34925" marR="5080" indent="-5080" algn="ctr" rtl="0">
              <a:lnSpc>
                <a:spcPct val="100000"/>
              </a:lnSpc>
              <a:spcBef>
                <a:spcPts val="100"/>
              </a:spcBef>
            </a:pPr>
            <a:r>
              <a:rPr sz="2400" spc="-5" dirty="0">
                <a:solidFill>
                  <a:srgbClr val="FF0000"/>
                </a:solidFill>
                <a:latin typeface="Calibri"/>
                <a:cs typeface="Calibri"/>
              </a:rPr>
              <a:t>The </a:t>
            </a:r>
            <a:r>
              <a:rPr sz="2400" dirty="0">
                <a:solidFill>
                  <a:srgbClr val="FF0000"/>
                </a:solidFill>
                <a:latin typeface="Calibri"/>
                <a:cs typeface="Calibri"/>
              </a:rPr>
              <a:t>major </a:t>
            </a:r>
            <a:r>
              <a:rPr sz="2400" spc="-5" dirty="0">
                <a:solidFill>
                  <a:srgbClr val="FF0000"/>
                </a:solidFill>
                <a:latin typeface="Calibri"/>
                <a:cs typeface="Calibri"/>
              </a:rPr>
              <a:t>clinical </a:t>
            </a:r>
            <a:r>
              <a:rPr sz="2400" spc="-10" dirty="0">
                <a:solidFill>
                  <a:srgbClr val="FF0000"/>
                </a:solidFill>
                <a:latin typeface="Calibri"/>
                <a:cs typeface="Calibri"/>
              </a:rPr>
              <a:t>manifestations </a:t>
            </a:r>
            <a:r>
              <a:rPr sz="2400" spc="-5" dirty="0">
                <a:solidFill>
                  <a:srgbClr val="FF0000"/>
                </a:solidFill>
                <a:latin typeface="Calibri"/>
                <a:cs typeface="Calibri"/>
              </a:rPr>
              <a:t>of </a:t>
            </a:r>
            <a:r>
              <a:rPr sz="2400" spc="-15" dirty="0">
                <a:solidFill>
                  <a:srgbClr val="FF0000"/>
                </a:solidFill>
                <a:latin typeface="Calibri"/>
                <a:cs typeface="Calibri"/>
              </a:rPr>
              <a:t>hypoparathyroidism are </a:t>
            </a:r>
            <a:r>
              <a:rPr sz="2400" spc="-10" dirty="0">
                <a:solidFill>
                  <a:srgbClr val="FF0000"/>
                </a:solidFill>
                <a:latin typeface="Calibri"/>
                <a:cs typeface="Calibri"/>
              </a:rPr>
              <a:t> </a:t>
            </a:r>
            <a:r>
              <a:rPr sz="2400" spc="-20" dirty="0">
                <a:solidFill>
                  <a:srgbClr val="FF0000"/>
                </a:solidFill>
                <a:latin typeface="Calibri"/>
                <a:cs typeface="Calibri"/>
              </a:rPr>
              <a:t>referable</a:t>
            </a:r>
            <a:r>
              <a:rPr sz="2400" dirty="0">
                <a:solidFill>
                  <a:srgbClr val="FF0000"/>
                </a:solidFill>
                <a:latin typeface="Calibri"/>
                <a:cs typeface="Calibri"/>
              </a:rPr>
              <a:t> </a:t>
            </a:r>
            <a:r>
              <a:rPr sz="2400" spc="-15" dirty="0">
                <a:solidFill>
                  <a:srgbClr val="FF0000"/>
                </a:solidFill>
                <a:latin typeface="Calibri"/>
                <a:cs typeface="Calibri"/>
              </a:rPr>
              <a:t>to</a:t>
            </a:r>
            <a:r>
              <a:rPr sz="2400" spc="-5" dirty="0">
                <a:solidFill>
                  <a:srgbClr val="FF0000"/>
                </a:solidFill>
                <a:latin typeface="Calibri"/>
                <a:cs typeface="Calibri"/>
              </a:rPr>
              <a:t> </a:t>
            </a:r>
            <a:r>
              <a:rPr sz="2400" spc="-10" dirty="0">
                <a:solidFill>
                  <a:srgbClr val="FF0000"/>
                </a:solidFill>
                <a:latin typeface="Calibri"/>
                <a:cs typeface="Calibri"/>
              </a:rPr>
              <a:t>hypocalcemia</a:t>
            </a:r>
            <a:r>
              <a:rPr sz="2400" spc="-20" dirty="0">
                <a:solidFill>
                  <a:srgbClr val="FF0000"/>
                </a:solidFill>
                <a:latin typeface="Calibri"/>
                <a:cs typeface="Calibri"/>
              </a:rPr>
              <a:t> </a:t>
            </a:r>
            <a:r>
              <a:rPr sz="2400" dirty="0">
                <a:solidFill>
                  <a:srgbClr val="FF0000"/>
                </a:solidFill>
                <a:latin typeface="Calibri"/>
                <a:cs typeface="Calibri"/>
              </a:rPr>
              <a:t>and</a:t>
            </a:r>
            <a:r>
              <a:rPr sz="2400" spc="-5" dirty="0">
                <a:solidFill>
                  <a:srgbClr val="FF0000"/>
                </a:solidFill>
                <a:latin typeface="Calibri"/>
                <a:cs typeface="Calibri"/>
              </a:rPr>
              <a:t> </a:t>
            </a:r>
            <a:r>
              <a:rPr sz="2400" spc="-15" dirty="0">
                <a:solidFill>
                  <a:srgbClr val="FF0000"/>
                </a:solidFill>
                <a:latin typeface="Calibri"/>
                <a:cs typeface="Calibri"/>
              </a:rPr>
              <a:t>are</a:t>
            </a:r>
            <a:r>
              <a:rPr sz="2400" spc="5" dirty="0">
                <a:solidFill>
                  <a:srgbClr val="FF0000"/>
                </a:solidFill>
                <a:latin typeface="Calibri"/>
                <a:cs typeface="Calibri"/>
              </a:rPr>
              <a:t> </a:t>
            </a:r>
            <a:r>
              <a:rPr sz="2400" spc="-15" dirty="0">
                <a:solidFill>
                  <a:srgbClr val="FF0000"/>
                </a:solidFill>
                <a:latin typeface="Calibri"/>
                <a:cs typeface="Calibri"/>
              </a:rPr>
              <a:t>related</a:t>
            </a:r>
            <a:r>
              <a:rPr sz="2400" spc="-10" dirty="0">
                <a:solidFill>
                  <a:srgbClr val="FF0000"/>
                </a:solidFill>
                <a:latin typeface="Calibri"/>
                <a:cs typeface="Calibri"/>
              </a:rPr>
              <a:t> </a:t>
            </a:r>
            <a:r>
              <a:rPr sz="2400" spc="-15" dirty="0">
                <a:solidFill>
                  <a:srgbClr val="FF0000"/>
                </a:solidFill>
                <a:latin typeface="Calibri"/>
                <a:cs typeface="Calibri"/>
              </a:rPr>
              <a:t>to</a:t>
            </a:r>
            <a:r>
              <a:rPr sz="2400" spc="-10" dirty="0">
                <a:solidFill>
                  <a:srgbClr val="FF0000"/>
                </a:solidFill>
                <a:latin typeface="Calibri"/>
                <a:cs typeface="Calibri"/>
              </a:rPr>
              <a:t> </a:t>
            </a:r>
            <a:r>
              <a:rPr sz="2400" dirty="0">
                <a:solidFill>
                  <a:srgbClr val="FF0000"/>
                </a:solidFill>
                <a:latin typeface="Calibri"/>
                <a:cs typeface="Calibri"/>
              </a:rPr>
              <a:t>the </a:t>
            </a:r>
            <a:r>
              <a:rPr sz="2400" spc="-5" dirty="0">
                <a:solidFill>
                  <a:srgbClr val="FF0000"/>
                </a:solidFill>
                <a:latin typeface="Calibri"/>
                <a:cs typeface="Calibri"/>
              </a:rPr>
              <a:t>severity</a:t>
            </a:r>
            <a:r>
              <a:rPr sz="2400" spc="-10" dirty="0">
                <a:solidFill>
                  <a:srgbClr val="FF0000"/>
                </a:solidFill>
                <a:latin typeface="Calibri"/>
                <a:cs typeface="Calibri"/>
              </a:rPr>
              <a:t> </a:t>
            </a:r>
            <a:r>
              <a:rPr sz="2400" dirty="0">
                <a:solidFill>
                  <a:srgbClr val="FF0000"/>
                </a:solidFill>
                <a:latin typeface="Calibri"/>
                <a:cs typeface="Calibri"/>
              </a:rPr>
              <a:t>and </a:t>
            </a:r>
            <a:r>
              <a:rPr sz="2400" spc="-525" dirty="0">
                <a:solidFill>
                  <a:srgbClr val="FF0000"/>
                </a:solidFill>
                <a:latin typeface="Calibri"/>
                <a:cs typeface="Calibri"/>
              </a:rPr>
              <a:t> </a:t>
            </a:r>
            <a:r>
              <a:rPr sz="2400" spc="-10" dirty="0">
                <a:solidFill>
                  <a:srgbClr val="FF0000"/>
                </a:solidFill>
                <a:latin typeface="Calibri"/>
                <a:cs typeface="Calibri"/>
              </a:rPr>
              <a:t>chronicity</a:t>
            </a:r>
            <a:r>
              <a:rPr sz="2400" spc="-30" dirty="0">
                <a:solidFill>
                  <a:srgbClr val="FF0000"/>
                </a:solidFill>
                <a:latin typeface="Calibri"/>
                <a:cs typeface="Calibri"/>
              </a:rPr>
              <a:t> </a:t>
            </a:r>
            <a:r>
              <a:rPr sz="2400" spc="-5" dirty="0">
                <a:solidFill>
                  <a:srgbClr val="FF0000"/>
                </a:solidFill>
                <a:latin typeface="Calibri"/>
                <a:cs typeface="Calibri"/>
              </a:rPr>
              <a:t>of</a:t>
            </a:r>
            <a:r>
              <a:rPr sz="2400" spc="-10" dirty="0">
                <a:solidFill>
                  <a:srgbClr val="FF0000"/>
                </a:solidFill>
                <a:latin typeface="Calibri"/>
                <a:cs typeface="Calibri"/>
              </a:rPr>
              <a:t> </a:t>
            </a:r>
            <a:r>
              <a:rPr sz="2400" dirty="0">
                <a:solidFill>
                  <a:srgbClr val="FF0000"/>
                </a:solidFill>
                <a:latin typeface="Calibri"/>
                <a:cs typeface="Calibri"/>
              </a:rPr>
              <a:t>the</a:t>
            </a:r>
            <a:r>
              <a:rPr sz="2400" spc="15" dirty="0">
                <a:solidFill>
                  <a:srgbClr val="FF0000"/>
                </a:solidFill>
                <a:latin typeface="Calibri"/>
                <a:cs typeface="Calibri"/>
              </a:rPr>
              <a:t> </a:t>
            </a:r>
            <a:r>
              <a:rPr sz="2400" spc="-5" dirty="0">
                <a:solidFill>
                  <a:srgbClr val="FF0000"/>
                </a:solidFill>
                <a:latin typeface="Calibri"/>
                <a:cs typeface="Calibri"/>
              </a:rPr>
              <a:t>hypocalcemia.</a:t>
            </a:r>
            <a:endParaRPr sz="2400">
              <a:latin typeface="Calibri"/>
              <a:cs typeface="Calibri"/>
            </a:endParaRPr>
          </a:p>
          <a:p>
            <a:pPr algn="l" rtl="0">
              <a:lnSpc>
                <a:spcPct val="100000"/>
              </a:lnSpc>
              <a:spcBef>
                <a:spcPts val="10"/>
              </a:spcBef>
            </a:pPr>
            <a:endParaRPr sz="2350">
              <a:latin typeface="Calibri"/>
              <a:cs typeface="Calibri"/>
            </a:endParaRPr>
          </a:p>
          <a:p>
            <a:pPr marL="12700" marR="445770" algn="l" rtl="0">
              <a:lnSpc>
                <a:spcPct val="100000"/>
              </a:lnSpc>
              <a:spcBef>
                <a:spcPts val="5"/>
              </a:spcBef>
              <a:tabLst>
                <a:tab pos="3728085" algn="l"/>
              </a:tabLst>
            </a:pPr>
            <a:r>
              <a:rPr sz="2400" spc="-5" dirty="0">
                <a:latin typeface="Calibri"/>
                <a:cs typeface="Calibri"/>
              </a:rPr>
              <a:t>Subjects</a:t>
            </a:r>
            <a:r>
              <a:rPr sz="2400" dirty="0">
                <a:latin typeface="Calibri"/>
                <a:cs typeface="Calibri"/>
              </a:rPr>
              <a:t> who</a:t>
            </a:r>
            <a:r>
              <a:rPr sz="2400" spc="15" dirty="0">
                <a:latin typeface="Calibri"/>
                <a:cs typeface="Calibri"/>
              </a:rPr>
              <a:t> </a:t>
            </a:r>
            <a:r>
              <a:rPr sz="2400" spc="-10" dirty="0">
                <a:latin typeface="Calibri"/>
                <a:cs typeface="Calibri"/>
              </a:rPr>
              <a:t>develop</a:t>
            </a:r>
            <a:r>
              <a:rPr sz="2400" spc="10" dirty="0">
                <a:latin typeface="Calibri"/>
                <a:cs typeface="Calibri"/>
              </a:rPr>
              <a:t> </a:t>
            </a:r>
            <a:r>
              <a:rPr sz="2400" spc="-15" dirty="0">
                <a:solidFill>
                  <a:srgbClr val="0000FF"/>
                </a:solidFill>
                <a:latin typeface="Calibri"/>
                <a:cs typeface="Calibri"/>
              </a:rPr>
              <a:t>severe	hypoparathyroidism </a:t>
            </a:r>
            <a:r>
              <a:rPr sz="2400" spc="-5" dirty="0">
                <a:solidFill>
                  <a:srgbClr val="0000FF"/>
                </a:solidFill>
                <a:latin typeface="Calibri"/>
                <a:cs typeface="Calibri"/>
              </a:rPr>
              <a:t>quickly </a:t>
            </a:r>
            <a:r>
              <a:rPr sz="2400" spc="-525" dirty="0">
                <a:solidFill>
                  <a:srgbClr val="0000FF"/>
                </a:solidFill>
                <a:latin typeface="Calibri"/>
                <a:cs typeface="Calibri"/>
              </a:rPr>
              <a:t> </a:t>
            </a:r>
            <a:r>
              <a:rPr sz="2400" spc="-15" dirty="0">
                <a:latin typeface="Calibri"/>
                <a:cs typeface="Calibri"/>
              </a:rPr>
              <a:t>(for</a:t>
            </a:r>
            <a:r>
              <a:rPr sz="2400" spc="-25" dirty="0">
                <a:latin typeface="Calibri"/>
                <a:cs typeface="Calibri"/>
              </a:rPr>
              <a:t> </a:t>
            </a:r>
            <a:r>
              <a:rPr sz="2400" spc="-10" dirty="0">
                <a:latin typeface="Calibri"/>
                <a:cs typeface="Calibri"/>
              </a:rPr>
              <a:t>example, after</a:t>
            </a:r>
            <a:r>
              <a:rPr sz="2400" dirty="0">
                <a:latin typeface="Calibri"/>
                <a:cs typeface="Calibri"/>
              </a:rPr>
              <a:t> </a:t>
            </a:r>
            <a:r>
              <a:rPr sz="2400" spc="-5" dirty="0">
                <a:latin typeface="Calibri"/>
                <a:cs typeface="Calibri"/>
              </a:rPr>
              <a:t>neck</a:t>
            </a:r>
            <a:r>
              <a:rPr sz="2400" spc="-10" dirty="0">
                <a:latin typeface="Calibri"/>
                <a:cs typeface="Calibri"/>
              </a:rPr>
              <a:t> surgery)</a:t>
            </a:r>
            <a:r>
              <a:rPr sz="2400" spc="-5" dirty="0">
                <a:latin typeface="Calibri"/>
                <a:cs typeface="Calibri"/>
              </a:rPr>
              <a:t> </a:t>
            </a:r>
            <a:r>
              <a:rPr sz="2400" spc="-10" dirty="0">
                <a:latin typeface="Calibri"/>
                <a:cs typeface="Calibri"/>
              </a:rPr>
              <a:t>can</a:t>
            </a:r>
            <a:r>
              <a:rPr sz="2400" spc="-15" dirty="0">
                <a:latin typeface="Calibri"/>
                <a:cs typeface="Calibri"/>
              </a:rPr>
              <a:t> feel</a:t>
            </a:r>
            <a:r>
              <a:rPr sz="2400" spc="5" dirty="0">
                <a:latin typeface="Calibri"/>
                <a:cs typeface="Calibri"/>
              </a:rPr>
              <a:t> </a:t>
            </a:r>
            <a:r>
              <a:rPr sz="2400" spc="-10" dirty="0">
                <a:latin typeface="Calibri"/>
                <a:cs typeface="Calibri"/>
              </a:rPr>
              <a:t>tired,</a:t>
            </a:r>
            <a:r>
              <a:rPr sz="2400" dirty="0">
                <a:latin typeface="Calibri"/>
                <a:cs typeface="Calibri"/>
              </a:rPr>
              <a:t> </a:t>
            </a:r>
            <a:r>
              <a:rPr sz="2400" spc="-5" dirty="0">
                <a:latin typeface="Calibri"/>
                <a:cs typeface="Calibri"/>
              </a:rPr>
              <a:t>irritable, </a:t>
            </a:r>
            <a:r>
              <a:rPr sz="2400" dirty="0">
                <a:latin typeface="Calibri"/>
                <a:cs typeface="Calibri"/>
              </a:rPr>
              <a:t> </a:t>
            </a:r>
            <a:r>
              <a:rPr sz="2400" spc="-10" dirty="0">
                <a:latin typeface="Calibri"/>
                <a:cs typeface="Calibri"/>
              </a:rPr>
              <a:t>anxious or</a:t>
            </a:r>
            <a:r>
              <a:rPr sz="2400" dirty="0">
                <a:latin typeface="Calibri"/>
                <a:cs typeface="Calibri"/>
              </a:rPr>
              <a:t> </a:t>
            </a:r>
            <a:r>
              <a:rPr sz="2400" spc="-5" dirty="0">
                <a:latin typeface="Calibri"/>
                <a:cs typeface="Calibri"/>
              </a:rPr>
              <a:t>depressed </a:t>
            </a:r>
            <a:r>
              <a:rPr sz="2400" dirty="0">
                <a:latin typeface="Calibri"/>
                <a:cs typeface="Calibri"/>
              </a:rPr>
              <a:t>and</a:t>
            </a:r>
            <a:r>
              <a:rPr sz="2400" spc="-5" dirty="0">
                <a:latin typeface="Calibri"/>
                <a:cs typeface="Calibri"/>
              </a:rPr>
              <a:t> </a:t>
            </a:r>
            <a:r>
              <a:rPr sz="2400" spc="-15" dirty="0">
                <a:latin typeface="Calibri"/>
                <a:cs typeface="Calibri"/>
              </a:rPr>
              <a:t>demonstrate </a:t>
            </a:r>
            <a:r>
              <a:rPr sz="2400" spc="-10" dirty="0">
                <a:latin typeface="Calibri"/>
                <a:cs typeface="Calibri"/>
              </a:rPr>
              <a:t>spontaneous </a:t>
            </a:r>
            <a:r>
              <a:rPr sz="2400" spc="-5" dirty="0">
                <a:latin typeface="Calibri"/>
                <a:cs typeface="Calibri"/>
              </a:rPr>
              <a:t>or </a:t>
            </a:r>
            <a:r>
              <a:rPr sz="2400" dirty="0">
                <a:latin typeface="Calibri"/>
                <a:cs typeface="Calibri"/>
              </a:rPr>
              <a:t> </a:t>
            </a:r>
            <a:r>
              <a:rPr sz="2400" spc="-15" dirty="0">
                <a:latin typeface="Calibri"/>
                <a:cs typeface="Calibri"/>
              </a:rPr>
              <a:t>latent</a:t>
            </a:r>
            <a:r>
              <a:rPr sz="2400" spc="-20" dirty="0">
                <a:latin typeface="Calibri"/>
                <a:cs typeface="Calibri"/>
              </a:rPr>
              <a:t> </a:t>
            </a:r>
            <a:r>
              <a:rPr sz="2400" spc="-40" dirty="0">
                <a:latin typeface="Calibri"/>
                <a:cs typeface="Calibri"/>
              </a:rPr>
              <a:t>tetany.</a:t>
            </a:r>
            <a:endParaRPr sz="24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EG"/>
          </a:p>
        </p:txBody>
      </p:sp>
      <p:sp>
        <p:nvSpPr>
          <p:cNvPr id="3" name="عنصر نائب للنص 2"/>
          <p:cNvSpPr>
            <a:spLocks noGrp="1"/>
          </p:cNvSpPr>
          <p:nvPr>
            <p:ph type="body" idx="1"/>
          </p:nvPr>
        </p:nvSpPr>
        <p:spPr>
          <a:xfrm>
            <a:off x="893762" y="1476375"/>
            <a:ext cx="7436484" cy="3385542"/>
          </a:xfrm>
        </p:spPr>
        <p:txBody>
          <a:bodyPr/>
          <a:lstStyle/>
          <a:p>
            <a:r>
              <a:rPr lang="en-US" sz="2000" b="1" dirty="0"/>
              <a:t>Clinical features</a:t>
            </a:r>
          </a:p>
          <a:p>
            <a:r>
              <a:rPr lang="en-US" sz="2000" dirty="0"/>
              <a:t>↑neuromuscular excitability. In order of ↑ severity, these include:</a:t>
            </a:r>
          </a:p>
          <a:p>
            <a:r>
              <a:rPr lang="en-US" sz="2000" dirty="0"/>
              <a:t>Tingling—especially of fingers, toes, or lips.</a:t>
            </a:r>
          </a:p>
          <a:p>
            <a:r>
              <a:rPr lang="en-US" sz="2000" dirty="0"/>
              <a:t>Numbness—especially of fingers, toes, or lips.</a:t>
            </a:r>
          </a:p>
          <a:p>
            <a:r>
              <a:rPr lang="en-US" sz="2000" dirty="0"/>
              <a:t>Cramps.</a:t>
            </a:r>
          </a:p>
          <a:p>
            <a:r>
              <a:rPr lang="en-US" sz="2000" dirty="0" err="1"/>
              <a:t>Carpopedal</a:t>
            </a:r>
            <a:r>
              <a:rPr lang="en-US" sz="2000" dirty="0"/>
              <a:t> spasm.</a:t>
            </a:r>
          </a:p>
          <a:p>
            <a:r>
              <a:rPr lang="en-US" sz="2000" dirty="0" err="1"/>
              <a:t>Stridor</a:t>
            </a:r>
            <a:r>
              <a:rPr lang="en-US" sz="2000" dirty="0"/>
              <a:t> due to </a:t>
            </a:r>
            <a:r>
              <a:rPr lang="en-US" sz="2000" dirty="0" err="1"/>
              <a:t>laryngospasm</a:t>
            </a:r>
            <a:r>
              <a:rPr lang="en-US" sz="2000" dirty="0"/>
              <a:t>.</a:t>
            </a:r>
          </a:p>
          <a:p>
            <a:r>
              <a:rPr lang="en-US" sz="2000" dirty="0"/>
              <a:t>Seizures.</a:t>
            </a:r>
          </a:p>
          <a:p>
            <a:r>
              <a:rPr lang="en-US" sz="2000" dirty="0"/>
              <a:t>The symptoms of hypocalcaemia tend to reflect the severity and rapidity</a:t>
            </a:r>
            <a:r>
              <a:rPr lang="ar-EG" sz="2000" dirty="0"/>
              <a:t> </a:t>
            </a:r>
            <a:r>
              <a:rPr lang="en-US" sz="2000" dirty="0"/>
              <a:t>of onset of the metabolic abnormality.</a:t>
            </a:r>
            <a:endParaRPr lang="ar-EG" sz="2000" dirty="0"/>
          </a:p>
          <a:p>
            <a:r>
              <a:rPr lang="en-US" sz="2000" dirty="0"/>
              <a:t>ECG : LONG QT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EG"/>
          </a:p>
        </p:txBody>
      </p:sp>
      <p:sp>
        <p:nvSpPr>
          <p:cNvPr id="3" name="عنصر نائب للنص 2"/>
          <p:cNvSpPr>
            <a:spLocks noGrp="1"/>
          </p:cNvSpPr>
          <p:nvPr>
            <p:ph type="body" idx="1"/>
          </p:nvPr>
        </p:nvSpPr>
        <p:spPr>
          <a:xfrm>
            <a:off x="893762" y="1476375"/>
            <a:ext cx="7436484" cy="3385542"/>
          </a:xfrm>
        </p:spPr>
        <p:txBody>
          <a:bodyPr/>
          <a:lstStyle/>
          <a:p>
            <a:r>
              <a:rPr lang="en-US" sz="2000" dirty="0"/>
              <a:t>Signs </a:t>
            </a:r>
          </a:p>
          <a:p>
            <a:r>
              <a:rPr lang="en-US" sz="2000" i="1" dirty="0" err="1"/>
              <a:t>Chvostek’s</a:t>
            </a:r>
            <a:r>
              <a:rPr lang="en-US" sz="2000" i="1" dirty="0"/>
              <a:t> sign is elicited by tapping the facial nerve in front of the ear.</a:t>
            </a:r>
          </a:p>
          <a:p>
            <a:r>
              <a:rPr lang="en-US" sz="2000" dirty="0"/>
              <a:t>A +</a:t>
            </a:r>
            <a:r>
              <a:rPr lang="en-US" sz="2000" dirty="0" err="1"/>
              <a:t>ve</a:t>
            </a:r>
            <a:r>
              <a:rPr lang="en-US" sz="2000" dirty="0"/>
              <a:t> result is indicated by twitching of the corner of the mouth. Slight</a:t>
            </a:r>
          </a:p>
          <a:p>
            <a:r>
              <a:rPr lang="en-US" sz="2000" dirty="0"/>
              <a:t>twitching is seen in up to 15% of normal ♀ , but more major</a:t>
            </a:r>
          </a:p>
          <a:p>
            <a:r>
              <a:rPr lang="en-US" sz="2000" dirty="0"/>
              <a:t>involvement of the facial muscles is indicative of hypocalcaemia or</a:t>
            </a:r>
          </a:p>
          <a:p>
            <a:r>
              <a:rPr lang="en-US" sz="2000" dirty="0"/>
              <a:t>hypomagnesaemia.</a:t>
            </a:r>
          </a:p>
          <a:p>
            <a:r>
              <a:rPr lang="en-US" sz="2000" i="1" dirty="0"/>
              <a:t>Trousseau’s sign is produced by occlusion of the blood supply to the</a:t>
            </a:r>
          </a:p>
          <a:p>
            <a:r>
              <a:rPr lang="en-US" sz="2000" dirty="0"/>
              <a:t>arm by inflation of a sphygmomanometer cuff above the arterial</a:t>
            </a:r>
          </a:p>
          <a:p>
            <a:r>
              <a:rPr lang="en-US" sz="2000" dirty="0"/>
              <a:t>pressure for 3min. If +</a:t>
            </a:r>
            <a:r>
              <a:rPr lang="en-US" sz="2000" dirty="0" err="1"/>
              <a:t>ve</a:t>
            </a:r>
            <a:r>
              <a:rPr lang="en-US" sz="2000" dirty="0"/>
              <a:t>, there is </a:t>
            </a:r>
            <a:r>
              <a:rPr lang="en-US" sz="2000" dirty="0" err="1"/>
              <a:t>carpopedal</a:t>
            </a:r>
            <a:r>
              <a:rPr lang="en-US" sz="2000" dirty="0"/>
              <a:t> spasm, which may be</a:t>
            </a:r>
          </a:p>
          <a:p>
            <a:r>
              <a:rPr lang="en-US" sz="2000" dirty="0"/>
              <a:t>accompanied by painful </a:t>
            </a:r>
            <a:r>
              <a:rPr lang="en-US" sz="2000" dirty="0" err="1"/>
              <a:t>paraesthesiae</a:t>
            </a:r>
            <a:r>
              <a:rPr lang="en-US" sz="2000" dirty="0"/>
              <a:t>.</a:t>
            </a:r>
            <a:endParaRPr lang="ar-EG" sz="2000" dirty="0"/>
          </a:p>
          <a:p>
            <a:endParaRPr lang="ar-EG"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5080" marR="5080" indent="-860425">
              <a:lnSpc>
                <a:spcPct val="100000"/>
              </a:lnSpc>
              <a:spcBef>
                <a:spcPts val="95"/>
              </a:spcBef>
            </a:pPr>
            <a:r>
              <a:rPr spc="-10" dirty="0"/>
              <a:t>The methods </a:t>
            </a:r>
            <a:r>
              <a:rPr spc="-5" dirty="0"/>
              <a:t>of </a:t>
            </a:r>
            <a:r>
              <a:rPr spc="-15" dirty="0"/>
              <a:t>treatment </a:t>
            </a:r>
            <a:r>
              <a:rPr spc="-5" dirty="0"/>
              <a:t>of </a:t>
            </a:r>
            <a:r>
              <a:rPr spc="-890" dirty="0"/>
              <a:t> </a:t>
            </a:r>
            <a:r>
              <a:rPr spc="-20" dirty="0"/>
              <a:t>hypoparathyroidism:</a:t>
            </a:r>
          </a:p>
        </p:txBody>
      </p:sp>
      <p:sp>
        <p:nvSpPr>
          <p:cNvPr id="3" name="object 3"/>
          <p:cNvSpPr txBox="1"/>
          <p:nvPr/>
        </p:nvSpPr>
        <p:spPr>
          <a:xfrm>
            <a:off x="979119" y="1774901"/>
            <a:ext cx="7468234" cy="2475678"/>
          </a:xfrm>
          <a:prstGeom prst="rect">
            <a:avLst/>
          </a:prstGeom>
        </p:spPr>
        <p:txBody>
          <a:bodyPr vert="horz" wrap="square" lIns="0" tIns="13335" rIns="0" bIns="0" rtlCol="0">
            <a:spAutoFit/>
          </a:bodyPr>
          <a:lstStyle/>
          <a:p>
            <a:pPr marL="299085" indent="-287020" algn="l" rtl="0">
              <a:lnSpc>
                <a:spcPct val="100000"/>
              </a:lnSpc>
              <a:spcBef>
                <a:spcPts val="5"/>
              </a:spcBef>
              <a:buFont typeface="Microsoft Sans Serif"/>
              <a:buChar char="•"/>
              <a:tabLst>
                <a:tab pos="299085" algn="l"/>
                <a:tab pos="299720" algn="l"/>
              </a:tabLst>
            </a:pPr>
            <a:r>
              <a:rPr sz="2000" spc="-5">
                <a:solidFill>
                  <a:srgbClr val="FF0000"/>
                </a:solidFill>
                <a:latin typeface="Calibri"/>
                <a:cs typeface="Calibri"/>
              </a:rPr>
              <a:t>Calcium</a:t>
            </a:r>
            <a:r>
              <a:rPr sz="2000" spc="-10">
                <a:solidFill>
                  <a:srgbClr val="FF0000"/>
                </a:solidFill>
                <a:latin typeface="Calibri"/>
                <a:cs typeface="Calibri"/>
              </a:rPr>
              <a:t> </a:t>
            </a:r>
            <a:r>
              <a:rPr sz="2000" spc="-10" dirty="0">
                <a:solidFill>
                  <a:srgbClr val="FF0000"/>
                </a:solidFill>
                <a:latin typeface="Calibri"/>
                <a:cs typeface="Calibri"/>
              </a:rPr>
              <a:t>carbonate</a:t>
            </a:r>
            <a:r>
              <a:rPr sz="2000" spc="15" dirty="0">
                <a:solidFill>
                  <a:srgbClr val="FF0000"/>
                </a:solidFill>
                <a:latin typeface="Calibri"/>
                <a:cs typeface="Calibri"/>
              </a:rPr>
              <a:t> </a:t>
            </a:r>
            <a:r>
              <a:rPr sz="2000" dirty="0">
                <a:solidFill>
                  <a:srgbClr val="FF0000"/>
                </a:solidFill>
                <a:latin typeface="Calibri"/>
                <a:cs typeface="Calibri"/>
              </a:rPr>
              <a:t>1-4</a:t>
            </a:r>
            <a:r>
              <a:rPr sz="2000" spc="-10" dirty="0">
                <a:solidFill>
                  <a:srgbClr val="FF0000"/>
                </a:solidFill>
                <a:latin typeface="Calibri"/>
                <a:cs typeface="Calibri"/>
              </a:rPr>
              <a:t> </a:t>
            </a:r>
            <a:r>
              <a:rPr sz="2000" spc="25" dirty="0">
                <a:solidFill>
                  <a:srgbClr val="FF0000"/>
                </a:solidFill>
                <a:latin typeface="Calibri"/>
                <a:cs typeface="Calibri"/>
              </a:rPr>
              <a:t>g/d</a:t>
            </a:r>
            <a:r>
              <a:rPr sz="2000" spc="-15" dirty="0">
                <a:solidFill>
                  <a:srgbClr val="FF0000"/>
                </a:solidFill>
                <a:latin typeface="Calibri"/>
                <a:cs typeface="Calibri"/>
              </a:rPr>
              <a:t> </a:t>
            </a:r>
            <a:r>
              <a:rPr sz="2000" spc="-30" dirty="0">
                <a:solidFill>
                  <a:srgbClr val="FF0000"/>
                </a:solidFill>
                <a:latin typeface="Calibri"/>
                <a:cs typeface="Calibri"/>
              </a:rPr>
              <a:t>orally,</a:t>
            </a:r>
            <a:r>
              <a:rPr sz="2000" spc="459" dirty="0">
                <a:solidFill>
                  <a:srgbClr val="FF0000"/>
                </a:solidFill>
                <a:latin typeface="Calibri"/>
                <a:cs typeface="Calibri"/>
              </a:rPr>
              <a:t> </a:t>
            </a:r>
            <a:r>
              <a:rPr sz="2000" spc="-5" dirty="0">
                <a:solidFill>
                  <a:srgbClr val="FF0000"/>
                </a:solidFill>
                <a:latin typeface="Calibri"/>
                <a:cs typeface="Calibri"/>
              </a:rPr>
              <a:t>during</a:t>
            </a:r>
            <a:r>
              <a:rPr sz="2000" spc="-25" dirty="0">
                <a:solidFill>
                  <a:srgbClr val="FF0000"/>
                </a:solidFill>
                <a:latin typeface="Calibri"/>
                <a:cs typeface="Calibri"/>
              </a:rPr>
              <a:t> </a:t>
            </a:r>
            <a:r>
              <a:rPr sz="2000" dirty="0">
                <a:solidFill>
                  <a:srgbClr val="FF0000"/>
                </a:solidFill>
                <a:latin typeface="Calibri"/>
                <a:cs typeface="Calibri"/>
              </a:rPr>
              <a:t>and </a:t>
            </a:r>
            <a:r>
              <a:rPr sz="2000" spc="-5" dirty="0">
                <a:solidFill>
                  <a:srgbClr val="FF0000"/>
                </a:solidFill>
                <a:latin typeface="Calibri"/>
                <a:cs typeface="Calibri"/>
              </a:rPr>
              <a:t>between</a:t>
            </a:r>
            <a:r>
              <a:rPr sz="2000" spc="-10" dirty="0">
                <a:solidFill>
                  <a:srgbClr val="FF0000"/>
                </a:solidFill>
                <a:latin typeface="Calibri"/>
                <a:cs typeface="Calibri"/>
              </a:rPr>
              <a:t> </a:t>
            </a:r>
            <a:r>
              <a:rPr sz="2000" spc="-5" dirty="0">
                <a:solidFill>
                  <a:srgbClr val="FF0000"/>
                </a:solidFill>
                <a:latin typeface="Calibri"/>
                <a:cs typeface="Calibri"/>
              </a:rPr>
              <a:t>meals</a:t>
            </a:r>
            <a:endParaRPr sz="2000">
              <a:latin typeface="Calibri"/>
              <a:cs typeface="Calibri"/>
            </a:endParaRPr>
          </a:p>
          <a:p>
            <a:pPr marL="299085" indent="-287020" algn="l" rtl="0">
              <a:lnSpc>
                <a:spcPct val="100000"/>
              </a:lnSpc>
              <a:buFont typeface="Microsoft Sans Serif"/>
              <a:buChar char="•"/>
              <a:tabLst>
                <a:tab pos="299085" algn="l"/>
                <a:tab pos="299720" algn="l"/>
              </a:tabLst>
            </a:pPr>
            <a:r>
              <a:rPr sz="2000" spc="-10" dirty="0">
                <a:solidFill>
                  <a:srgbClr val="FF0000"/>
                </a:solidFill>
                <a:latin typeface="Calibri"/>
                <a:cs typeface="Calibri"/>
              </a:rPr>
              <a:t>Activated</a:t>
            </a:r>
            <a:r>
              <a:rPr sz="2000" spc="-5" dirty="0">
                <a:solidFill>
                  <a:srgbClr val="FF0000"/>
                </a:solidFill>
                <a:latin typeface="Calibri"/>
                <a:cs typeface="Calibri"/>
              </a:rPr>
              <a:t> vitamin</a:t>
            </a:r>
            <a:r>
              <a:rPr sz="2000" spc="10" dirty="0">
                <a:solidFill>
                  <a:srgbClr val="FF0000"/>
                </a:solidFill>
                <a:latin typeface="Calibri"/>
                <a:cs typeface="Calibri"/>
              </a:rPr>
              <a:t> </a:t>
            </a:r>
            <a:r>
              <a:rPr sz="2000" dirty="0">
                <a:solidFill>
                  <a:srgbClr val="FF0000"/>
                </a:solidFill>
                <a:latin typeface="Calibri"/>
                <a:cs typeface="Calibri"/>
              </a:rPr>
              <a:t>D</a:t>
            </a:r>
            <a:r>
              <a:rPr sz="2000" spc="-5" dirty="0">
                <a:solidFill>
                  <a:srgbClr val="FF0000"/>
                </a:solidFill>
                <a:latin typeface="Calibri"/>
                <a:cs typeface="Calibri"/>
              </a:rPr>
              <a:t> </a:t>
            </a:r>
            <a:r>
              <a:rPr sz="2000" dirty="0">
                <a:solidFill>
                  <a:srgbClr val="FF0000"/>
                </a:solidFill>
                <a:latin typeface="Calibri"/>
                <a:cs typeface="Calibri"/>
              </a:rPr>
              <a:t>analogues</a:t>
            </a:r>
            <a:r>
              <a:rPr sz="2000" spc="430" dirty="0">
                <a:solidFill>
                  <a:srgbClr val="FF0000"/>
                </a:solidFill>
                <a:latin typeface="Calibri"/>
                <a:cs typeface="Calibri"/>
              </a:rPr>
              <a:t> </a:t>
            </a:r>
            <a:r>
              <a:rPr sz="2000" spc="5" dirty="0">
                <a:solidFill>
                  <a:srgbClr val="FF0000"/>
                </a:solidFill>
                <a:latin typeface="Calibri"/>
                <a:cs typeface="Calibri"/>
              </a:rPr>
              <a:t>e.g.</a:t>
            </a:r>
            <a:r>
              <a:rPr sz="2000" spc="-10" dirty="0">
                <a:solidFill>
                  <a:srgbClr val="FF0000"/>
                </a:solidFill>
                <a:latin typeface="Calibri"/>
                <a:cs typeface="Calibri"/>
              </a:rPr>
              <a:t> </a:t>
            </a:r>
            <a:r>
              <a:rPr sz="2000" spc="-5" dirty="0">
                <a:solidFill>
                  <a:srgbClr val="FF0000"/>
                </a:solidFill>
                <a:latin typeface="Calibri"/>
                <a:cs typeface="Calibri"/>
              </a:rPr>
              <a:t>alfacalcidolum </a:t>
            </a:r>
            <a:r>
              <a:rPr sz="2000" dirty="0">
                <a:solidFill>
                  <a:srgbClr val="FF0000"/>
                </a:solidFill>
                <a:latin typeface="Calibri"/>
                <a:cs typeface="Calibri"/>
              </a:rPr>
              <a:t>1-3</a:t>
            </a:r>
            <a:r>
              <a:rPr sz="2000" spc="-20" dirty="0">
                <a:solidFill>
                  <a:srgbClr val="FF0000"/>
                </a:solidFill>
                <a:latin typeface="Calibri"/>
                <a:cs typeface="Calibri"/>
              </a:rPr>
              <a:t> </a:t>
            </a:r>
            <a:r>
              <a:rPr sz="2000" spc="20" dirty="0">
                <a:solidFill>
                  <a:srgbClr val="FF0000"/>
                </a:solidFill>
                <a:latin typeface="Calibri"/>
                <a:cs typeface="Calibri"/>
              </a:rPr>
              <a:t>µg/d</a:t>
            </a:r>
            <a:endParaRPr sz="2000">
              <a:latin typeface="Calibri"/>
              <a:cs typeface="Calibri"/>
            </a:endParaRPr>
          </a:p>
          <a:p>
            <a:pPr marL="299085" indent="-287020" algn="l" rtl="0">
              <a:lnSpc>
                <a:spcPct val="100000"/>
              </a:lnSpc>
              <a:buFont typeface="Microsoft Sans Serif"/>
              <a:buChar char="•"/>
              <a:tabLst>
                <a:tab pos="299085" algn="l"/>
                <a:tab pos="299720" algn="l"/>
              </a:tabLst>
            </a:pPr>
            <a:r>
              <a:rPr sz="2000" spc="-5" dirty="0">
                <a:latin typeface="Calibri"/>
                <a:cs typeface="Calibri"/>
              </a:rPr>
              <a:t>Vitamin</a:t>
            </a:r>
            <a:r>
              <a:rPr sz="2000" spc="15" dirty="0">
                <a:latin typeface="Calibri"/>
                <a:cs typeface="Calibri"/>
              </a:rPr>
              <a:t> </a:t>
            </a:r>
            <a:r>
              <a:rPr sz="2000" dirty="0">
                <a:latin typeface="Calibri"/>
                <a:cs typeface="Calibri"/>
              </a:rPr>
              <a:t>D</a:t>
            </a:r>
            <a:r>
              <a:rPr sz="2000" spc="-5" dirty="0">
                <a:latin typeface="Calibri"/>
                <a:cs typeface="Calibri"/>
              </a:rPr>
              <a:t> supplementation</a:t>
            </a:r>
            <a:r>
              <a:rPr sz="2000" spc="35" dirty="0">
                <a:latin typeface="Calibri"/>
                <a:cs typeface="Calibri"/>
              </a:rPr>
              <a:t> </a:t>
            </a:r>
            <a:r>
              <a:rPr sz="2000" dirty="0">
                <a:latin typeface="Calibri"/>
                <a:cs typeface="Calibri"/>
              </a:rPr>
              <a:t>400–800</a:t>
            </a:r>
            <a:r>
              <a:rPr sz="2000" spc="-204" dirty="0">
                <a:latin typeface="Calibri"/>
                <a:cs typeface="Calibri"/>
              </a:rPr>
              <a:t> </a:t>
            </a:r>
            <a:r>
              <a:rPr sz="2000" spc="-5" dirty="0">
                <a:latin typeface="Calibri"/>
                <a:cs typeface="Calibri"/>
              </a:rPr>
              <a:t>IU/d</a:t>
            </a:r>
            <a:r>
              <a:rPr sz="2000" spc="-45" dirty="0">
                <a:latin typeface="Calibri"/>
                <a:cs typeface="Calibri"/>
              </a:rPr>
              <a:t> </a:t>
            </a:r>
            <a:r>
              <a:rPr sz="2000" spc="-15" dirty="0">
                <a:latin typeface="Calibri"/>
                <a:cs typeface="Calibri"/>
              </a:rPr>
              <a:t>to</a:t>
            </a:r>
            <a:r>
              <a:rPr sz="2000" dirty="0">
                <a:latin typeface="Calibri"/>
                <a:cs typeface="Calibri"/>
              </a:rPr>
              <a:t> </a:t>
            </a:r>
            <a:r>
              <a:rPr sz="2000" spc="-10" dirty="0">
                <a:latin typeface="Calibri"/>
                <a:cs typeface="Calibri"/>
              </a:rPr>
              <a:t>patients</a:t>
            </a:r>
            <a:r>
              <a:rPr sz="2000" spc="25" dirty="0">
                <a:latin typeface="Calibri"/>
                <a:cs typeface="Calibri"/>
              </a:rPr>
              <a:t> </a:t>
            </a:r>
            <a:r>
              <a:rPr sz="2000" spc="-15" dirty="0">
                <a:latin typeface="Calibri"/>
                <a:cs typeface="Calibri"/>
              </a:rPr>
              <a:t>treated</a:t>
            </a:r>
            <a:r>
              <a:rPr sz="2000" spc="20" dirty="0">
                <a:latin typeface="Calibri"/>
                <a:cs typeface="Calibri"/>
              </a:rPr>
              <a:t> </a:t>
            </a:r>
            <a:r>
              <a:rPr sz="2000" spc="-5" dirty="0">
                <a:latin typeface="Calibri"/>
                <a:cs typeface="Calibri"/>
              </a:rPr>
              <a:t>with</a:t>
            </a:r>
            <a:endParaRPr sz="2000">
              <a:latin typeface="Calibri"/>
              <a:cs typeface="Calibri"/>
            </a:endParaRPr>
          </a:p>
          <a:p>
            <a:pPr marL="299085" algn="l" rtl="0">
              <a:lnSpc>
                <a:spcPct val="100000"/>
              </a:lnSpc>
            </a:pPr>
            <a:r>
              <a:rPr sz="2000" spc="-10" dirty="0">
                <a:latin typeface="Calibri"/>
                <a:cs typeface="Calibri"/>
              </a:rPr>
              <a:t>activated</a:t>
            </a:r>
            <a:r>
              <a:rPr sz="2000" dirty="0">
                <a:latin typeface="Calibri"/>
                <a:cs typeface="Calibri"/>
              </a:rPr>
              <a:t> </a:t>
            </a:r>
            <a:r>
              <a:rPr sz="2000" spc="-5" dirty="0">
                <a:latin typeface="Calibri"/>
                <a:cs typeface="Calibri"/>
              </a:rPr>
              <a:t>vitamin</a:t>
            </a:r>
            <a:r>
              <a:rPr sz="2000" dirty="0">
                <a:latin typeface="Calibri"/>
                <a:cs typeface="Calibri"/>
              </a:rPr>
              <a:t> D</a:t>
            </a:r>
            <a:r>
              <a:rPr sz="2000" spc="-30" dirty="0">
                <a:latin typeface="Calibri"/>
                <a:cs typeface="Calibri"/>
              </a:rPr>
              <a:t> </a:t>
            </a:r>
            <a:r>
              <a:rPr sz="2000" dirty="0">
                <a:latin typeface="Calibri"/>
                <a:cs typeface="Calibri"/>
              </a:rPr>
              <a:t>analogues</a:t>
            </a:r>
            <a:endParaRPr sz="2000">
              <a:latin typeface="Calibri"/>
              <a:cs typeface="Calibri"/>
            </a:endParaRPr>
          </a:p>
          <a:p>
            <a:pPr marL="299085" indent="-287020" algn="l" rtl="0">
              <a:lnSpc>
                <a:spcPct val="100000"/>
              </a:lnSpc>
              <a:buFont typeface="Microsoft Sans Serif"/>
              <a:buChar char="•"/>
              <a:tabLst>
                <a:tab pos="299085" algn="l"/>
                <a:tab pos="299720" algn="l"/>
              </a:tabLst>
            </a:pPr>
            <a:r>
              <a:rPr sz="2000">
                <a:latin typeface="Calibri"/>
                <a:cs typeface="Calibri"/>
              </a:rPr>
              <a:t>Magnesium</a:t>
            </a:r>
            <a:r>
              <a:rPr sz="2000" spc="-15">
                <a:latin typeface="Calibri"/>
                <a:cs typeface="Calibri"/>
              </a:rPr>
              <a:t> </a:t>
            </a:r>
            <a:r>
              <a:rPr sz="2000" spc="-10" dirty="0">
                <a:latin typeface="Calibri"/>
                <a:cs typeface="Calibri"/>
              </a:rPr>
              <a:t>supplementation</a:t>
            </a:r>
            <a:r>
              <a:rPr sz="2000" spc="20" dirty="0">
                <a:latin typeface="Calibri"/>
                <a:cs typeface="Calibri"/>
              </a:rPr>
              <a:t> </a:t>
            </a:r>
            <a:r>
              <a:rPr sz="2000" dirty="0">
                <a:latin typeface="Calibri"/>
                <a:cs typeface="Calibri"/>
              </a:rPr>
              <a:t>in case</a:t>
            </a:r>
            <a:r>
              <a:rPr sz="2000" spc="-5" dirty="0">
                <a:latin typeface="Calibri"/>
                <a:cs typeface="Calibri"/>
              </a:rPr>
              <a:t> </a:t>
            </a:r>
            <a:r>
              <a:rPr sz="2000">
                <a:latin typeface="Calibri"/>
                <a:cs typeface="Calibri"/>
              </a:rPr>
              <a:t>of</a:t>
            </a:r>
            <a:r>
              <a:rPr sz="2000" spc="-10">
                <a:latin typeface="Calibri"/>
                <a:cs typeface="Calibri"/>
              </a:rPr>
              <a:t> </a:t>
            </a:r>
            <a:r>
              <a:rPr sz="2000" spc="-5">
                <a:latin typeface="Calibri"/>
                <a:cs typeface="Calibri"/>
              </a:rPr>
              <a:t>deficiency</a:t>
            </a:r>
            <a:endParaRPr lang="en-US" sz="2000" spc="-5" dirty="0">
              <a:latin typeface="Calibri"/>
              <a:cs typeface="Calibri"/>
            </a:endParaRPr>
          </a:p>
          <a:p>
            <a:pPr marL="299085" indent="-287020" algn="l" rtl="0">
              <a:lnSpc>
                <a:spcPct val="100000"/>
              </a:lnSpc>
              <a:buFont typeface="Microsoft Sans Serif"/>
              <a:buChar char="•"/>
              <a:tabLst>
                <a:tab pos="299085" algn="l"/>
                <a:tab pos="299720" algn="l"/>
              </a:tabLst>
            </a:pPr>
            <a:endParaRPr lang="en-US" sz="2000" spc="-5" dirty="0">
              <a:latin typeface="Calibri"/>
              <a:cs typeface="Calibri"/>
            </a:endParaRPr>
          </a:p>
          <a:p>
            <a:pPr marL="299085" indent="-287020" algn="l" rtl="0">
              <a:lnSpc>
                <a:spcPct val="100000"/>
              </a:lnSpc>
              <a:buFont typeface="Microsoft Sans Serif"/>
              <a:buChar char="•"/>
              <a:tabLst>
                <a:tab pos="299085" algn="l"/>
                <a:tab pos="299720" algn="l"/>
              </a:tabLst>
            </a:pPr>
            <a:r>
              <a:rPr lang="en-US" sz="2000" b="1" dirty="0"/>
              <a:t>Treatment of acute  severe hypocalcaemia</a:t>
            </a:r>
          </a:p>
          <a:p>
            <a:pPr marL="299085" indent="-287020" algn="l" rtl="0">
              <a:lnSpc>
                <a:spcPct val="100000"/>
              </a:lnSpc>
              <a:tabLst>
                <a:tab pos="299085" algn="l"/>
                <a:tab pos="299720" algn="l"/>
              </a:tabLst>
            </a:pPr>
            <a:r>
              <a:rPr lang="en-US" sz="2000" b="1" dirty="0">
                <a:latin typeface="Calibri"/>
                <a:cs typeface="Calibri"/>
              </a:rPr>
              <a:t>Iv calcium </a:t>
            </a:r>
            <a:endParaRPr sz="20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61135" y="184530"/>
            <a:ext cx="6821728" cy="615553"/>
          </a:xfrm>
        </p:spPr>
        <p:txBody>
          <a:bodyPr/>
          <a:lstStyle/>
          <a:p>
            <a:r>
              <a:rPr lang="en-US" dirty="0"/>
              <a:t>CASE </a:t>
            </a:r>
            <a:r>
              <a:rPr lang="ar-EG" dirty="0"/>
              <a:t> </a:t>
            </a:r>
            <a:r>
              <a:rPr lang="en-US" dirty="0"/>
              <a:t>1</a:t>
            </a:r>
            <a:endParaRPr lang="ar-EG" dirty="0"/>
          </a:p>
        </p:txBody>
      </p:sp>
      <p:sp>
        <p:nvSpPr>
          <p:cNvPr id="3" name="عنصر نائب للنص 2"/>
          <p:cNvSpPr>
            <a:spLocks noGrp="1"/>
          </p:cNvSpPr>
          <p:nvPr>
            <p:ph type="body" idx="1"/>
          </p:nvPr>
        </p:nvSpPr>
        <p:spPr>
          <a:xfrm>
            <a:off x="893762" y="1476374"/>
            <a:ext cx="7436484" cy="2462213"/>
          </a:xfrm>
        </p:spPr>
        <p:txBody>
          <a:bodyPr/>
          <a:lstStyle/>
          <a:p>
            <a:r>
              <a:rPr lang="en-US" sz="3200" dirty="0"/>
              <a:t>46 yrs old female pt , present to the clinic as she </a:t>
            </a:r>
            <a:r>
              <a:rPr lang="en-US" sz="3200" dirty="0" err="1"/>
              <a:t>incidently</a:t>
            </a:r>
            <a:r>
              <a:rPr lang="en-US" sz="3200" dirty="0"/>
              <a:t> found that she has high serum calcium 11.6  mg/dl (8.5-10.5) she reports no symptoms </a:t>
            </a:r>
          </a:p>
          <a:p>
            <a:r>
              <a:rPr lang="en-US" sz="3200" dirty="0"/>
              <a:t>What is your approach to this pt ??</a:t>
            </a:r>
            <a:endParaRPr lang="ar-EG" sz="3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61135" y="184530"/>
            <a:ext cx="6821728" cy="615553"/>
          </a:xfrm>
        </p:spPr>
        <p:txBody>
          <a:bodyPr/>
          <a:lstStyle/>
          <a:p>
            <a:r>
              <a:rPr lang="en-US" dirty="0"/>
              <a:t>CASE 1</a:t>
            </a:r>
            <a:endParaRPr lang="ar-EG" dirty="0"/>
          </a:p>
        </p:txBody>
      </p:sp>
      <p:sp>
        <p:nvSpPr>
          <p:cNvPr id="3" name="عنصر نائب للنص 2"/>
          <p:cNvSpPr>
            <a:spLocks noGrp="1"/>
          </p:cNvSpPr>
          <p:nvPr>
            <p:ph type="body" idx="1"/>
          </p:nvPr>
        </p:nvSpPr>
        <p:spPr>
          <a:xfrm>
            <a:off x="893762" y="1476375"/>
            <a:ext cx="7436484" cy="2154436"/>
          </a:xfrm>
        </p:spPr>
        <p:txBody>
          <a:bodyPr/>
          <a:lstStyle/>
          <a:p>
            <a:r>
              <a:rPr lang="en-US" dirty="0"/>
              <a:t>Albumin 4.2 g/dl </a:t>
            </a:r>
          </a:p>
          <a:p>
            <a:r>
              <a:rPr lang="en-US" dirty="0" err="1"/>
              <a:t>Pth</a:t>
            </a:r>
            <a:r>
              <a:rPr lang="en-US" dirty="0"/>
              <a:t> 55 pg/ml (10-65) , </a:t>
            </a:r>
            <a:r>
              <a:rPr lang="en-US" dirty="0" err="1"/>
              <a:t>kft</a:t>
            </a:r>
            <a:r>
              <a:rPr lang="en-US" dirty="0"/>
              <a:t> </a:t>
            </a:r>
            <a:r>
              <a:rPr lang="en-US" dirty="0" err="1"/>
              <a:t>nl</a:t>
            </a:r>
            <a:r>
              <a:rPr lang="en-US" dirty="0"/>
              <a:t> , vitamin d3 </a:t>
            </a:r>
            <a:r>
              <a:rPr lang="en-US" dirty="0" err="1"/>
              <a:t>nl</a:t>
            </a:r>
            <a:r>
              <a:rPr lang="en-US" dirty="0"/>
              <a:t> </a:t>
            </a:r>
          </a:p>
          <a:p>
            <a:r>
              <a:rPr lang="en-US" dirty="0" err="1"/>
              <a:t>Deffrential</a:t>
            </a:r>
            <a:r>
              <a:rPr lang="en-US" dirty="0"/>
              <a:t> ????</a:t>
            </a:r>
          </a:p>
          <a:p>
            <a:r>
              <a:rPr lang="en-US" dirty="0" err="1"/>
              <a:t>Manegemnt</a:t>
            </a:r>
            <a:r>
              <a:rPr lang="en-US" dirty="0"/>
              <a:t> ???</a:t>
            </a:r>
          </a:p>
          <a:p>
            <a:endParaRPr lang="ar-E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4648" y="530478"/>
            <a:ext cx="4854575" cy="574040"/>
          </a:xfrm>
          <a:prstGeom prst="rect">
            <a:avLst/>
          </a:prstGeom>
        </p:spPr>
        <p:txBody>
          <a:bodyPr vert="horz" wrap="square" lIns="0" tIns="12700" rIns="0" bIns="0" rtlCol="0">
            <a:spAutoFit/>
          </a:bodyPr>
          <a:lstStyle/>
          <a:p>
            <a:pPr marL="12700" algn="l">
              <a:lnSpc>
                <a:spcPct val="100000"/>
              </a:lnSpc>
              <a:spcBef>
                <a:spcPts val="100"/>
              </a:spcBef>
            </a:pPr>
            <a:r>
              <a:rPr sz="3600" spc="-25" dirty="0"/>
              <a:t>Different</a:t>
            </a:r>
            <a:r>
              <a:rPr sz="3600" spc="-65" dirty="0"/>
              <a:t> </a:t>
            </a:r>
            <a:r>
              <a:rPr sz="3600" spc="-20" dirty="0"/>
              <a:t>forms</a:t>
            </a:r>
            <a:r>
              <a:rPr sz="3600" spc="-15" dirty="0"/>
              <a:t> </a:t>
            </a:r>
            <a:r>
              <a:rPr sz="3600" spc="-5" dirty="0"/>
              <a:t>of</a:t>
            </a:r>
            <a:r>
              <a:rPr sz="3600" spc="-10" dirty="0"/>
              <a:t> </a:t>
            </a:r>
            <a:r>
              <a:rPr sz="3600" spc="-5" dirty="0"/>
              <a:t>calcium</a:t>
            </a:r>
            <a:endParaRPr sz="3600"/>
          </a:p>
        </p:txBody>
      </p:sp>
      <p:sp>
        <p:nvSpPr>
          <p:cNvPr id="3" name="object 3"/>
          <p:cNvSpPr txBox="1"/>
          <p:nvPr/>
        </p:nvSpPr>
        <p:spPr>
          <a:xfrm>
            <a:off x="6705981" y="3515995"/>
            <a:ext cx="1290955" cy="1123315"/>
          </a:xfrm>
          <a:prstGeom prst="rect">
            <a:avLst/>
          </a:prstGeom>
        </p:spPr>
        <p:txBody>
          <a:bodyPr vert="horz" wrap="square" lIns="0" tIns="12700" rIns="0" bIns="0" rtlCol="0">
            <a:spAutoFit/>
          </a:bodyPr>
          <a:lstStyle/>
          <a:p>
            <a:pPr marL="12700" marR="5080" algn="l">
              <a:lnSpc>
                <a:spcPct val="100000"/>
              </a:lnSpc>
              <a:spcBef>
                <a:spcPts val="100"/>
              </a:spcBef>
            </a:pPr>
            <a:r>
              <a:rPr sz="1800" spc="-15" dirty="0">
                <a:solidFill>
                  <a:srgbClr val="FF0000"/>
                </a:solidFill>
                <a:latin typeface="Calibri"/>
                <a:cs typeface="Calibri"/>
              </a:rPr>
              <a:t>Typically </a:t>
            </a:r>
            <a:r>
              <a:rPr sz="1800" spc="-10" dirty="0">
                <a:solidFill>
                  <a:srgbClr val="FF0000"/>
                </a:solidFill>
                <a:latin typeface="Calibri"/>
                <a:cs typeface="Calibri"/>
              </a:rPr>
              <a:t> </a:t>
            </a:r>
            <a:r>
              <a:rPr sz="1800" spc="-5" dirty="0">
                <a:solidFill>
                  <a:srgbClr val="FF0000"/>
                </a:solidFill>
                <a:latin typeface="Calibri"/>
                <a:cs typeface="Calibri"/>
              </a:rPr>
              <a:t>measured </a:t>
            </a:r>
            <a:r>
              <a:rPr sz="1800" dirty="0">
                <a:solidFill>
                  <a:srgbClr val="FF0000"/>
                </a:solidFill>
                <a:latin typeface="Calibri"/>
                <a:cs typeface="Calibri"/>
              </a:rPr>
              <a:t>in </a:t>
            </a:r>
            <a:r>
              <a:rPr sz="1800" spc="5" dirty="0">
                <a:solidFill>
                  <a:srgbClr val="FF0000"/>
                </a:solidFill>
                <a:latin typeface="Calibri"/>
                <a:cs typeface="Calibri"/>
              </a:rPr>
              <a:t> </a:t>
            </a:r>
            <a:r>
              <a:rPr sz="1800" spc="-10" dirty="0">
                <a:solidFill>
                  <a:srgbClr val="FF0000"/>
                </a:solidFill>
                <a:latin typeface="Calibri"/>
                <a:cs typeface="Calibri"/>
              </a:rPr>
              <a:t>routine</a:t>
            </a:r>
            <a:r>
              <a:rPr sz="1800" spc="-70" dirty="0">
                <a:solidFill>
                  <a:srgbClr val="FF0000"/>
                </a:solidFill>
                <a:latin typeface="Calibri"/>
                <a:cs typeface="Calibri"/>
              </a:rPr>
              <a:t> </a:t>
            </a:r>
            <a:r>
              <a:rPr sz="1800" spc="-5" dirty="0">
                <a:solidFill>
                  <a:srgbClr val="FF0000"/>
                </a:solidFill>
                <a:latin typeface="Calibri"/>
                <a:cs typeface="Calibri"/>
              </a:rPr>
              <a:t>blood </a:t>
            </a:r>
            <a:r>
              <a:rPr sz="1800" spc="-390" dirty="0">
                <a:solidFill>
                  <a:srgbClr val="FF0000"/>
                </a:solidFill>
                <a:latin typeface="Calibri"/>
                <a:cs typeface="Calibri"/>
              </a:rPr>
              <a:t> </a:t>
            </a:r>
            <a:r>
              <a:rPr sz="1800" spc="-10" dirty="0">
                <a:solidFill>
                  <a:srgbClr val="FF0000"/>
                </a:solidFill>
                <a:latin typeface="Calibri"/>
                <a:cs typeface="Calibri"/>
              </a:rPr>
              <a:t>tests</a:t>
            </a:r>
            <a:endParaRPr sz="1800">
              <a:latin typeface="Calibri"/>
              <a:cs typeface="Calibri"/>
            </a:endParaRPr>
          </a:p>
        </p:txBody>
      </p:sp>
      <p:sp>
        <p:nvSpPr>
          <p:cNvPr id="4" name="object 4"/>
          <p:cNvSpPr txBox="1"/>
          <p:nvPr/>
        </p:nvSpPr>
        <p:spPr>
          <a:xfrm>
            <a:off x="866343" y="3362071"/>
            <a:ext cx="5256530" cy="1429385"/>
          </a:xfrm>
          <a:prstGeom prst="rect">
            <a:avLst/>
          </a:prstGeom>
        </p:spPr>
        <p:txBody>
          <a:bodyPr vert="horz" wrap="square" lIns="0" tIns="13335" rIns="0" bIns="0" rtlCol="0">
            <a:spAutoFit/>
          </a:bodyPr>
          <a:lstStyle/>
          <a:p>
            <a:pPr marL="12700" algn="l" rtl="0">
              <a:lnSpc>
                <a:spcPct val="100000"/>
              </a:lnSpc>
              <a:spcBef>
                <a:spcPts val="105"/>
              </a:spcBef>
            </a:pPr>
            <a:r>
              <a:rPr sz="2000" spc="-5" dirty="0">
                <a:solidFill>
                  <a:srgbClr val="0000FF"/>
                </a:solidFill>
                <a:latin typeface="Calibri"/>
                <a:cs typeface="Calibri"/>
              </a:rPr>
              <a:t>Calcium</a:t>
            </a:r>
            <a:r>
              <a:rPr sz="2000" spc="-25" dirty="0">
                <a:solidFill>
                  <a:srgbClr val="0000FF"/>
                </a:solidFill>
                <a:latin typeface="Calibri"/>
                <a:cs typeface="Calibri"/>
              </a:rPr>
              <a:t> </a:t>
            </a:r>
            <a:r>
              <a:rPr sz="2000" dirty="0">
                <a:solidFill>
                  <a:srgbClr val="0000FF"/>
                </a:solidFill>
                <a:latin typeface="Calibri"/>
                <a:cs typeface="Calibri"/>
              </a:rPr>
              <a:t>in</a:t>
            </a:r>
            <a:r>
              <a:rPr sz="2000" spc="-10" dirty="0">
                <a:solidFill>
                  <a:srgbClr val="0000FF"/>
                </a:solidFill>
                <a:latin typeface="Calibri"/>
                <a:cs typeface="Calibri"/>
              </a:rPr>
              <a:t> </a:t>
            </a:r>
            <a:r>
              <a:rPr sz="2000" dirty="0">
                <a:solidFill>
                  <a:srgbClr val="0000FF"/>
                </a:solidFill>
                <a:latin typeface="Calibri"/>
                <a:cs typeface="Calibri"/>
              </a:rPr>
              <a:t>the</a:t>
            </a:r>
            <a:r>
              <a:rPr sz="2000" spc="-20" dirty="0">
                <a:solidFill>
                  <a:srgbClr val="0000FF"/>
                </a:solidFill>
                <a:latin typeface="Calibri"/>
                <a:cs typeface="Calibri"/>
              </a:rPr>
              <a:t> </a:t>
            </a:r>
            <a:r>
              <a:rPr sz="2000" spc="-5" dirty="0">
                <a:solidFill>
                  <a:srgbClr val="0000FF"/>
                </a:solidFill>
                <a:latin typeface="Calibri"/>
                <a:cs typeface="Calibri"/>
              </a:rPr>
              <a:t>serum:</a:t>
            </a:r>
            <a:endParaRPr sz="2000">
              <a:latin typeface="Calibri"/>
              <a:cs typeface="Calibri"/>
            </a:endParaRPr>
          </a:p>
          <a:p>
            <a:pPr marL="546100" marR="5080" algn="l" rtl="0">
              <a:lnSpc>
                <a:spcPct val="100000"/>
              </a:lnSpc>
              <a:spcBef>
                <a:spcPts val="5"/>
              </a:spcBef>
            </a:pPr>
            <a:r>
              <a:rPr sz="1800" spc="-5" dirty="0">
                <a:latin typeface="Calibri"/>
                <a:cs typeface="Calibri"/>
              </a:rPr>
              <a:t>45% </a:t>
            </a:r>
            <a:r>
              <a:rPr sz="1800" dirty="0">
                <a:latin typeface="Calibri"/>
                <a:cs typeface="Calibri"/>
              </a:rPr>
              <a:t>- </a:t>
            </a:r>
            <a:r>
              <a:rPr sz="1800" spc="-10" dirty="0">
                <a:latin typeface="Calibri"/>
                <a:cs typeface="Calibri"/>
              </a:rPr>
              <a:t>free </a:t>
            </a:r>
            <a:r>
              <a:rPr sz="1800" spc="-5" dirty="0">
                <a:latin typeface="Calibri"/>
                <a:cs typeface="Calibri"/>
              </a:rPr>
              <a:t>ionised </a:t>
            </a:r>
            <a:r>
              <a:rPr sz="1800" spc="-15" dirty="0">
                <a:latin typeface="Calibri"/>
                <a:cs typeface="Calibri"/>
              </a:rPr>
              <a:t>form</a:t>
            </a:r>
            <a:r>
              <a:rPr sz="1800" spc="-10" dirty="0">
                <a:latin typeface="Calibri"/>
                <a:cs typeface="Calibri"/>
              </a:rPr>
              <a:t> </a:t>
            </a:r>
            <a:r>
              <a:rPr sz="1800" dirty="0">
                <a:solidFill>
                  <a:srgbClr val="006600"/>
                </a:solidFill>
                <a:latin typeface="Calibri"/>
                <a:cs typeface="Calibri"/>
              </a:rPr>
              <a:t>←</a:t>
            </a:r>
            <a:r>
              <a:rPr sz="1800" spc="5" dirty="0">
                <a:solidFill>
                  <a:srgbClr val="006600"/>
                </a:solidFill>
                <a:latin typeface="Calibri"/>
                <a:cs typeface="Calibri"/>
              </a:rPr>
              <a:t> </a:t>
            </a:r>
            <a:r>
              <a:rPr sz="1800" spc="-10" dirty="0">
                <a:solidFill>
                  <a:srgbClr val="006600"/>
                </a:solidFill>
                <a:latin typeface="Calibri"/>
                <a:cs typeface="Calibri"/>
              </a:rPr>
              <a:t>physiologically </a:t>
            </a:r>
            <a:r>
              <a:rPr sz="1800" spc="-5" dirty="0">
                <a:solidFill>
                  <a:srgbClr val="006600"/>
                </a:solidFill>
                <a:latin typeface="Calibri"/>
                <a:cs typeface="Calibri"/>
              </a:rPr>
              <a:t>active </a:t>
            </a:r>
            <a:r>
              <a:rPr sz="1800" dirty="0">
                <a:solidFill>
                  <a:srgbClr val="006600"/>
                </a:solidFill>
                <a:latin typeface="Calibri"/>
                <a:cs typeface="Calibri"/>
              </a:rPr>
              <a:t> </a:t>
            </a:r>
            <a:r>
              <a:rPr sz="1800" spc="-5" dirty="0">
                <a:latin typeface="Calibri"/>
                <a:cs typeface="Calibri"/>
              </a:rPr>
              <a:t>45% </a:t>
            </a:r>
            <a:r>
              <a:rPr sz="1800" dirty="0">
                <a:latin typeface="Calibri"/>
                <a:cs typeface="Calibri"/>
              </a:rPr>
              <a:t>- </a:t>
            </a:r>
            <a:r>
              <a:rPr sz="1800" spc="-5" dirty="0">
                <a:latin typeface="Calibri"/>
                <a:cs typeface="Calibri"/>
              </a:rPr>
              <a:t>bound </a:t>
            </a:r>
            <a:r>
              <a:rPr sz="1800" spc="-10" dirty="0">
                <a:latin typeface="Calibri"/>
                <a:cs typeface="Calibri"/>
              </a:rPr>
              <a:t>to proteins (predominantly </a:t>
            </a:r>
            <a:r>
              <a:rPr sz="1800" dirty="0">
                <a:latin typeface="Calibri"/>
                <a:cs typeface="Calibri"/>
              </a:rPr>
              <a:t>albumins) </a:t>
            </a:r>
            <a:r>
              <a:rPr sz="1800" spc="-395" dirty="0">
                <a:latin typeface="Calibri"/>
                <a:cs typeface="Calibri"/>
              </a:rPr>
              <a:t> </a:t>
            </a:r>
            <a:r>
              <a:rPr sz="1800" dirty="0">
                <a:latin typeface="Calibri"/>
                <a:cs typeface="Calibri"/>
              </a:rPr>
              <a:t>10% - </a:t>
            </a:r>
            <a:r>
              <a:rPr sz="1800" spc="-15" dirty="0">
                <a:latin typeface="Calibri"/>
                <a:cs typeface="Calibri"/>
              </a:rPr>
              <a:t>complexed</a:t>
            </a:r>
            <a:r>
              <a:rPr sz="1800" spc="15" dirty="0">
                <a:latin typeface="Calibri"/>
                <a:cs typeface="Calibri"/>
              </a:rPr>
              <a:t> </a:t>
            </a:r>
            <a:r>
              <a:rPr sz="1800" spc="-5" dirty="0">
                <a:latin typeface="Calibri"/>
                <a:cs typeface="Calibri"/>
              </a:rPr>
              <a:t>with</a:t>
            </a:r>
            <a:r>
              <a:rPr sz="1800" spc="10" dirty="0">
                <a:latin typeface="Calibri"/>
                <a:cs typeface="Calibri"/>
              </a:rPr>
              <a:t> </a:t>
            </a:r>
            <a:r>
              <a:rPr sz="1800" dirty="0">
                <a:latin typeface="Calibri"/>
                <a:cs typeface="Calibri"/>
              </a:rPr>
              <a:t>anions</a:t>
            </a:r>
            <a:r>
              <a:rPr sz="1800" spc="-5" dirty="0">
                <a:latin typeface="Calibri"/>
                <a:cs typeface="Calibri"/>
              </a:rPr>
              <a:t> </a:t>
            </a:r>
            <a:r>
              <a:rPr sz="1800" dirty="0">
                <a:latin typeface="Calibri"/>
                <a:cs typeface="Calibri"/>
              </a:rPr>
              <a:t>(e.g.</a:t>
            </a:r>
            <a:r>
              <a:rPr sz="1800" spc="5" dirty="0">
                <a:latin typeface="Calibri"/>
                <a:cs typeface="Calibri"/>
              </a:rPr>
              <a:t> </a:t>
            </a:r>
            <a:r>
              <a:rPr sz="1800" spc="-15" dirty="0">
                <a:latin typeface="Calibri"/>
                <a:cs typeface="Calibri"/>
              </a:rPr>
              <a:t>citrate,</a:t>
            </a:r>
            <a:r>
              <a:rPr sz="1800" spc="20" dirty="0">
                <a:latin typeface="Calibri"/>
                <a:cs typeface="Calibri"/>
              </a:rPr>
              <a:t> </a:t>
            </a:r>
            <a:r>
              <a:rPr sz="1800" spc="-15" dirty="0">
                <a:latin typeface="Calibri"/>
                <a:cs typeface="Calibri"/>
              </a:rPr>
              <a:t>sulfate,</a:t>
            </a:r>
            <a:endParaRPr sz="1800">
              <a:latin typeface="Calibri"/>
              <a:cs typeface="Calibri"/>
            </a:endParaRPr>
          </a:p>
          <a:p>
            <a:pPr marL="1091565" algn="l" rtl="0">
              <a:lnSpc>
                <a:spcPct val="100000"/>
              </a:lnSpc>
            </a:pPr>
            <a:r>
              <a:rPr sz="1800" spc="-10" dirty="0">
                <a:latin typeface="Calibri"/>
                <a:cs typeface="Calibri"/>
              </a:rPr>
              <a:t>phosphate)</a:t>
            </a:r>
            <a:endParaRPr sz="1800">
              <a:latin typeface="Calibri"/>
              <a:cs typeface="Calibri"/>
            </a:endParaRPr>
          </a:p>
        </p:txBody>
      </p:sp>
      <p:pic>
        <p:nvPicPr>
          <p:cNvPr id="5" name="object 5"/>
          <p:cNvPicPr/>
          <p:nvPr/>
        </p:nvPicPr>
        <p:blipFill>
          <a:blip r:embed="rId2" cstate="print"/>
          <a:stretch>
            <a:fillRect/>
          </a:stretch>
        </p:blipFill>
        <p:spPr>
          <a:xfrm>
            <a:off x="7035984" y="1526960"/>
            <a:ext cx="508863" cy="1428466"/>
          </a:xfrm>
          <a:prstGeom prst="rect">
            <a:avLst/>
          </a:prstGeom>
        </p:spPr>
      </p:pic>
      <p:sp>
        <p:nvSpPr>
          <p:cNvPr id="6" name="object 6"/>
          <p:cNvSpPr txBox="1"/>
          <p:nvPr/>
        </p:nvSpPr>
        <p:spPr>
          <a:xfrm>
            <a:off x="867867" y="1671294"/>
            <a:ext cx="6321425" cy="1115060"/>
          </a:xfrm>
          <a:prstGeom prst="rect">
            <a:avLst/>
          </a:prstGeom>
        </p:spPr>
        <p:txBody>
          <a:bodyPr vert="horz" wrap="square" lIns="0" tIns="99695" rIns="0" bIns="0" rtlCol="0">
            <a:spAutoFit/>
          </a:bodyPr>
          <a:lstStyle/>
          <a:p>
            <a:pPr marL="5850255" algn="l">
              <a:lnSpc>
                <a:spcPct val="100000"/>
              </a:lnSpc>
              <a:spcBef>
                <a:spcPts val="785"/>
              </a:spcBef>
            </a:pPr>
            <a:r>
              <a:rPr sz="2000" b="1" dirty="0">
                <a:solidFill>
                  <a:srgbClr val="548ED4"/>
                </a:solidFill>
                <a:latin typeface="Calibri"/>
                <a:cs typeface="Calibri"/>
              </a:rPr>
              <a:t>99%</a:t>
            </a:r>
            <a:endParaRPr sz="2000">
              <a:latin typeface="Calibri"/>
              <a:cs typeface="Calibri"/>
            </a:endParaRPr>
          </a:p>
          <a:p>
            <a:pPr marL="50800" marR="1400810" algn="l">
              <a:lnSpc>
                <a:spcPct val="100000"/>
              </a:lnSpc>
              <a:spcBef>
                <a:spcPts val="690"/>
              </a:spcBef>
            </a:pPr>
            <a:r>
              <a:rPr sz="2000" spc="-10" dirty="0">
                <a:latin typeface="Calibri"/>
                <a:cs typeface="Calibri"/>
              </a:rPr>
              <a:t>Most </a:t>
            </a:r>
            <a:r>
              <a:rPr sz="2000" spc="-5" dirty="0">
                <a:latin typeface="Calibri"/>
                <a:cs typeface="Calibri"/>
              </a:rPr>
              <a:t>of </a:t>
            </a:r>
            <a:r>
              <a:rPr sz="2000" dirty="0">
                <a:latin typeface="Calibri"/>
                <a:cs typeface="Calibri"/>
              </a:rPr>
              <a:t>the calcium in the body is </a:t>
            </a:r>
            <a:r>
              <a:rPr sz="2000" spc="-15" dirty="0">
                <a:latin typeface="Calibri"/>
                <a:cs typeface="Calibri"/>
              </a:rPr>
              <a:t>stored </a:t>
            </a:r>
            <a:r>
              <a:rPr sz="2000" dirty="0">
                <a:latin typeface="Calibri"/>
                <a:cs typeface="Calibri"/>
              </a:rPr>
              <a:t>in the </a:t>
            </a:r>
            <a:r>
              <a:rPr sz="2000" spc="-440" dirty="0">
                <a:latin typeface="Calibri"/>
                <a:cs typeface="Calibri"/>
              </a:rPr>
              <a:t> </a:t>
            </a:r>
            <a:r>
              <a:rPr sz="2000" dirty="0">
                <a:latin typeface="Calibri"/>
                <a:cs typeface="Calibri"/>
              </a:rPr>
              <a:t>bones</a:t>
            </a:r>
            <a:r>
              <a:rPr sz="2000" spc="-25" dirty="0">
                <a:latin typeface="Calibri"/>
                <a:cs typeface="Calibri"/>
              </a:rPr>
              <a:t> </a:t>
            </a:r>
            <a:r>
              <a:rPr sz="2000">
                <a:latin typeface="Calibri"/>
                <a:cs typeface="Calibri"/>
              </a:rPr>
              <a:t>as</a:t>
            </a:r>
            <a:r>
              <a:rPr sz="2000" spc="440">
                <a:latin typeface="Calibri"/>
                <a:cs typeface="Calibri"/>
              </a:rPr>
              <a:t> </a:t>
            </a:r>
            <a:r>
              <a:rPr sz="2000" spc="-15">
                <a:latin typeface="Calibri"/>
                <a:cs typeface="Calibri"/>
              </a:rPr>
              <a:t>hydroxyapatite</a:t>
            </a:r>
            <a:endParaRPr sz="1950" baseline="-21367">
              <a:latin typeface="Calibri"/>
              <a:cs typeface="Calibri"/>
            </a:endParaRPr>
          </a:p>
        </p:txBody>
      </p:sp>
      <p:sp>
        <p:nvSpPr>
          <p:cNvPr id="7" name="object 7"/>
          <p:cNvSpPr/>
          <p:nvPr/>
        </p:nvSpPr>
        <p:spPr>
          <a:xfrm>
            <a:off x="6217158" y="3429761"/>
            <a:ext cx="155575" cy="1211580"/>
          </a:xfrm>
          <a:custGeom>
            <a:avLst/>
            <a:gdLst/>
            <a:ahLst/>
            <a:cxnLst/>
            <a:rect l="l" t="t" r="r" b="b"/>
            <a:pathLst>
              <a:path w="155575" h="1211579">
                <a:moveTo>
                  <a:pt x="0" y="0"/>
                </a:moveTo>
                <a:lnTo>
                  <a:pt x="30253" y="1023"/>
                </a:lnTo>
                <a:lnTo>
                  <a:pt x="54959" y="3810"/>
                </a:lnTo>
                <a:lnTo>
                  <a:pt x="71616" y="7929"/>
                </a:lnTo>
                <a:lnTo>
                  <a:pt x="77724" y="12953"/>
                </a:lnTo>
                <a:lnTo>
                  <a:pt x="77724" y="592836"/>
                </a:lnTo>
                <a:lnTo>
                  <a:pt x="83831" y="597860"/>
                </a:lnTo>
                <a:lnTo>
                  <a:pt x="100488" y="601980"/>
                </a:lnTo>
                <a:lnTo>
                  <a:pt x="125194" y="604766"/>
                </a:lnTo>
                <a:lnTo>
                  <a:pt x="155447" y="605789"/>
                </a:lnTo>
                <a:lnTo>
                  <a:pt x="125194" y="606813"/>
                </a:lnTo>
                <a:lnTo>
                  <a:pt x="100488" y="609600"/>
                </a:lnTo>
                <a:lnTo>
                  <a:pt x="83831" y="613719"/>
                </a:lnTo>
                <a:lnTo>
                  <a:pt x="77724" y="618744"/>
                </a:lnTo>
                <a:lnTo>
                  <a:pt x="77724" y="1198626"/>
                </a:lnTo>
                <a:lnTo>
                  <a:pt x="71616" y="1203650"/>
                </a:lnTo>
                <a:lnTo>
                  <a:pt x="54959" y="1207770"/>
                </a:lnTo>
                <a:lnTo>
                  <a:pt x="30253" y="1210556"/>
                </a:lnTo>
                <a:lnTo>
                  <a:pt x="0" y="1211580"/>
                </a:lnTo>
              </a:path>
            </a:pathLst>
          </a:custGeom>
          <a:ln w="28956">
            <a:solidFill>
              <a:srgbClr val="FF0000"/>
            </a:solidFill>
          </a:ln>
        </p:spPr>
        <p:txBody>
          <a:bodyPr wrap="square" lIns="0" tIns="0" rIns="0" bIns="0" rtlCol="0"/>
          <a:lstStyle/>
          <a:p>
            <a:pPr algn="l"/>
            <a:endParaRPr/>
          </a:p>
        </p:txBody>
      </p:sp>
      <p:sp>
        <p:nvSpPr>
          <p:cNvPr id="8" name="object 8"/>
          <p:cNvSpPr txBox="1"/>
          <p:nvPr/>
        </p:nvSpPr>
        <p:spPr>
          <a:xfrm>
            <a:off x="900683" y="5157215"/>
            <a:ext cx="7200900" cy="1027204"/>
          </a:xfrm>
          <a:prstGeom prst="rect">
            <a:avLst/>
          </a:prstGeom>
          <a:ln w="9144">
            <a:solidFill>
              <a:srgbClr val="0000FF"/>
            </a:solidFill>
          </a:ln>
        </p:spPr>
        <p:txBody>
          <a:bodyPr vert="horz" wrap="square" lIns="0" tIns="41910" rIns="0" bIns="0" rtlCol="0">
            <a:spAutoFit/>
          </a:bodyPr>
          <a:lstStyle/>
          <a:p>
            <a:pPr marL="90805" algn="l" rtl="0">
              <a:lnSpc>
                <a:spcPct val="100000"/>
              </a:lnSpc>
              <a:spcBef>
                <a:spcPts val="330"/>
              </a:spcBef>
            </a:pPr>
            <a:r>
              <a:rPr sz="1600" spc="-5" dirty="0">
                <a:latin typeface="Microsoft Sans Serif"/>
                <a:cs typeface="Microsoft Sans Serif"/>
              </a:rPr>
              <a:t>The</a:t>
            </a:r>
            <a:r>
              <a:rPr sz="1600" spc="25" dirty="0">
                <a:latin typeface="Microsoft Sans Serif"/>
                <a:cs typeface="Microsoft Sans Serif"/>
              </a:rPr>
              <a:t> </a:t>
            </a:r>
            <a:r>
              <a:rPr sz="1600" spc="-5" dirty="0">
                <a:latin typeface="Microsoft Sans Serif"/>
                <a:cs typeface="Microsoft Sans Serif"/>
              </a:rPr>
              <a:t>total</a:t>
            </a:r>
            <a:r>
              <a:rPr sz="1600" spc="30" dirty="0">
                <a:latin typeface="Microsoft Sans Serif"/>
                <a:cs typeface="Microsoft Sans Serif"/>
              </a:rPr>
              <a:t> </a:t>
            </a:r>
            <a:r>
              <a:rPr sz="1600" spc="-5" dirty="0">
                <a:latin typeface="Microsoft Sans Serif"/>
                <a:cs typeface="Microsoft Sans Serif"/>
              </a:rPr>
              <a:t>serum</a:t>
            </a:r>
            <a:r>
              <a:rPr sz="1600" spc="45" dirty="0">
                <a:latin typeface="Microsoft Sans Serif"/>
                <a:cs typeface="Microsoft Sans Serif"/>
              </a:rPr>
              <a:t> </a:t>
            </a:r>
            <a:r>
              <a:rPr sz="1600" spc="-5" dirty="0">
                <a:latin typeface="Microsoft Sans Serif"/>
                <a:cs typeface="Microsoft Sans Serif"/>
              </a:rPr>
              <a:t>calcium</a:t>
            </a:r>
            <a:r>
              <a:rPr sz="1600" dirty="0">
                <a:latin typeface="Microsoft Sans Serif"/>
                <a:cs typeface="Microsoft Sans Serif"/>
              </a:rPr>
              <a:t> </a:t>
            </a:r>
            <a:r>
              <a:rPr sz="1600" spc="-5" dirty="0">
                <a:latin typeface="Microsoft Sans Serif"/>
                <a:cs typeface="Microsoft Sans Serif"/>
              </a:rPr>
              <a:t>concentration</a:t>
            </a:r>
            <a:r>
              <a:rPr sz="1600" spc="25" dirty="0">
                <a:latin typeface="Microsoft Sans Serif"/>
                <a:cs typeface="Microsoft Sans Serif"/>
              </a:rPr>
              <a:t> </a:t>
            </a:r>
            <a:r>
              <a:rPr sz="1600" spc="-10" dirty="0">
                <a:latin typeface="Microsoft Sans Serif"/>
                <a:cs typeface="Microsoft Sans Serif"/>
              </a:rPr>
              <a:t>is</a:t>
            </a:r>
            <a:r>
              <a:rPr sz="1600" spc="15" dirty="0">
                <a:latin typeface="Microsoft Sans Serif"/>
                <a:cs typeface="Microsoft Sans Serif"/>
              </a:rPr>
              <a:t> </a:t>
            </a:r>
            <a:r>
              <a:rPr sz="1600" spc="-5" dirty="0">
                <a:latin typeface="Microsoft Sans Serif"/>
                <a:cs typeface="Microsoft Sans Serif"/>
              </a:rPr>
              <a:t>adjusted</a:t>
            </a:r>
            <a:r>
              <a:rPr sz="1600" spc="50" dirty="0">
                <a:latin typeface="Microsoft Sans Serif"/>
                <a:cs typeface="Microsoft Sans Serif"/>
              </a:rPr>
              <a:t> </a:t>
            </a:r>
            <a:r>
              <a:rPr sz="1600" spc="-5" dirty="0">
                <a:latin typeface="Microsoft Sans Serif"/>
                <a:cs typeface="Microsoft Sans Serif"/>
              </a:rPr>
              <a:t>to</a:t>
            </a:r>
            <a:r>
              <a:rPr sz="1600" spc="30" dirty="0">
                <a:latin typeface="Microsoft Sans Serif"/>
                <a:cs typeface="Microsoft Sans Serif"/>
              </a:rPr>
              <a:t> </a:t>
            </a:r>
            <a:r>
              <a:rPr sz="1600" spc="-5" dirty="0">
                <a:latin typeface="Microsoft Sans Serif"/>
                <a:cs typeface="Microsoft Sans Serif"/>
              </a:rPr>
              <a:t>reflect</a:t>
            </a:r>
            <a:r>
              <a:rPr sz="1600" spc="30" dirty="0">
                <a:latin typeface="Microsoft Sans Serif"/>
                <a:cs typeface="Microsoft Sans Serif"/>
              </a:rPr>
              <a:t> </a:t>
            </a:r>
            <a:r>
              <a:rPr sz="1600" spc="-5" dirty="0">
                <a:latin typeface="Microsoft Sans Serif"/>
                <a:cs typeface="Microsoft Sans Serif"/>
              </a:rPr>
              <a:t>any</a:t>
            </a:r>
            <a:r>
              <a:rPr sz="1600" spc="25" dirty="0">
                <a:latin typeface="Microsoft Sans Serif"/>
                <a:cs typeface="Microsoft Sans Serif"/>
              </a:rPr>
              <a:t> </a:t>
            </a:r>
            <a:r>
              <a:rPr sz="1600" spc="-5" dirty="0">
                <a:latin typeface="Microsoft Sans Serif"/>
                <a:cs typeface="Microsoft Sans Serif"/>
              </a:rPr>
              <a:t>abnormality</a:t>
            </a:r>
            <a:r>
              <a:rPr sz="1600" spc="25" dirty="0">
                <a:latin typeface="Microsoft Sans Serif"/>
                <a:cs typeface="Microsoft Sans Serif"/>
              </a:rPr>
              <a:t> </a:t>
            </a:r>
            <a:r>
              <a:rPr sz="1600" spc="-10" dirty="0">
                <a:latin typeface="Microsoft Sans Serif"/>
                <a:cs typeface="Microsoft Sans Serif"/>
              </a:rPr>
              <a:t>in</a:t>
            </a:r>
            <a:endParaRPr sz="1600">
              <a:latin typeface="Microsoft Sans Serif"/>
              <a:cs typeface="Microsoft Sans Serif"/>
            </a:endParaRPr>
          </a:p>
          <a:p>
            <a:pPr marL="90805" algn="l" rtl="0">
              <a:lnSpc>
                <a:spcPct val="100000"/>
              </a:lnSpc>
              <a:spcBef>
                <a:spcPts val="5"/>
              </a:spcBef>
            </a:pPr>
            <a:r>
              <a:rPr sz="1600" spc="-5" dirty="0">
                <a:latin typeface="Microsoft Sans Serif"/>
                <a:cs typeface="Microsoft Sans Serif"/>
              </a:rPr>
              <a:t>albumin,</a:t>
            </a:r>
            <a:r>
              <a:rPr sz="1600" spc="15" dirty="0">
                <a:latin typeface="Microsoft Sans Serif"/>
                <a:cs typeface="Microsoft Sans Serif"/>
              </a:rPr>
              <a:t> </a:t>
            </a:r>
            <a:r>
              <a:rPr sz="1600" spc="-5" dirty="0">
                <a:latin typeface="Microsoft Sans Serif"/>
                <a:cs typeface="Microsoft Sans Serif"/>
              </a:rPr>
              <a:t>the</a:t>
            </a:r>
            <a:r>
              <a:rPr sz="1600" spc="35" dirty="0">
                <a:latin typeface="Microsoft Sans Serif"/>
                <a:cs typeface="Microsoft Sans Serif"/>
              </a:rPr>
              <a:t> </a:t>
            </a:r>
            <a:r>
              <a:rPr sz="1600" spc="-5" dirty="0">
                <a:latin typeface="Microsoft Sans Serif"/>
                <a:cs typeface="Microsoft Sans Serif"/>
              </a:rPr>
              <a:t>major</a:t>
            </a:r>
            <a:r>
              <a:rPr sz="1600" spc="10" dirty="0">
                <a:latin typeface="Microsoft Sans Serif"/>
                <a:cs typeface="Microsoft Sans Serif"/>
              </a:rPr>
              <a:t> </a:t>
            </a:r>
            <a:r>
              <a:rPr sz="1600" spc="-5" dirty="0">
                <a:latin typeface="Microsoft Sans Serif"/>
                <a:cs typeface="Microsoft Sans Serif"/>
              </a:rPr>
              <a:t>calcium</a:t>
            </a:r>
            <a:r>
              <a:rPr sz="1600" spc="20" dirty="0">
                <a:latin typeface="Microsoft Sans Serif"/>
                <a:cs typeface="Microsoft Sans Serif"/>
              </a:rPr>
              <a:t> </a:t>
            </a:r>
            <a:r>
              <a:rPr sz="1600" spc="-5" dirty="0">
                <a:latin typeface="Microsoft Sans Serif"/>
                <a:cs typeface="Microsoft Sans Serif"/>
              </a:rPr>
              <a:t>binding</a:t>
            </a:r>
            <a:r>
              <a:rPr sz="1600" spc="5" dirty="0">
                <a:latin typeface="Microsoft Sans Serif"/>
                <a:cs typeface="Microsoft Sans Serif"/>
              </a:rPr>
              <a:t> </a:t>
            </a:r>
            <a:r>
              <a:rPr sz="1600" spc="-5" dirty="0">
                <a:latin typeface="Microsoft Sans Serif"/>
                <a:cs typeface="Microsoft Sans Serif"/>
              </a:rPr>
              <a:t>protein.</a:t>
            </a:r>
            <a:r>
              <a:rPr sz="1600" dirty="0">
                <a:latin typeface="Microsoft Sans Serif"/>
                <a:cs typeface="Microsoft Sans Serif"/>
              </a:rPr>
              <a:t> </a:t>
            </a:r>
            <a:r>
              <a:rPr sz="1600" spc="-5" dirty="0">
                <a:latin typeface="Microsoft Sans Serif"/>
                <a:cs typeface="Microsoft Sans Serif"/>
              </a:rPr>
              <a:t>The</a:t>
            </a:r>
            <a:r>
              <a:rPr sz="1600" spc="30" dirty="0">
                <a:latin typeface="Microsoft Sans Serif"/>
                <a:cs typeface="Microsoft Sans Serif"/>
              </a:rPr>
              <a:t> </a:t>
            </a:r>
            <a:r>
              <a:rPr sz="1600" spc="-5" dirty="0">
                <a:latin typeface="Microsoft Sans Serif"/>
                <a:cs typeface="Microsoft Sans Serif"/>
              </a:rPr>
              <a:t>formula</a:t>
            </a:r>
            <a:r>
              <a:rPr sz="1600" spc="25" dirty="0">
                <a:latin typeface="Microsoft Sans Serif"/>
                <a:cs typeface="Microsoft Sans Serif"/>
              </a:rPr>
              <a:t> </a:t>
            </a:r>
            <a:r>
              <a:rPr sz="1600" spc="-5" dirty="0">
                <a:latin typeface="Microsoft Sans Serif"/>
                <a:cs typeface="Microsoft Sans Serif"/>
              </a:rPr>
              <a:t>to</a:t>
            </a:r>
            <a:r>
              <a:rPr sz="1600" spc="30" dirty="0">
                <a:latin typeface="Microsoft Sans Serif"/>
                <a:cs typeface="Microsoft Sans Serif"/>
              </a:rPr>
              <a:t> </a:t>
            </a:r>
            <a:r>
              <a:rPr sz="1600" spc="-5" dirty="0">
                <a:latin typeface="Microsoft Sans Serif"/>
                <a:cs typeface="Microsoft Sans Serif"/>
              </a:rPr>
              <a:t>use</a:t>
            </a:r>
            <a:r>
              <a:rPr sz="1600" spc="15" dirty="0">
                <a:latin typeface="Microsoft Sans Serif"/>
                <a:cs typeface="Microsoft Sans Serif"/>
              </a:rPr>
              <a:t> </a:t>
            </a:r>
            <a:r>
              <a:rPr sz="1600" spc="-5" dirty="0">
                <a:latin typeface="Microsoft Sans Serif"/>
                <a:cs typeface="Microsoft Sans Serif"/>
              </a:rPr>
              <a:t>is:</a:t>
            </a:r>
            <a:endParaRPr sz="1600">
              <a:latin typeface="Microsoft Sans Serif"/>
              <a:cs typeface="Microsoft Sans Serif"/>
            </a:endParaRPr>
          </a:p>
          <a:p>
            <a:pPr marL="1527810" marR="306705" indent="-1216660" algn="l" rtl="0">
              <a:lnSpc>
                <a:spcPct val="100000"/>
              </a:lnSpc>
            </a:pPr>
            <a:r>
              <a:rPr sz="1600" spc="-5" dirty="0">
                <a:solidFill>
                  <a:srgbClr val="0000FF"/>
                </a:solidFill>
                <a:latin typeface="Microsoft Sans Serif"/>
                <a:cs typeface="Microsoft Sans Serif"/>
              </a:rPr>
              <a:t>corrected</a:t>
            </a:r>
            <a:r>
              <a:rPr sz="1600" spc="40" dirty="0">
                <a:solidFill>
                  <a:srgbClr val="0000FF"/>
                </a:solidFill>
                <a:latin typeface="Microsoft Sans Serif"/>
                <a:cs typeface="Microsoft Sans Serif"/>
              </a:rPr>
              <a:t> </a:t>
            </a:r>
            <a:r>
              <a:rPr sz="1600" spc="-5" dirty="0">
                <a:solidFill>
                  <a:srgbClr val="0000FF"/>
                </a:solidFill>
                <a:latin typeface="Microsoft Sans Serif"/>
                <a:cs typeface="Microsoft Sans Serif"/>
              </a:rPr>
              <a:t>calcium</a:t>
            </a:r>
            <a:r>
              <a:rPr sz="1600" spc="10" dirty="0">
                <a:solidFill>
                  <a:srgbClr val="0000FF"/>
                </a:solidFill>
                <a:latin typeface="Microsoft Sans Serif"/>
                <a:cs typeface="Microsoft Sans Serif"/>
              </a:rPr>
              <a:t> </a:t>
            </a:r>
            <a:r>
              <a:rPr sz="1600" spc="-5" dirty="0">
                <a:solidFill>
                  <a:srgbClr val="0000FF"/>
                </a:solidFill>
                <a:latin typeface="Microsoft Sans Serif"/>
                <a:cs typeface="Microsoft Sans Serif"/>
              </a:rPr>
              <a:t>=</a:t>
            </a:r>
            <a:r>
              <a:rPr sz="1600" spc="35" dirty="0">
                <a:solidFill>
                  <a:srgbClr val="0000FF"/>
                </a:solidFill>
                <a:latin typeface="Microsoft Sans Serif"/>
                <a:cs typeface="Microsoft Sans Serif"/>
              </a:rPr>
              <a:t> </a:t>
            </a:r>
            <a:r>
              <a:rPr sz="1600" spc="-5" dirty="0">
                <a:solidFill>
                  <a:srgbClr val="0000FF"/>
                </a:solidFill>
                <a:latin typeface="Microsoft Sans Serif"/>
                <a:cs typeface="Microsoft Sans Serif"/>
              </a:rPr>
              <a:t>measured</a:t>
            </a:r>
            <a:r>
              <a:rPr sz="1600" spc="25" dirty="0">
                <a:solidFill>
                  <a:srgbClr val="0000FF"/>
                </a:solidFill>
                <a:latin typeface="Microsoft Sans Serif"/>
                <a:cs typeface="Microsoft Sans Serif"/>
              </a:rPr>
              <a:t> </a:t>
            </a:r>
            <a:r>
              <a:rPr sz="1600" spc="-5" dirty="0">
                <a:solidFill>
                  <a:srgbClr val="0000FF"/>
                </a:solidFill>
                <a:latin typeface="Microsoft Sans Serif"/>
                <a:cs typeface="Microsoft Sans Serif"/>
              </a:rPr>
              <a:t>total</a:t>
            </a:r>
            <a:r>
              <a:rPr sz="1600" spc="35" dirty="0">
                <a:solidFill>
                  <a:srgbClr val="0000FF"/>
                </a:solidFill>
                <a:latin typeface="Microsoft Sans Serif"/>
                <a:cs typeface="Microsoft Sans Serif"/>
              </a:rPr>
              <a:t> </a:t>
            </a:r>
            <a:r>
              <a:rPr sz="1600" spc="-5" dirty="0">
                <a:solidFill>
                  <a:srgbClr val="0000FF"/>
                </a:solidFill>
                <a:latin typeface="Microsoft Sans Serif"/>
                <a:cs typeface="Microsoft Sans Serif"/>
              </a:rPr>
              <a:t>serum</a:t>
            </a:r>
            <a:r>
              <a:rPr sz="1600" spc="30" dirty="0">
                <a:solidFill>
                  <a:srgbClr val="0000FF"/>
                </a:solidFill>
                <a:latin typeface="Microsoft Sans Serif"/>
                <a:cs typeface="Microsoft Sans Serif"/>
              </a:rPr>
              <a:t> </a:t>
            </a:r>
            <a:r>
              <a:rPr sz="1600" spc="-5" dirty="0">
                <a:solidFill>
                  <a:srgbClr val="0000FF"/>
                </a:solidFill>
                <a:latin typeface="Microsoft Sans Serif"/>
                <a:cs typeface="Microsoft Sans Serif"/>
              </a:rPr>
              <a:t>calcium</a:t>
            </a:r>
            <a:r>
              <a:rPr sz="1600" spc="10" dirty="0">
                <a:solidFill>
                  <a:srgbClr val="0000FF"/>
                </a:solidFill>
                <a:latin typeface="Microsoft Sans Serif"/>
                <a:cs typeface="Microsoft Sans Serif"/>
              </a:rPr>
              <a:t> </a:t>
            </a:r>
            <a:r>
              <a:rPr sz="1600" spc="-10" dirty="0">
                <a:solidFill>
                  <a:srgbClr val="0000FF"/>
                </a:solidFill>
                <a:latin typeface="Microsoft Sans Serif"/>
                <a:cs typeface="Microsoft Sans Serif"/>
              </a:rPr>
              <a:t>in</a:t>
            </a:r>
            <a:r>
              <a:rPr sz="1600" spc="5" dirty="0">
                <a:solidFill>
                  <a:srgbClr val="0000FF"/>
                </a:solidFill>
                <a:latin typeface="Microsoft Sans Serif"/>
                <a:cs typeface="Microsoft Sans Serif"/>
              </a:rPr>
              <a:t> </a:t>
            </a:r>
            <a:r>
              <a:rPr sz="1600" spc="-5" dirty="0">
                <a:solidFill>
                  <a:srgbClr val="0000FF"/>
                </a:solidFill>
                <a:latin typeface="Microsoft Sans Serif"/>
                <a:cs typeface="Microsoft Sans Serif"/>
              </a:rPr>
              <a:t>mg/dL</a:t>
            </a:r>
            <a:r>
              <a:rPr sz="1600" spc="10" dirty="0">
                <a:solidFill>
                  <a:srgbClr val="0000FF"/>
                </a:solidFill>
                <a:latin typeface="Microsoft Sans Serif"/>
                <a:cs typeface="Microsoft Sans Serif"/>
              </a:rPr>
              <a:t> </a:t>
            </a:r>
            <a:r>
              <a:rPr sz="1600" spc="-5" dirty="0">
                <a:solidFill>
                  <a:srgbClr val="0000FF"/>
                </a:solidFill>
                <a:latin typeface="Microsoft Sans Serif"/>
                <a:cs typeface="Microsoft Sans Serif"/>
              </a:rPr>
              <a:t>+</a:t>
            </a:r>
            <a:r>
              <a:rPr sz="1600" spc="20" dirty="0">
                <a:solidFill>
                  <a:srgbClr val="0000FF"/>
                </a:solidFill>
                <a:latin typeface="Microsoft Sans Serif"/>
                <a:cs typeface="Microsoft Sans Serif"/>
              </a:rPr>
              <a:t> </a:t>
            </a:r>
            <a:r>
              <a:rPr sz="1600" spc="-5" dirty="0">
                <a:solidFill>
                  <a:srgbClr val="0000FF"/>
                </a:solidFill>
                <a:latin typeface="Microsoft Sans Serif"/>
                <a:cs typeface="Microsoft Sans Serif"/>
              </a:rPr>
              <a:t>0.8</a:t>
            </a:r>
            <a:r>
              <a:rPr sz="1600" spc="30" dirty="0">
                <a:solidFill>
                  <a:srgbClr val="0000FF"/>
                </a:solidFill>
                <a:latin typeface="Microsoft Sans Serif"/>
                <a:cs typeface="Microsoft Sans Serif"/>
              </a:rPr>
              <a:t> </a:t>
            </a:r>
            <a:r>
              <a:rPr sz="1600" spc="-5" dirty="0">
                <a:solidFill>
                  <a:srgbClr val="0000FF"/>
                </a:solidFill>
                <a:latin typeface="Microsoft Sans Serif"/>
                <a:cs typeface="Microsoft Sans Serif"/>
              </a:rPr>
              <a:t>x</a:t>
            </a:r>
            <a:r>
              <a:rPr sz="1600" spc="30" dirty="0">
                <a:solidFill>
                  <a:srgbClr val="0000FF"/>
                </a:solidFill>
                <a:latin typeface="Microsoft Sans Serif"/>
                <a:cs typeface="Microsoft Sans Serif"/>
              </a:rPr>
              <a:t> </a:t>
            </a:r>
            <a:r>
              <a:rPr sz="1600" spc="-5" dirty="0">
                <a:solidFill>
                  <a:srgbClr val="0000FF"/>
                </a:solidFill>
                <a:latin typeface="Microsoft Sans Serif"/>
                <a:cs typeface="Microsoft Sans Serif"/>
              </a:rPr>
              <a:t>(4.0</a:t>
            </a:r>
            <a:r>
              <a:rPr sz="1600" spc="40" dirty="0">
                <a:solidFill>
                  <a:srgbClr val="0000FF"/>
                </a:solidFill>
                <a:latin typeface="Microsoft Sans Serif"/>
                <a:cs typeface="Microsoft Sans Serif"/>
              </a:rPr>
              <a:t> </a:t>
            </a:r>
            <a:r>
              <a:rPr sz="1600" spc="-5" dirty="0">
                <a:solidFill>
                  <a:srgbClr val="0000FF"/>
                </a:solidFill>
                <a:latin typeface="Microsoft Sans Serif"/>
                <a:cs typeface="Microsoft Sans Serif"/>
              </a:rPr>
              <a:t>- </a:t>
            </a:r>
            <a:r>
              <a:rPr sz="1600" spc="-409" dirty="0">
                <a:solidFill>
                  <a:srgbClr val="0000FF"/>
                </a:solidFill>
                <a:latin typeface="Microsoft Sans Serif"/>
                <a:cs typeface="Microsoft Sans Serif"/>
              </a:rPr>
              <a:t> </a:t>
            </a:r>
            <a:r>
              <a:rPr sz="1600" spc="-10" dirty="0">
                <a:solidFill>
                  <a:srgbClr val="0000FF"/>
                </a:solidFill>
                <a:latin typeface="Microsoft Sans Serif"/>
                <a:cs typeface="Microsoft Sans Serif"/>
              </a:rPr>
              <a:t>patient’s</a:t>
            </a:r>
            <a:r>
              <a:rPr sz="1600" spc="10" dirty="0">
                <a:solidFill>
                  <a:srgbClr val="0000FF"/>
                </a:solidFill>
                <a:latin typeface="Microsoft Sans Serif"/>
                <a:cs typeface="Microsoft Sans Serif"/>
              </a:rPr>
              <a:t> </a:t>
            </a:r>
            <a:r>
              <a:rPr sz="1600" spc="-10" dirty="0">
                <a:solidFill>
                  <a:srgbClr val="0000FF"/>
                </a:solidFill>
                <a:latin typeface="Microsoft Sans Serif"/>
                <a:cs typeface="Microsoft Sans Serif"/>
              </a:rPr>
              <a:t>serum</a:t>
            </a:r>
            <a:r>
              <a:rPr sz="1600" spc="30" dirty="0">
                <a:solidFill>
                  <a:srgbClr val="0000FF"/>
                </a:solidFill>
                <a:latin typeface="Microsoft Sans Serif"/>
                <a:cs typeface="Microsoft Sans Serif"/>
              </a:rPr>
              <a:t> </a:t>
            </a:r>
            <a:r>
              <a:rPr sz="1600" spc="-10" dirty="0">
                <a:solidFill>
                  <a:srgbClr val="0000FF"/>
                </a:solidFill>
                <a:latin typeface="Microsoft Sans Serif"/>
                <a:cs typeface="Microsoft Sans Serif"/>
              </a:rPr>
              <a:t>albumin</a:t>
            </a:r>
            <a:r>
              <a:rPr sz="1600" spc="10" dirty="0">
                <a:solidFill>
                  <a:srgbClr val="0000FF"/>
                </a:solidFill>
                <a:latin typeface="Microsoft Sans Serif"/>
                <a:cs typeface="Microsoft Sans Serif"/>
              </a:rPr>
              <a:t> </a:t>
            </a:r>
            <a:r>
              <a:rPr sz="1600" spc="-10" dirty="0">
                <a:solidFill>
                  <a:srgbClr val="0000FF"/>
                </a:solidFill>
                <a:latin typeface="Microsoft Sans Serif"/>
                <a:cs typeface="Microsoft Sans Serif"/>
              </a:rPr>
              <a:t>concentration</a:t>
            </a:r>
            <a:r>
              <a:rPr sz="1600" spc="25" dirty="0">
                <a:solidFill>
                  <a:srgbClr val="0000FF"/>
                </a:solidFill>
                <a:latin typeface="Microsoft Sans Serif"/>
                <a:cs typeface="Microsoft Sans Serif"/>
              </a:rPr>
              <a:t> </a:t>
            </a:r>
            <a:r>
              <a:rPr sz="1600" spc="-10" dirty="0">
                <a:solidFill>
                  <a:srgbClr val="0000FF"/>
                </a:solidFill>
                <a:latin typeface="Microsoft Sans Serif"/>
                <a:cs typeface="Microsoft Sans Serif"/>
              </a:rPr>
              <a:t>in</a:t>
            </a:r>
            <a:r>
              <a:rPr sz="1600" spc="15" dirty="0">
                <a:solidFill>
                  <a:srgbClr val="0000FF"/>
                </a:solidFill>
                <a:latin typeface="Microsoft Sans Serif"/>
                <a:cs typeface="Microsoft Sans Serif"/>
              </a:rPr>
              <a:t> </a:t>
            </a:r>
            <a:r>
              <a:rPr sz="1600" spc="-5" dirty="0">
                <a:solidFill>
                  <a:srgbClr val="0000FF"/>
                </a:solidFill>
                <a:latin typeface="Microsoft Sans Serif"/>
                <a:cs typeface="Microsoft Sans Serif"/>
              </a:rPr>
              <a:t>g/dl).</a:t>
            </a:r>
            <a:endParaRPr sz="1600">
              <a:latin typeface="Microsoft Sans Serif"/>
              <a:cs typeface="Microsoft Sans Serif"/>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61135" y="184530"/>
            <a:ext cx="6821728" cy="615553"/>
          </a:xfrm>
        </p:spPr>
        <p:txBody>
          <a:bodyPr/>
          <a:lstStyle/>
          <a:p>
            <a:r>
              <a:rPr lang="en-US"/>
              <a:t>CASE 2</a:t>
            </a:r>
            <a:endParaRPr lang="ar-EG" dirty="0"/>
          </a:p>
        </p:txBody>
      </p:sp>
      <p:sp>
        <p:nvSpPr>
          <p:cNvPr id="3" name="عنصر نائب للنص 2"/>
          <p:cNvSpPr>
            <a:spLocks noGrp="1"/>
          </p:cNvSpPr>
          <p:nvPr>
            <p:ph type="body" idx="1"/>
          </p:nvPr>
        </p:nvSpPr>
        <p:spPr>
          <a:xfrm>
            <a:off x="893762" y="1476375"/>
            <a:ext cx="7436484" cy="3693319"/>
          </a:xfrm>
        </p:spPr>
        <p:txBody>
          <a:bodyPr/>
          <a:lstStyle/>
          <a:p>
            <a:r>
              <a:rPr lang="en-US" sz="2000" dirty="0"/>
              <a:t>A 68-year-old female with a background of stage four chronic kidney disease (CKD) presents with the</a:t>
            </a:r>
            <a:r>
              <a:rPr lang="ar-EG" sz="2000" dirty="0"/>
              <a:t> </a:t>
            </a:r>
            <a:r>
              <a:rPr lang="en-US" sz="2000" dirty="0"/>
              <a:t>following blood results to the nephrology clinic. She has had progressive CKD over many years</a:t>
            </a:r>
          </a:p>
          <a:p>
            <a:r>
              <a:rPr lang="en-US" sz="2000" dirty="0"/>
              <a:t>PTH 19.1 </a:t>
            </a:r>
            <a:r>
              <a:rPr lang="en-US" sz="2000" dirty="0" err="1"/>
              <a:t>pmol</a:t>
            </a:r>
            <a:r>
              <a:rPr lang="en-US" sz="2000" dirty="0"/>
              <a:t>/l (1.05 - 6.83)</a:t>
            </a:r>
          </a:p>
          <a:p>
            <a:r>
              <a:rPr lang="en-US" sz="2000" dirty="0"/>
              <a:t>Adjusted calcium 2.84 </a:t>
            </a:r>
            <a:r>
              <a:rPr lang="en-US" sz="2000" dirty="0" err="1"/>
              <a:t>mmol</a:t>
            </a:r>
            <a:r>
              <a:rPr lang="en-US" sz="2000" dirty="0"/>
              <a:t>/l (2.1-2.6)</a:t>
            </a:r>
          </a:p>
          <a:p>
            <a:r>
              <a:rPr lang="en-US" sz="2000" b="1" dirty="0"/>
              <a:t>What endocrine abnormality is she most likely to have given her background?</a:t>
            </a:r>
          </a:p>
          <a:p>
            <a:r>
              <a:rPr lang="en-US" sz="2000" dirty="0"/>
              <a:t>Tertiary hyperparathyroidism</a:t>
            </a:r>
          </a:p>
          <a:p>
            <a:r>
              <a:rPr lang="en-US" sz="2000" dirty="0"/>
              <a:t>Secondary hyperparathyroidism</a:t>
            </a:r>
          </a:p>
          <a:p>
            <a:r>
              <a:rPr lang="en-US" sz="2000" dirty="0"/>
              <a:t>Multiple endocrine </a:t>
            </a:r>
            <a:r>
              <a:rPr lang="en-US" sz="2000" dirty="0" err="1"/>
              <a:t>neoplasia</a:t>
            </a:r>
            <a:r>
              <a:rPr lang="en-US" sz="2000" dirty="0"/>
              <a:t> 1 (MEN1)</a:t>
            </a:r>
          </a:p>
          <a:p>
            <a:r>
              <a:rPr lang="en-US" sz="2000" dirty="0" err="1"/>
              <a:t>Pseudohypoparathyroidism</a:t>
            </a:r>
            <a:endParaRPr lang="en-US" sz="2000" dirty="0"/>
          </a:p>
          <a:p>
            <a:r>
              <a:rPr lang="en-US" sz="2000" dirty="0"/>
              <a:t>Primary hyperparathyroidism</a:t>
            </a:r>
            <a:endParaRPr lang="ar-EG" sz="2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61135" y="184530"/>
            <a:ext cx="6821728" cy="615553"/>
          </a:xfrm>
        </p:spPr>
        <p:txBody>
          <a:bodyPr/>
          <a:lstStyle/>
          <a:p>
            <a:r>
              <a:rPr lang="en-US" dirty="0"/>
              <a:t>CASE 3 </a:t>
            </a:r>
            <a:endParaRPr lang="ar-EG" dirty="0"/>
          </a:p>
        </p:txBody>
      </p:sp>
      <p:sp>
        <p:nvSpPr>
          <p:cNvPr id="3" name="عنصر نائب للنص 2"/>
          <p:cNvSpPr>
            <a:spLocks noGrp="1"/>
          </p:cNvSpPr>
          <p:nvPr>
            <p:ph type="body" idx="1"/>
          </p:nvPr>
        </p:nvSpPr>
        <p:spPr>
          <a:xfrm>
            <a:off x="893762" y="1476375"/>
            <a:ext cx="7436484" cy="3877985"/>
          </a:xfrm>
        </p:spPr>
        <p:txBody>
          <a:bodyPr/>
          <a:lstStyle/>
          <a:p>
            <a:r>
              <a:rPr lang="en-US" dirty="0"/>
              <a:t>37 yrs old m pt , known to have </a:t>
            </a:r>
            <a:r>
              <a:rPr lang="en-US" dirty="0" err="1"/>
              <a:t>crohns</a:t>
            </a:r>
            <a:r>
              <a:rPr lang="en-US" dirty="0"/>
              <a:t> </a:t>
            </a:r>
            <a:r>
              <a:rPr lang="en-US" dirty="0" err="1"/>
              <a:t>dx</a:t>
            </a:r>
            <a:r>
              <a:rPr lang="en-US" dirty="0"/>
              <a:t> , he underwent </a:t>
            </a:r>
            <a:r>
              <a:rPr lang="en-US" dirty="0" err="1"/>
              <a:t>ileo-cecal</a:t>
            </a:r>
            <a:r>
              <a:rPr lang="en-US" dirty="0"/>
              <a:t> resection one month ago </a:t>
            </a:r>
          </a:p>
          <a:p>
            <a:r>
              <a:rPr lang="en-US" dirty="0"/>
              <a:t>He presents to ER complaining of numbness , </a:t>
            </a:r>
            <a:r>
              <a:rPr lang="en-US" dirty="0" err="1"/>
              <a:t>perioral</a:t>
            </a:r>
            <a:r>
              <a:rPr lang="en-US" dirty="0"/>
              <a:t> </a:t>
            </a:r>
            <a:r>
              <a:rPr lang="en-US" dirty="0" err="1"/>
              <a:t>parasthesia</a:t>
            </a:r>
            <a:r>
              <a:rPr lang="en-US" dirty="0"/>
              <a:t> , muscle twitching </a:t>
            </a:r>
          </a:p>
          <a:p>
            <a:r>
              <a:rPr lang="en-US" dirty="0"/>
              <a:t>Labs show </a:t>
            </a:r>
            <a:r>
              <a:rPr lang="en-US" dirty="0" err="1"/>
              <a:t>hypocalcemia</a:t>
            </a:r>
            <a:r>
              <a:rPr lang="en-US" dirty="0"/>
              <a:t> ca 6.5 </a:t>
            </a:r>
            <a:r>
              <a:rPr lang="en-US" dirty="0" err="1"/>
              <a:t>pth</a:t>
            </a:r>
            <a:r>
              <a:rPr lang="en-US" dirty="0"/>
              <a:t> 20</a:t>
            </a:r>
          </a:p>
          <a:p>
            <a:r>
              <a:rPr lang="en-US" dirty="0"/>
              <a:t>He was given multiple calcium infusions , which fail to </a:t>
            </a:r>
            <a:r>
              <a:rPr lang="en-US" dirty="0" err="1"/>
              <a:t>releive</a:t>
            </a:r>
            <a:r>
              <a:rPr lang="en-US" dirty="0"/>
              <a:t> </a:t>
            </a:r>
            <a:r>
              <a:rPr lang="en-US" dirty="0" err="1"/>
              <a:t>sx</a:t>
            </a:r>
            <a:r>
              <a:rPr lang="en-US" dirty="0"/>
              <a:t> and to  raise calcium to desired level </a:t>
            </a:r>
          </a:p>
          <a:p>
            <a:r>
              <a:rPr lang="en-US" dirty="0"/>
              <a:t>What is your explanation</a:t>
            </a:r>
          </a:p>
          <a:p>
            <a:endParaRPr lang="ar-EG"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61135" y="184530"/>
            <a:ext cx="6821728" cy="615553"/>
          </a:xfrm>
        </p:spPr>
        <p:txBody>
          <a:bodyPr/>
          <a:lstStyle/>
          <a:p>
            <a:r>
              <a:rPr lang="en-US" dirty="0"/>
              <a:t>Case 4</a:t>
            </a:r>
            <a:endParaRPr lang="ar-EG" dirty="0"/>
          </a:p>
        </p:txBody>
      </p:sp>
      <p:sp>
        <p:nvSpPr>
          <p:cNvPr id="3" name="عنصر نائب للنص 2"/>
          <p:cNvSpPr>
            <a:spLocks noGrp="1"/>
          </p:cNvSpPr>
          <p:nvPr>
            <p:ph type="body" idx="1"/>
          </p:nvPr>
        </p:nvSpPr>
        <p:spPr>
          <a:xfrm>
            <a:off x="893762" y="1476375"/>
            <a:ext cx="7436484" cy="4616648"/>
          </a:xfrm>
        </p:spPr>
        <p:txBody>
          <a:bodyPr/>
          <a:lstStyle/>
          <a:p>
            <a:r>
              <a:rPr lang="en-US" sz="2000" dirty="0"/>
              <a:t>A 60-year-old man who is known to have lung cancer comes for review. For the past three weeks he has lost his appetite, has been feeling sick and generally feels tired. On examination he appears to be</a:t>
            </a:r>
          </a:p>
          <a:p>
            <a:r>
              <a:rPr lang="en-US" sz="2000" dirty="0"/>
              <a:t>mildly dehydrated. You order some blood tests:</a:t>
            </a:r>
          </a:p>
          <a:p>
            <a:r>
              <a:rPr lang="en-US" sz="2000" dirty="0"/>
              <a:t>Calcium 11.5 mg/dl</a:t>
            </a:r>
          </a:p>
          <a:p>
            <a:r>
              <a:rPr lang="en-US" sz="2000" dirty="0"/>
              <a:t>Albumin 40 g/l</a:t>
            </a:r>
          </a:p>
          <a:p>
            <a:r>
              <a:rPr lang="en-US" sz="2000" dirty="0"/>
              <a:t>Glucose (random) 6.7 </a:t>
            </a:r>
            <a:r>
              <a:rPr lang="en-US" sz="2000" dirty="0" err="1"/>
              <a:t>mmol</a:t>
            </a:r>
            <a:r>
              <a:rPr lang="en-US" sz="2000" dirty="0"/>
              <a:t>/l</a:t>
            </a:r>
          </a:p>
          <a:p>
            <a:r>
              <a:rPr lang="en-US" sz="2000" dirty="0" err="1"/>
              <a:t>Creatinine</a:t>
            </a:r>
            <a:r>
              <a:rPr lang="en-US" sz="2000" dirty="0"/>
              <a:t> 115 </a:t>
            </a:r>
            <a:r>
              <a:rPr lang="el-GR" sz="2000" dirty="0"/>
              <a:t>μ</a:t>
            </a:r>
            <a:r>
              <a:rPr lang="en-US" sz="2000" dirty="0"/>
              <a:t>mol/l</a:t>
            </a:r>
          </a:p>
          <a:p>
            <a:r>
              <a:rPr lang="en-US" sz="2000" b="1" dirty="0"/>
              <a:t>Which one of his existing medications is most likely to be contributing to his presentation?</a:t>
            </a:r>
          </a:p>
          <a:p>
            <a:r>
              <a:rPr lang="en-US" sz="2000" dirty="0" err="1"/>
              <a:t>Amlodipine</a:t>
            </a:r>
            <a:endParaRPr lang="en-US" sz="2000" dirty="0"/>
          </a:p>
          <a:p>
            <a:r>
              <a:rPr lang="en-US" sz="2000" dirty="0" err="1"/>
              <a:t>Simvastatin</a:t>
            </a:r>
            <a:endParaRPr lang="en-US" sz="2000" dirty="0"/>
          </a:p>
          <a:p>
            <a:r>
              <a:rPr lang="en-US" sz="2000" dirty="0" err="1"/>
              <a:t>Bendroflumethiazide</a:t>
            </a:r>
            <a:endParaRPr lang="en-US" sz="2000" dirty="0"/>
          </a:p>
          <a:p>
            <a:r>
              <a:rPr lang="en-US" sz="2000" dirty="0"/>
              <a:t>Aspirin</a:t>
            </a:r>
          </a:p>
          <a:p>
            <a:r>
              <a:rPr lang="en-US" sz="2000" dirty="0" err="1"/>
              <a:t>Lisinopril</a:t>
            </a:r>
            <a:endParaRPr lang="ar-EG"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893762" y="1406525"/>
          <a:ext cx="7488555" cy="4302123"/>
        </p:xfrm>
        <a:graphic>
          <a:graphicData uri="http://schemas.openxmlformats.org/drawingml/2006/table">
            <a:tbl>
              <a:tblPr firstRow="1" bandRow="1">
                <a:tableStyleId>{2D5ABB26-0587-4C30-8999-92F81FD0307C}</a:tableStyleId>
              </a:tblPr>
              <a:tblGrid>
                <a:gridCol w="1449705">
                  <a:extLst>
                    <a:ext uri="{9D8B030D-6E8A-4147-A177-3AD203B41FA5}">
                      <a16:colId xmlns:a16="http://schemas.microsoft.com/office/drawing/2014/main" val="20000"/>
                    </a:ext>
                  </a:extLst>
                </a:gridCol>
                <a:gridCol w="1288415">
                  <a:extLst>
                    <a:ext uri="{9D8B030D-6E8A-4147-A177-3AD203B41FA5}">
                      <a16:colId xmlns:a16="http://schemas.microsoft.com/office/drawing/2014/main" val="20001"/>
                    </a:ext>
                  </a:extLst>
                </a:gridCol>
                <a:gridCol w="2334895">
                  <a:extLst>
                    <a:ext uri="{9D8B030D-6E8A-4147-A177-3AD203B41FA5}">
                      <a16:colId xmlns:a16="http://schemas.microsoft.com/office/drawing/2014/main" val="20002"/>
                    </a:ext>
                  </a:extLst>
                </a:gridCol>
                <a:gridCol w="2415540">
                  <a:extLst>
                    <a:ext uri="{9D8B030D-6E8A-4147-A177-3AD203B41FA5}">
                      <a16:colId xmlns:a16="http://schemas.microsoft.com/office/drawing/2014/main" val="20003"/>
                    </a:ext>
                  </a:extLst>
                </a:gridCol>
              </a:tblGrid>
              <a:tr h="680338">
                <a:tc>
                  <a:txBody>
                    <a:bodyPr/>
                    <a:lstStyle/>
                    <a:p>
                      <a:pPr marL="91440" algn="l" rtl="0">
                        <a:lnSpc>
                          <a:spcPct val="100000"/>
                        </a:lnSpc>
                        <a:spcBef>
                          <a:spcPts val="235"/>
                        </a:spcBef>
                      </a:pPr>
                      <a:r>
                        <a:rPr sz="2000" b="1" spc="-50" dirty="0">
                          <a:latin typeface="Calibri"/>
                          <a:cs typeface="Calibri"/>
                        </a:rPr>
                        <a:t>Test</a:t>
                      </a:r>
                      <a:endParaRPr sz="2000">
                        <a:latin typeface="Calibri"/>
                        <a:cs typeface="Calibri"/>
                      </a:endParaRPr>
                    </a:p>
                  </a:txBody>
                  <a:tcPr marL="0" marR="0" marT="29845" marB="0">
                    <a:lnL w="12700">
                      <a:solidFill>
                        <a:srgbClr val="4F81BC"/>
                      </a:solidFill>
                      <a:prstDash val="solid"/>
                    </a:lnL>
                    <a:lnR w="12700">
                      <a:solidFill>
                        <a:srgbClr val="4F81BC"/>
                      </a:solidFill>
                      <a:prstDash val="solid"/>
                    </a:lnR>
                    <a:lnT w="12700">
                      <a:solidFill>
                        <a:srgbClr val="4F81BC"/>
                      </a:solidFill>
                      <a:prstDash val="solid"/>
                    </a:lnT>
                    <a:lnB w="28575">
                      <a:solidFill>
                        <a:srgbClr val="4F81BC"/>
                      </a:solidFill>
                      <a:prstDash val="solid"/>
                    </a:lnB>
                    <a:solidFill>
                      <a:srgbClr val="8EB4E2"/>
                    </a:solidFill>
                  </a:tcPr>
                </a:tc>
                <a:tc>
                  <a:txBody>
                    <a:bodyPr/>
                    <a:lstStyle/>
                    <a:p>
                      <a:pPr marL="91440" algn="l" rtl="0">
                        <a:lnSpc>
                          <a:spcPct val="100000"/>
                        </a:lnSpc>
                        <a:spcBef>
                          <a:spcPts val="235"/>
                        </a:spcBef>
                      </a:pPr>
                      <a:r>
                        <a:rPr sz="2000" b="1" dirty="0">
                          <a:latin typeface="Calibri"/>
                          <a:cs typeface="Calibri"/>
                        </a:rPr>
                        <a:t>Specimen</a:t>
                      </a:r>
                      <a:endParaRPr sz="2000">
                        <a:latin typeface="Calibri"/>
                        <a:cs typeface="Calibri"/>
                      </a:endParaRPr>
                    </a:p>
                  </a:txBody>
                  <a:tcPr marL="0" marR="0" marT="29845" marB="0">
                    <a:lnL w="12700">
                      <a:solidFill>
                        <a:srgbClr val="4F81BC"/>
                      </a:solidFill>
                      <a:prstDash val="solid"/>
                    </a:lnL>
                    <a:lnR w="12700">
                      <a:solidFill>
                        <a:srgbClr val="4F81BC"/>
                      </a:solidFill>
                      <a:prstDash val="solid"/>
                    </a:lnR>
                    <a:lnT w="12700">
                      <a:solidFill>
                        <a:srgbClr val="4F81BC"/>
                      </a:solidFill>
                      <a:prstDash val="solid"/>
                    </a:lnT>
                    <a:lnB w="28575">
                      <a:solidFill>
                        <a:srgbClr val="4F81BC"/>
                      </a:solidFill>
                      <a:prstDash val="solid"/>
                    </a:lnB>
                    <a:solidFill>
                      <a:srgbClr val="8EB4E2"/>
                    </a:solidFill>
                  </a:tcPr>
                </a:tc>
                <a:tc>
                  <a:txBody>
                    <a:bodyPr/>
                    <a:lstStyle/>
                    <a:p>
                      <a:pPr marL="92075" algn="l" rtl="0">
                        <a:lnSpc>
                          <a:spcPct val="100000"/>
                        </a:lnSpc>
                        <a:spcBef>
                          <a:spcPts val="235"/>
                        </a:spcBef>
                      </a:pPr>
                      <a:r>
                        <a:rPr sz="2000" b="1" spc="-10" dirty="0">
                          <a:latin typeface="Calibri"/>
                          <a:cs typeface="Calibri"/>
                        </a:rPr>
                        <a:t>Conventional</a:t>
                      </a:r>
                      <a:r>
                        <a:rPr sz="2000" b="1" spc="-35" dirty="0">
                          <a:latin typeface="Calibri"/>
                          <a:cs typeface="Calibri"/>
                        </a:rPr>
                        <a:t> </a:t>
                      </a:r>
                      <a:r>
                        <a:rPr sz="2000" b="1" dirty="0">
                          <a:latin typeface="Calibri"/>
                          <a:cs typeface="Calibri"/>
                        </a:rPr>
                        <a:t>Units</a:t>
                      </a:r>
                      <a:endParaRPr sz="2000">
                        <a:latin typeface="Calibri"/>
                        <a:cs typeface="Calibri"/>
                      </a:endParaRPr>
                    </a:p>
                  </a:txBody>
                  <a:tcPr marL="0" marR="0" marT="29845" marB="0">
                    <a:lnL w="12700">
                      <a:solidFill>
                        <a:srgbClr val="4F81BC"/>
                      </a:solidFill>
                      <a:prstDash val="solid"/>
                    </a:lnL>
                    <a:lnR w="12700">
                      <a:solidFill>
                        <a:srgbClr val="4F81BC"/>
                      </a:solidFill>
                      <a:prstDash val="solid"/>
                    </a:lnR>
                    <a:lnT w="12700">
                      <a:solidFill>
                        <a:srgbClr val="4F81BC"/>
                      </a:solidFill>
                      <a:prstDash val="solid"/>
                    </a:lnT>
                    <a:lnB w="28575">
                      <a:solidFill>
                        <a:srgbClr val="4F81BC"/>
                      </a:solidFill>
                      <a:prstDash val="solid"/>
                    </a:lnB>
                    <a:solidFill>
                      <a:srgbClr val="8EB4E2"/>
                    </a:solidFill>
                  </a:tcPr>
                </a:tc>
                <a:tc>
                  <a:txBody>
                    <a:bodyPr/>
                    <a:lstStyle/>
                    <a:p>
                      <a:pPr marL="92075" algn="l" rtl="0">
                        <a:lnSpc>
                          <a:spcPct val="100000"/>
                        </a:lnSpc>
                        <a:spcBef>
                          <a:spcPts val="235"/>
                        </a:spcBef>
                      </a:pPr>
                      <a:r>
                        <a:rPr sz="2000" b="1" dirty="0">
                          <a:latin typeface="Calibri"/>
                          <a:cs typeface="Calibri"/>
                        </a:rPr>
                        <a:t>SI</a:t>
                      </a:r>
                      <a:r>
                        <a:rPr sz="2000" b="1" spc="-45" dirty="0">
                          <a:latin typeface="Calibri"/>
                          <a:cs typeface="Calibri"/>
                        </a:rPr>
                        <a:t> </a:t>
                      </a:r>
                      <a:r>
                        <a:rPr sz="2000" b="1" dirty="0">
                          <a:latin typeface="Calibri"/>
                          <a:cs typeface="Calibri"/>
                        </a:rPr>
                        <a:t>Units</a:t>
                      </a:r>
                      <a:endParaRPr sz="2000">
                        <a:latin typeface="Calibri"/>
                        <a:cs typeface="Calibri"/>
                      </a:endParaRPr>
                    </a:p>
                  </a:txBody>
                  <a:tcPr marL="0" marR="0" marT="29845" marB="0">
                    <a:lnL w="12700">
                      <a:solidFill>
                        <a:srgbClr val="4F81BC"/>
                      </a:solidFill>
                      <a:prstDash val="solid"/>
                    </a:lnL>
                    <a:lnR w="12700">
                      <a:solidFill>
                        <a:srgbClr val="4F81BC"/>
                      </a:solidFill>
                      <a:prstDash val="solid"/>
                    </a:lnR>
                    <a:lnT w="12700">
                      <a:solidFill>
                        <a:srgbClr val="4F81BC"/>
                      </a:solidFill>
                      <a:prstDash val="solid"/>
                    </a:lnT>
                    <a:lnB w="28575">
                      <a:solidFill>
                        <a:srgbClr val="4F81BC"/>
                      </a:solidFill>
                      <a:prstDash val="solid"/>
                    </a:lnB>
                    <a:solidFill>
                      <a:srgbClr val="8EB4E2"/>
                    </a:solidFill>
                  </a:tcPr>
                </a:tc>
                <a:extLst>
                  <a:ext uri="{0D108BD9-81ED-4DB2-BD59-A6C34878D82A}">
                    <a16:rowId xmlns:a16="http://schemas.microsoft.com/office/drawing/2014/main" val="10000"/>
                  </a:ext>
                </a:extLst>
              </a:tr>
              <a:tr h="599948">
                <a:tc>
                  <a:txBody>
                    <a:bodyPr/>
                    <a:lstStyle/>
                    <a:p>
                      <a:pPr marL="91440" algn="l" rtl="0">
                        <a:lnSpc>
                          <a:spcPct val="100000"/>
                        </a:lnSpc>
                        <a:spcBef>
                          <a:spcPts val="1040"/>
                        </a:spcBef>
                      </a:pPr>
                      <a:r>
                        <a:rPr sz="2000" spc="-5" dirty="0">
                          <a:latin typeface="Calibri"/>
                          <a:cs typeface="Calibri"/>
                        </a:rPr>
                        <a:t>Calcium</a:t>
                      </a:r>
                      <a:endParaRPr sz="2000">
                        <a:latin typeface="Calibri"/>
                        <a:cs typeface="Calibri"/>
                      </a:endParaRPr>
                    </a:p>
                  </a:txBody>
                  <a:tcPr marL="0" marR="0" marT="132080" marB="0">
                    <a:lnL w="12700">
                      <a:solidFill>
                        <a:srgbClr val="4F81BC"/>
                      </a:solidFill>
                      <a:prstDash val="solid"/>
                    </a:lnL>
                    <a:lnR w="12700">
                      <a:solidFill>
                        <a:srgbClr val="4F81BC"/>
                      </a:solidFill>
                      <a:prstDash val="solid"/>
                    </a:lnR>
                    <a:lnT w="28575">
                      <a:solidFill>
                        <a:srgbClr val="4F81BC"/>
                      </a:solidFill>
                      <a:prstDash val="solid"/>
                    </a:lnT>
                    <a:lnB w="12700">
                      <a:solidFill>
                        <a:srgbClr val="4F81BC"/>
                      </a:solidFill>
                      <a:prstDash val="solid"/>
                    </a:lnB>
                    <a:solidFill>
                      <a:srgbClr val="DBE5F1"/>
                    </a:solidFill>
                  </a:tcPr>
                </a:tc>
                <a:tc>
                  <a:txBody>
                    <a:bodyPr/>
                    <a:lstStyle/>
                    <a:p>
                      <a:pPr marL="91440" algn="l" rtl="0">
                        <a:lnSpc>
                          <a:spcPct val="100000"/>
                        </a:lnSpc>
                        <a:spcBef>
                          <a:spcPts val="1040"/>
                        </a:spcBef>
                      </a:pPr>
                      <a:r>
                        <a:rPr sz="2000" spc="-5" dirty="0">
                          <a:latin typeface="Calibri"/>
                          <a:cs typeface="Calibri"/>
                        </a:rPr>
                        <a:t>serum</a:t>
                      </a:r>
                      <a:endParaRPr sz="2000">
                        <a:latin typeface="Calibri"/>
                        <a:cs typeface="Calibri"/>
                      </a:endParaRPr>
                    </a:p>
                  </a:txBody>
                  <a:tcPr marL="0" marR="0" marT="132080" marB="0">
                    <a:lnL w="12700">
                      <a:solidFill>
                        <a:srgbClr val="4F81BC"/>
                      </a:solidFill>
                      <a:prstDash val="solid"/>
                    </a:lnL>
                    <a:lnR w="12700">
                      <a:solidFill>
                        <a:srgbClr val="4F81BC"/>
                      </a:solidFill>
                      <a:prstDash val="solid"/>
                    </a:lnR>
                    <a:lnT w="28575">
                      <a:solidFill>
                        <a:srgbClr val="4F81BC"/>
                      </a:solidFill>
                      <a:prstDash val="solid"/>
                    </a:lnT>
                    <a:lnB w="12700">
                      <a:solidFill>
                        <a:srgbClr val="4F81BC"/>
                      </a:solidFill>
                      <a:prstDash val="solid"/>
                    </a:lnB>
                    <a:solidFill>
                      <a:srgbClr val="DBE5F1"/>
                    </a:solidFill>
                  </a:tcPr>
                </a:tc>
                <a:tc>
                  <a:txBody>
                    <a:bodyPr/>
                    <a:lstStyle/>
                    <a:p>
                      <a:pPr marL="92075" algn="l" rtl="0">
                        <a:lnSpc>
                          <a:spcPct val="100000"/>
                        </a:lnSpc>
                        <a:spcBef>
                          <a:spcPts val="1040"/>
                        </a:spcBef>
                      </a:pPr>
                      <a:r>
                        <a:rPr sz="2000" dirty="0">
                          <a:latin typeface="Calibri"/>
                          <a:cs typeface="Calibri"/>
                        </a:rPr>
                        <a:t>8.5-10.3</a:t>
                      </a:r>
                      <a:r>
                        <a:rPr sz="2000" spc="-75" dirty="0">
                          <a:latin typeface="Calibri"/>
                          <a:cs typeface="Calibri"/>
                        </a:rPr>
                        <a:t> </a:t>
                      </a:r>
                      <a:r>
                        <a:rPr sz="2000" spc="15" dirty="0">
                          <a:latin typeface="Calibri"/>
                          <a:cs typeface="Calibri"/>
                        </a:rPr>
                        <a:t>mg/dL</a:t>
                      </a:r>
                      <a:endParaRPr sz="2000">
                        <a:latin typeface="Calibri"/>
                        <a:cs typeface="Calibri"/>
                      </a:endParaRPr>
                    </a:p>
                  </a:txBody>
                  <a:tcPr marL="0" marR="0" marT="132080" marB="0">
                    <a:lnL w="12700">
                      <a:solidFill>
                        <a:srgbClr val="4F81BC"/>
                      </a:solidFill>
                      <a:prstDash val="solid"/>
                    </a:lnL>
                    <a:lnR w="12700">
                      <a:solidFill>
                        <a:srgbClr val="4F81BC"/>
                      </a:solidFill>
                      <a:prstDash val="solid"/>
                    </a:lnR>
                    <a:lnT w="28575">
                      <a:solidFill>
                        <a:srgbClr val="4F81BC"/>
                      </a:solidFill>
                      <a:prstDash val="solid"/>
                    </a:lnT>
                    <a:lnB w="12700">
                      <a:solidFill>
                        <a:srgbClr val="4F81BC"/>
                      </a:solidFill>
                      <a:prstDash val="solid"/>
                    </a:lnB>
                    <a:solidFill>
                      <a:srgbClr val="DBE5F1"/>
                    </a:solidFill>
                  </a:tcPr>
                </a:tc>
                <a:tc>
                  <a:txBody>
                    <a:bodyPr/>
                    <a:lstStyle/>
                    <a:p>
                      <a:pPr marL="92075" algn="l" rtl="0">
                        <a:lnSpc>
                          <a:spcPct val="100000"/>
                        </a:lnSpc>
                        <a:spcBef>
                          <a:spcPts val="1040"/>
                        </a:spcBef>
                      </a:pPr>
                      <a:r>
                        <a:rPr sz="2000" dirty="0">
                          <a:latin typeface="Calibri"/>
                          <a:cs typeface="Calibri"/>
                        </a:rPr>
                        <a:t>2.12-2.57</a:t>
                      </a:r>
                      <a:r>
                        <a:rPr sz="2000" spc="-85" dirty="0">
                          <a:latin typeface="Calibri"/>
                          <a:cs typeface="Calibri"/>
                        </a:rPr>
                        <a:t> </a:t>
                      </a:r>
                      <a:r>
                        <a:rPr sz="2000" dirty="0">
                          <a:latin typeface="Calibri"/>
                          <a:cs typeface="Calibri"/>
                        </a:rPr>
                        <a:t>mmol/L</a:t>
                      </a:r>
                      <a:endParaRPr sz="2000">
                        <a:latin typeface="Calibri"/>
                        <a:cs typeface="Calibri"/>
                      </a:endParaRPr>
                    </a:p>
                  </a:txBody>
                  <a:tcPr marL="0" marR="0" marT="132080" marB="0">
                    <a:lnL w="12700">
                      <a:solidFill>
                        <a:srgbClr val="4F81BC"/>
                      </a:solidFill>
                      <a:prstDash val="solid"/>
                    </a:lnL>
                    <a:lnR w="12700">
                      <a:solidFill>
                        <a:srgbClr val="4F81BC"/>
                      </a:solidFill>
                      <a:prstDash val="solid"/>
                    </a:lnR>
                    <a:lnT w="28575">
                      <a:solidFill>
                        <a:srgbClr val="4F81BC"/>
                      </a:solidFill>
                      <a:prstDash val="solid"/>
                    </a:lnT>
                    <a:lnB w="12700">
                      <a:solidFill>
                        <a:srgbClr val="4F81BC"/>
                      </a:solidFill>
                      <a:prstDash val="solid"/>
                    </a:lnB>
                    <a:solidFill>
                      <a:srgbClr val="DBE5F1"/>
                    </a:solidFill>
                  </a:tcPr>
                </a:tc>
                <a:extLst>
                  <a:ext uri="{0D108BD9-81ED-4DB2-BD59-A6C34878D82A}">
                    <a16:rowId xmlns:a16="http://schemas.microsoft.com/office/drawing/2014/main" val="10001"/>
                  </a:ext>
                </a:extLst>
              </a:tr>
              <a:tr h="701166">
                <a:tc>
                  <a:txBody>
                    <a:bodyPr/>
                    <a:lstStyle/>
                    <a:p>
                      <a:pPr marL="91440" marR="559435" algn="l" rtl="0">
                        <a:lnSpc>
                          <a:spcPct val="100000"/>
                        </a:lnSpc>
                        <a:spcBef>
                          <a:spcPts val="240"/>
                        </a:spcBef>
                      </a:pPr>
                      <a:r>
                        <a:rPr sz="2000" dirty="0">
                          <a:latin typeface="Calibri"/>
                          <a:cs typeface="Calibri"/>
                        </a:rPr>
                        <a:t>Ionised </a:t>
                      </a:r>
                      <a:r>
                        <a:rPr sz="2000" spc="-440" dirty="0">
                          <a:latin typeface="Calibri"/>
                          <a:cs typeface="Calibri"/>
                        </a:rPr>
                        <a:t> </a:t>
                      </a:r>
                      <a:r>
                        <a:rPr sz="2000" spc="-10" dirty="0">
                          <a:latin typeface="Calibri"/>
                          <a:cs typeface="Calibri"/>
                        </a:rPr>
                        <a:t>c</a:t>
                      </a:r>
                      <a:r>
                        <a:rPr sz="2000" dirty="0">
                          <a:latin typeface="Calibri"/>
                          <a:cs typeface="Calibri"/>
                        </a:rPr>
                        <a:t>alcium</a:t>
                      </a:r>
                      <a:endParaRPr sz="2000">
                        <a:latin typeface="Calibri"/>
                        <a:cs typeface="Calibri"/>
                      </a:endParaRPr>
                    </a:p>
                  </a:txBody>
                  <a:tcPr marL="0" marR="0" marT="3048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tc>
                  <a:txBody>
                    <a:bodyPr/>
                    <a:lstStyle/>
                    <a:p>
                      <a:pPr marL="91440" algn="l" rtl="0">
                        <a:lnSpc>
                          <a:spcPct val="100000"/>
                        </a:lnSpc>
                        <a:spcBef>
                          <a:spcPts val="1440"/>
                        </a:spcBef>
                      </a:pPr>
                      <a:r>
                        <a:rPr sz="2000" dirty="0">
                          <a:latin typeface="Calibri"/>
                          <a:cs typeface="Calibri"/>
                        </a:rPr>
                        <a:t>plasma</a:t>
                      </a:r>
                      <a:endParaRPr sz="2000">
                        <a:latin typeface="Calibri"/>
                        <a:cs typeface="Calibri"/>
                      </a:endParaRPr>
                    </a:p>
                  </a:txBody>
                  <a:tcPr marL="0" marR="0" marT="18288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tc>
                  <a:txBody>
                    <a:bodyPr/>
                    <a:lstStyle/>
                    <a:p>
                      <a:pPr marL="92075" algn="l" rtl="0">
                        <a:lnSpc>
                          <a:spcPct val="100000"/>
                        </a:lnSpc>
                        <a:spcBef>
                          <a:spcPts val="1440"/>
                        </a:spcBef>
                      </a:pPr>
                      <a:r>
                        <a:rPr sz="2000" dirty="0">
                          <a:latin typeface="Calibri"/>
                          <a:cs typeface="Calibri"/>
                        </a:rPr>
                        <a:t>4-5.2</a:t>
                      </a:r>
                      <a:r>
                        <a:rPr sz="2000" spc="-70" dirty="0">
                          <a:latin typeface="Calibri"/>
                          <a:cs typeface="Calibri"/>
                        </a:rPr>
                        <a:t> </a:t>
                      </a:r>
                      <a:r>
                        <a:rPr sz="2000" spc="15" dirty="0">
                          <a:latin typeface="Calibri"/>
                          <a:cs typeface="Calibri"/>
                        </a:rPr>
                        <a:t>mg/dL</a:t>
                      </a:r>
                      <a:endParaRPr sz="2000">
                        <a:latin typeface="Calibri"/>
                        <a:cs typeface="Calibri"/>
                      </a:endParaRPr>
                    </a:p>
                  </a:txBody>
                  <a:tcPr marL="0" marR="0" marT="18288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tc>
                  <a:txBody>
                    <a:bodyPr/>
                    <a:lstStyle/>
                    <a:p>
                      <a:pPr marL="92075" algn="l" rtl="0">
                        <a:lnSpc>
                          <a:spcPct val="100000"/>
                        </a:lnSpc>
                        <a:spcBef>
                          <a:spcPts val="1440"/>
                        </a:spcBef>
                      </a:pPr>
                      <a:r>
                        <a:rPr sz="2000" dirty="0">
                          <a:latin typeface="Calibri"/>
                          <a:cs typeface="Calibri"/>
                        </a:rPr>
                        <a:t>1.0-1.3</a:t>
                      </a:r>
                      <a:r>
                        <a:rPr sz="2000" spc="-75" dirty="0">
                          <a:latin typeface="Calibri"/>
                          <a:cs typeface="Calibri"/>
                        </a:rPr>
                        <a:t> </a:t>
                      </a:r>
                      <a:r>
                        <a:rPr sz="2000" dirty="0">
                          <a:latin typeface="Calibri"/>
                          <a:cs typeface="Calibri"/>
                        </a:rPr>
                        <a:t>mmol/L</a:t>
                      </a:r>
                      <a:endParaRPr sz="2000">
                        <a:latin typeface="Calibri"/>
                        <a:cs typeface="Calibri"/>
                      </a:endParaRPr>
                    </a:p>
                  </a:txBody>
                  <a:tcPr marL="0" marR="0" marT="18288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extLst>
                  <a:ext uri="{0D108BD9-81ED-4DB2-BD59-A6C34878D82A}">
                    <a16:rowId xmlns:a16="http://schemas.microsoft.com/office/drawing/2014/main" val="10002"/>
                  </a:ext>
                </a:extLst>
              </a:tr>
              <a:tr h="960247">
                <a:tc>
                  <a:txBody>
                    <a:bodyPr/>
                    <a:lstStyle/>
                    <a:p>
                      <a:pPr algn="l" rtl="0">
                        <a:lnSpc>
                          <a:spcPct val="100000"/>
                        </a:lnSpc>
                        <a:spcBef>
                          <a:spcPts val="45"/>
                        </a:spcBef>
                      </a:pPr>
                      <a:endParaRPr sz="2100">
                        <a:latin typeface="Times New Roman"/>
                        <a:cs typeface="Times New Roman"/>
                      </a:endParaRPr>
                    </a:p>
                    <a:p>
                      <a:pPr marL="91440" algn="l" rtl="0">
                        <a:lnSpc>
                          <a:spcPct val="100000"/>
                        </a:lnSpc>
                      </a:pPr>
                      <a:r>
                        <a:rPr sz="2000" spc="-5" dirty="0">
                          <a:latin typeface="Calibri"/>
                          <a:cs typeface="Calibri"/>
                        </a:rPr>
                        <a:t>Calcium</a:t>
                      </a:r>
                      <a:endParaRPr sz="2000">
                        <a:latin typeface="Calibri"/>
                        <a:cs typeface="Calibri"/>
                      </a:endParaRPr>
                    </a:p>
                  </a:txBody>
                  <a:tcPr marL="0" marR="0" marT="571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tc>
                  <a:txBody>
                    <a:bodyPr/>
                    <a:lstStyle/>
                    <a:p>
                      <a:pPr algn="l" rtl="0">
                        <a:lnSpc>
                          <a:spcPct val="100000"/>
                        </a:lnSpc>
                        <a:spcBef>
                          <a:spcPts val="45"/>
                        </a:spcBef>
                      </a:pPr>
                      <a:endParaRPr sz="2100">
                        <a:latin typeface="Times New Roman"/>
                        <a:cs typeface="Times New Roman"/>
                      </a:endParaRPr>
                    </a:p>
                    <a:p>
                      <a:pPr marL="91440" algn="l" rtl="0">
                        <a:lnSpc>
                          <a:spcPct val="100000"/>
                        </a:lnSpc>
                      </a:pPr>
                      <a:r>
                        <a:rPr sz="2000" spc="-5" dirty="0">
                          <a:latin typeface="Calibri"/>
                          <a:cs typeface="Calibri"/>
                        </a:rPr>
                        <a:t>urine</a:t>
                      </a:r>
                      <a:endParaRPr sz="2000">
                        <a:latin typeface="Calibri"/>
                        <a:cs typeface="Calibri"/>
                      </a:endParaRPr>
                    </a:p>
                  </a:txBody>
                  <a:tcPr marL="0" marR="0" marT="571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tc>
                  <a:txBody>
                    <a:bodyPr/>
                    <a:lstStyle/>
                    <a:p>
                      <a:pPr marL="92075" marR="755015" algn="l" rtl="0">
                        <a:lnSpc>
                          <a:spcPct val="100000"/>
                        </a:lnSpc>
                        <a:spcBef>
                          <a:spcPts val="1260"/>
                        </a:spcBef>
                        <a:tabLst>
                          <a:tab pos="381000" algn="l"/>
                        </a:tabLst>
                      </a:pPr>
                      <a:r>
                        <a:rPr sz="2000" dirty="0">
                          <a:latin typeface="Calibri"/>
                          <a:cs typeface="Calibri"/>
                        </a:rPr>
                        <a:t>M &lt; 300 </a:t>
                      </a:r>
                      <a:r>
                        <a:rPr sz="2000" spc="15" dirty="0">
                          <a:latin typeface="Calibri"/>
                          <a:cs typeface="Calibri"/>
                        </a:rPr>
                        <a:t>mg/d </a:t>
                      </a:r>
                      <a:r>
                        <a:rPr sz="2000" spc="-440" dirty="0">
                          <a:latin typeface="Calibri"/>
                          <a:cs typeface="Calibri"/>
                        </a:rPr>
                        <a:t> </a:t>
                      </a:r>
                      <a:r>
                        <a:rPr sz="2000" dirty="0">
                          <a:latin typeface="Calibri"/>
                          <a:cs typeface="Calibri"/>
                        </a:rPr>
                        <a:t>F	&lt;</a:t>
                      </a:r>
                      <a:r>
                        <a:rPr sz="2000" spc="-50" dirty="0">
                          <a:latin typeface="Calibri"/>
                          <a:cs typeface="Calibri"/>
                        </a:rPr>
                        <a:t> </a:t>
                      </a:r>
                      <a:r>
                        <a:rPr sz="2000" dirty="0">
                          <a:latin typeface="Calibri"/>
                          <a:cs typeface="Calibri"/>
                        </a:rPr>
                        <a:t>250</a:t>
                      </a:r>
                      <a:r>
                        <a:rPr sz="2000" spc="-50" dirty="0">
                          <a:latin typeface="Calibri"/>
                          <a:cs typeface="Calibri"/>
                        </a:rPr>
                        <a:t> </a:t>
                      </a:r>
                      <a:r>
                        <a:rPr sz="2000" spc="15" dirty="0">
                          <a:latin typeface="Calibri"/>
                          <a:cs typeface="Calibri"/>
                        </a:rPr>
                        <a:t>mg/d</a:t>
                      </a:r>
                      <a:endParaRPr sz="2000">
                        <a:latin typeface="Calibri"/>
                        <a:cs typeface="Calibri"/>
                      </a:endParaRPr>
                    </a:p>
                  </a:txBody>
                  <a:tcPr marL="0" marR="0" marT="16002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tc>
                  <a:txBody>
                    <a:bodyPr/>
                    <a:lstStyle/>
                    <a:p>
                      <a:pPr marL="92075" marR="647065" algn="l" rtl="0">
                        <a:lnSpc>
                          <a:spcPct val="100000"/>
                        </a:lnSpc>
                        <a:spcBef>
                          <a:spcPts val="1260"/>
                        </a:spcBef>
                      </a:pPr>
                      <a:r>
                        <a:rPr sz="2000" dirty="0">
                          <a:latin typeface="Calibri"/>
                          <a:cs typeface="Calibri"/>
                        </a:rPr>
                        <a:t>M</a:t>
                      </a:r>
                      <a:r>
                        <a:rPr sz="2000" spc="-40" dirty="0">
                          <a:latin typeface="Calibri"/>
                          <a:cs typeface="Calibri"/>
                        </a:rPr>
                        <a:t> </a:t>
                      </a:r>
                      <a:r>
                        <a:rPr sz="2000" dirty="0">
                          <a:latin typeface="Calibri"/>
                          <a:cs typeface="Calibri"/>
                        </a:rPr>
                        <a:t>&lt;</a:t>
                      </a:r>
                      <a:r>
                        <a:rPr sz="2000" spc="-25" dirty="0">
                          <a:latin typeface="Calibri"/>
                          <a:cs typeface="Calibri"/>
                        </a:rPr>
                        <a:t> </a:t>
                      </a:r>
                      <a:r>
                        <a:rPr sz="2000" dirty="0">
                          <a:latin typeface="Calibri"/>
                          <a:cs typeface="Calibri"/>
                        </a:rPr>
                        <a:t>7.5</a:t>
                      </a:r>
                      <a:r>
                        <a:rPr sz="2000" spc="-40" dirty="0">
                          <a:latin typeface="Calibri"/>
                          <a:cs typeface="Calibri"/>
                        </a:rPr>
                        <a:t> </a:t>
                      </a:r>
                      <a:r>
                        <a:rPr sz="2000" dirty="0">
                          <a:latin typeface="Calibri"/>
                          <a:cs typeface="Calibri"/>
                        </a:rPr>
                        <a:t>mmol/d </a:t>
                      </a:r>
                      <a:r>
                        <a:rPr sz="2000" spc="-440" dirty="0">
                          <a:latin typeface="Calibri"/>
                          <a:cs typeface="Calibri"/>
                        </a:rPr>
                        <a:t> </a:t>
                      </a:r>
                      <a:r>
                        <a:rPr sz="2000" dirty="0">
                          <a:latin typeface="Calibri"/>
                          <a:cs typeface="Calibri"/>
                        </a:rPr>
                        <a:t>F</a:t>
                      </a:r>
                      <a:r>
                        <a:rPr sz="2000" spc="409" dirty="0">
                          <a:latin typeface="Calibri"/>
                          <a:cs typeface="Calibri"/>
                        </a:rPr>
                        <a:t> </a:t>
                      </a:r>
                      <a:r>
                        <a:rPr sz="2000" dirty="0">
                          <a:latin typeface="Calibri"/>
                          <a:cs typeface="Calibri"/>
                        </a:rPr>
                        <a:t>&lt;</a:t>
                      </a:r>
                      <a:r>
                        <a:rPr sz="2000" spc="-15" dirty="0">
                          <a:latin typeface="Calibri"/>
                          <a:cs typeface="Calibri"/>
                        </a:rPr>
                        <a:t> </a:t>
                      </a:r>
                      <a:r>
                        <a:rPr sz="2000" dirty="0">
                          <a:latin typeface="Calibri"/>
                          <a:cs typeface="Calibri"/>
                        </a:rPr>
                        <a:t>6.2</a:t>
                      </a:r>
                      <a:r>
                        <a:rPr sz="2000" spc="-35" dirty="0">
                          <a:latin typeface="Calibri"/>
                          <a:cs typeface="Calibri"/>
                        </a:rPr>
                        <a:t> </a:t>
                      </a:r>
                      <a:r>
                        <a:rPr sz="2000" dirty="0">
                          <a:latin typeface="Calibri"/>
                          <a:cs typeface="Calibri"/>
                        </a:rPr>
                        <a:t>mmol/d</a:t>
                      </a:r>
                      <a:endParaRPr sz="2000">
                        <a:latin typeface="Calibri"/>
                        <a:cs typeface="Calibri"/>
                      </a:endParaRPr>
                    </a:p>
                  </a:txBody>
                  <a:tcPr marL="0" marR="0" marT="16002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extLst>
                  <a:ext uri="{0D108BD9-81ED-4DB2-BD59-A6C34878D82A}">
                    <a16:rowId xmlns:a16="http://schemas.microsoft.com/office/drawing/2014/main" val="10003"/>
                  </a:ext>
                </a:extLst>
              </a:tr>
              <a:tr h="640207">
                <a:tc>
                  <a:txBody>
                    <a:bodyPr/>
                    <a:lstStyle/>
                    <a:p>
                      <a:pPr marL="91440" algn="l" rtl="0">
                        <a:lnSpc>
                          <a:spcPct val="100000"/>
                        </a:lnSpc>
                        <a:spcBef>
                          <a:spcPts val="1200"/>
                        </a:spcBef>
                      </a:pPr>
                      <a:r>
                        <a:rPr sz="2000" dirty="0">
                          <a:latin typeface="Calibri"/>
                          <a:cs typeface="Calibri"/>
                        </a:rPr>
                        <a:t>Phosphorus</a:t>
                      </a:r>
                      <a:endParaRPr sz="2000">
                        <a:latin typeface="Calibri"/>
                        <a:cs typeface="Calibri"/>
                      </a:endParaRPr>
                    </a:p>
                  </a:txBody>
                  <a:tcPr marL="0" marR="0" marT="15240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tc>
                  <a:txBody>
                    <a:bodyPr/>
                    <a:lstStyle/>
                    <a:p>
                      <a:pPr marL="91440" algn="l" rtl="0">
                        <a:lnSpc>
                          <a:spcPct val="100000"/>
                        </a:lnSpc>
                        <a:spcBef>
                          <a:spcPts val="1200"/>
                        </a:spcBef>
                      </a:pPr>
                      <a:r>
                        <a:rPr sz="2000" spc="-5" dirty="0">
                          <a:latin typeface="Calibri"/>
                          <a:cs typeface="Calibri"/>
                        </a:rPr>
                        <a:t>serum</a:t>
                      </a:r>
                      <a:endParaRPr sz="2000">
                        <a:latin typeface="Calibri"/>
                        <a:cs typeface="Calibri"/>
                      </a:endParaRPr>
                    </a:p>
                  </a:txBody>
                  <a:tcPr marL="0" marR="0" marT="15240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tc>
                  <a:txBody>
                    <a:bodyPr/>
                    <a:lstStyle/>
                    <a:p>
                      <a:pPr marL="92075" algn="l" rtl="0">
                        <a:lnSpc>
                          <a:spcPct val="100000"/>
                        </a:lnSpc>
                        <a:spcBef>
                          <a:spcPts val="1200"/>
                        </a:spcBef>
                      </a:pPr>
                      <a:r>
                        <a:rPr sz="2000" dirty="0">
                          <a:latin typeface="Calibri"/>
                          <a:cs typeface="Calibri"/>
                        </a:rPr>
                        <a:t>2.5-4.5</a:t>
                      </a:r>
                      <a:r>
                        <a:rPr sz="2000" spc="-70" dirty="0">
                          <a:latin typeface="Calibri"/>
                          <a:cs typeface="Calibri"/>
                        </a:rPr>
                        <a:t> </a:t>
                      </a:r>
                      <a:r>
                        <a:rPr sz="2000" spc="15" dirty="0">
                          <a:latin typeface="Calibri"/>
                          <a:cs typeface="Calibri"/>
                        </a:rPr>
                        <a:t>mg/dL</a:t>
                      </a:r>
                      <a:endParaRPr sz="2000">
                        <a:latin typeface="Calibri"/>
                        <a:cs typeface="Calibri"/>
                      </a:endParaRPr>
                    </a:p>
                  </a:txBody>
                  <a:tcPr marL="0" marR="0" marT="15240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tc>
                  <a:txBody>
                    <a:bodyPr/>
                    <a:lstStyle/>
                    <a:p>
                      <a:pPr marL="92075" algn="l" rtl="0">
                        <a:lnSpc>
                          <a:spcPct val="100000"/>
                        </a:lnSpc>
                        <a:spcBef>
                          <a:spcPts val="1200"/>
                        </a:spcBef>
                      </a:pPr>
                      <a:r>
                        <a:rPr sz="2000" dirty="0">
                          <a:latin typeface="Calibri"/>
                          <a:cs typeface="Calibri"/>
                        </a:rPr>
                        <a:t>0.81-1.45</a:t>
                      </a:r>
                      <a:r>
                        <a:rPr sz="2000" spc="-85" dirty="0">
                          <a:latin typeface="Calibri"/>
                          <a:cs typeface="Calibri"/>
                        </a:rPr>
                        <a:t> </a:t>
                      </a:r>
                      <a:r>
                        <a:rPr sz="2000" dirty="0">
                          <a:latin typeface="Calibri"/>
                          <a:cs typeface="Calibri"/>
                        </a:rPr>
                        <a:t>mmol/L</a:t>
                      </a:r>
                      <a:endParaRPr sz="2000">
                        <a:latin typeface="Calibri"/>
                        <a:cs typeface="Calibri"/>
                      </a:endParaRPr>
                    </a:p>
                  </a:txBody>
                  <a:tcPr marL="0" marR="0" marT="15240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extLst>
                  <a:ext uri="{0D108BD9-81ED-4DB2-BD59-A6C34878D82A}">
                    <a16:rowId xmlns:a16="http://schemas.microsoft.com/office/drawing/2014/main" val="10004"/>
                  </a:ext>
                </a:extLst>
              </a:tr>
              <a:tr h="720217">
                <a:tc>
                  <a:txBody>
                    <a:bodyPr/>
                    <a:lstStyle/>
                    <a:p>
                      <a:pPr marL="91440" algn="l" rtl="0">
                        <a:lnSpc>
                          <a:spcPct val="100000"/>
                        </a:lnSpc>
                        <a:spcBef>
                          <a:spcPts val="1515"/>
                        </a:spcBef>
                      </a:pPr>
                      <a:r>
                        <a:rPr sz="2000" spc="-10" dirty="0">
                          <a:latin typeface="Calibri"/>
                          <a:cs typeface="Calibri"/>
                        </a:rPr>
                        <a:t>PTH</a:t>
                      </a:r>
                      <a:r>
                        <a:rPr sz="2000" spc="-30" dirty="0">
                          <a:latin typeface="Calibri"/>
                          <a:cs typeface="Calibri"/>
                        </a:rPr>
                        <a:t> </a:t>
                      </a:r>
                      <a:r>
                        <a:rPr sz="2000" spc="-5" dirty="0">
                          <a:latin typeface="Calibri"/>
                          <a:cs typeface="Calibri"/>
                        </a:rPr>
                        <a:t>(intact)</a:t>
                      </a:r>
                      <a:endParaRPr sz="2000">
                        <a:latin typeface="Calibri"/>
                        <a:cs typeface="Calibri"/>
                      </a:endParaRPr>
                    </a:p>
                  </a:txBody>
                  <a:tcPr marL="0" marR="0" marT="19240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tc>
                  <a:txBody>
                    <a:bodyPr/>
                    <a:lstStyle/>
                    <a:p>
                      <a:pPr marL="91440" algn="l" rtl="0">
                        <a:lnSpc>
                          <a:spcPct val="100000"/>
                        </a:lnSpc>
                        <a:spcBef>
                          <a:spcPts val="1515"/>
                        </a:spcBef>
                      </a:pPr>
                      <a:r>
                        <a:rPr sz="2000" spc="-5" dirty="0">
                          <a:latin typeface="Calibri"/>
                          <a:cs typeface="Calibri"/>
                        </a:rPr>
                        <a:t>serum</a:t>
                      </a:r>
                      <a:endParaRPr sz="2000">
                        <a:latin typeface="Calibri"/>
                        <a:cs typeface="Calibri"/>
                      </a:endParaRPr>
                    </a:p>
                  </a:txBody>
                  <a:tcPr marL="0" marR="0" marT="19240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tc>
                  <a:txBody>
                    <a:bodyPr/>
                    <a:lstStyle/>
                    <a:p>
                      <a:pPr marL="92075" algn="l" rtl="0">
                        <a:lnSpc>
                          <a:spcPct val="100000"/>
                        </a:lnSpc>
                        <a:spcBef>
                          <a:spcPts val="1515"/>
                        </a:spcBef>
                      </a:pPr>
                      <a:r>
                        <a:rPr sz="2000" dirty="0">
                          <a:latin typeface="Calibri"/>
                          <a:cs typeface="Calibri"/>
                        </a:rPr>
                        <a:t>11-67</a:t>
                      </a:r>
                      <a:r>
                        <a:rPr sz="2000" spc="-65" dirty="0">
                          <a:latin typeface="Calibri"/>
                          <a:cs typeface="Calibri"/>
                        </a:rPr>
                        <a:t> </a:t>
                      </a:r>
                      <a:r>
                        <a:rPr sz="2000" spc="15" dirty="0">
                          <a:latin typeface="Calibri"/>
                          <a:cs typeface="Calibri"/>
                        </a:rPr>
                        <a:t>pg/mL</a:t>
                      </a:r>
                      <a:endParaRPr sz="2000">
                        <a:latin typeface="Calibri"/>
                        <a:cs typeface="Calibri"/>
                      </a:endParaRPr>
                    </a:p>
                  </a:txBody>
                  <a:tcPr marL="0" marR="0" marT="19240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tc>
                  <a:txBody>
                    <a:bodyPr/>
                    <a:lstStyle/>
                    <a:p>
                      <a:pPr algn="l" rtl="0">
                        <a:lnSpc>
                          <a:spcPct val="100000"/>
                        </a:lnSpc>
                      </a:pPr>
                      <a:endParaRPr sz="2000">
                        <a:latin typeface="Times New Roman"/>
                        <a:cs typeface="Times New Roman"/>
                      </a:endParaRPr>
                    </a:p>
                  </a:txBody>
                  <a:tcPr marL="0" marR="0" marT="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extLst>
                  <a:ext uri="{0D108BD9-81ED-4DB2-BD59-A6C34878D82A}">
                    <a16:rowId xmlns:a16="http://schemas.microsoft.com/office/drawing/2014/main" val="10005"/>
                  </a:ext>
                </a:extLst>
              </a:tr>
            </a:tbl>
          </a:graphicData>
        </a:graphic>
      </p:graphicFrame>
      <p:sp>
        <p:nvSpPr>
          <p:cNvPr id="3" name="object 3"/>
          <p:cNvSpPr txBox="1">
            <a:spLocks noGrp="1"/>
          </p:cNvSpPr>
          <p:nvPr>
            <p:ph type="title"/>
          </p:nvPr>
        </p:nvSpPr>
        <p:spPr>
          <a:xfrm>
            <a:off x="2410460" y="375031"/>
            <a:ext cx="4200525" cy="513715"/>
          </a:xfrm>
          <a:prstGeom prst="rect">
            <a:avLst/>
          </a:prstGeom>
        </p:spPr>
        <p:txBody>
          <a:bodyPr vert="horz" wrap="square" lIns="0" tIns="13335" rIns="0" bIns="0" rtlCol="0">
            <a:spAutoFit/>
          </a:bodyPr>
          <a:lstStyle/>
          <a:p>
            <a:pPr marL="12700">
              <a:lnSpc>
                <a:spcPct val="100000"/>
              </a:lnSpc>
              <a:spcBef>
                <a:spcPts val="105"/>
              </a:spcBef>
            </a:pPr>
            <a:r>
              <a:rPr sz="3200" dirty="0"/>
              <a:t>Normal</a:t>
            </a:r>
            <a:r>
              <a:rPr sz="3200" spc="-30" dirty="0"/>
              <a:t> </a:t>
            </a:r>
            <a:r>
              <a:rPr sz="3200" spc="-15" dirty="0"/>
              <a:t>laboratory </a:t>
            </a:r>
            <a:r>
              <a:rPr sz="3200" spc="-10" dirty="0"/>
              <a:t>values</a:t>
            </a:r>
            <a:endParaRPr sz="3200"/>
          </a:p>
        </p:txBody>
      </p:sp>
      <p:sp>
        <p:nvSpPr>
          <p:cNvPr id="4" name="object 4"/>
          <p:cNvSpPr txBox="1"/>
          <p:nvPr/>
        </p:nvSpPr>
        <p:spPr>
          <a:xfrm>
            <a:off x="834644" y="5824829"/>
            <a:ext cx="167132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M-male,</a:t>
            </a:r>
            <a:r>
              <a:rPr sz="1800" spc="-30" dirty="0">
                <a:latin typeface="Calibri"/>
                <a:cs typeface="Calibri"/>
              </a:rPr>
              <a:t> </a:t>
            </a:r>
            <a:r>
              <a:rPr sz="1800" spc="-10" dirty="0">
                <a:latin typeface="Calibri"/>
                <a:cs typeface="Calibri"/>
              </a:rPr>
              <a:t>F-female</a:t>
            </a:r>
            <a:endParaRPr sz="1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EG"/>
          </a:p>
        </p:txBody>
      </p:sp>
      <p:sp>
        <p:nvSpPr>
          <p:cNvPr id="3" name="عنصر نائب للنص 2"/>
          <p:cNvSpPr>
            <a:spLocks noGrp="1"/>
          </p:cNvSpPr>
          <p:nvPr>
            <p:ph type="body" idx="1"/>
          </p:nvPr>
        </p:nvSpPr>
        <p:spPr/>
        <p:txBody>
          <a:bodyPr/>
          <a:lstStyle/>
          <a:p>
            <a:endParaRPr lang="ar-EG" dirty="0"/>
          </a:p>
        </p:txBody>
      </p:sp>
      <p:pic>
        <p:nvPicPr>
          <p:cNvPr id="2056" name="Picture 8" descr="C:\Users\ahmad\Desktop\Screenshot (119).png"/>
          <p:cNvPicPr>
            <a:picLocks noChangeAspect="1" noChangeArrowheads="1"/>
          </p:cNvPicPr>
          <p:nvPr/>
        </p:nvPicPr>
        <p:blipFill>
          <a:blip r:embed="rId2"/>
          <a:srcRect/>
          <a:stretch>
            <a:fillRect/>
          </a:stretch>
        </p:blipFill>
        <p:spPr bwMode="auto">
          <a:xfrm>
            <a:off x="-1" y="-64396"/>
            <a:ext cx="5257801" cy="6922395"/>
          </a:xfrm>
          <a:prstGeom prst="rect">
            <a:avLst/>
          </a:prstGeom>
          <a:noFill/>
        </p:spPr>
      </p:pic>
      <p:pic>
        <p:nvPicPr>
          <p:cNvPr id="2057" name="Picture 9" descr="C:\Users\ahmad\Desktop\Screenshot (120).png"/>
          <p:cNvPicPr>
            <a:picLocks noChangeAspect="1" noChangeArrowheads="1"/>
          </p:cNvPicPr>
          <p:nvPr/>
        </p:nvPicPr>
        <p:blipFill>
          <a:blip r:embed="rId3"/>
          <a:srcRect/>
          <a:stretch>
            <a:fillRect/>
          </a:stretch>
        </p:blipFill>
        <p:spPr bwMode="auto">
          <a:xfrm>
            <a:off x="5029200" y="381000"/>
            <a:ext cx="3657600" cy="6477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90600" y="0"/>
            <a:ext cx="6704965" cy="3282950"/>
          </a:xfrm>
          <a:prstGeom prst="rect">
            <a:avLst/>
          </a:prstGeom>
        </p:spPr>
        <p:txBody>
          <a:bodyPr vert="horz" wrap="square" lIns="0" tIns="12700" rIns="0" bIns="0" rtlCol="0">
            <a:spAutoFit/>
          </a:bodyPr>
          <a:lstStyle/>
          <a:p>
            <a:pPr marL="12065" marR="5080" algn="ctr">
              <a:lnSpc>
                <a:spcPct val="150000"/>
              </a:lnSpc>
              <a:spcBef>
                <a:spcPts val="100"/>
              </a:spcBef>
            </a:pPr>
            <a:endParaRPr lang="ar-EG" sz="2000" spc="-5" dirty="0">
              <a:solidFill>
                <a:srgbClr val="0000FF"/>
              </a:solidFill>
              <a:latin typeface="Microsoft Sans Serif"/>
              <a:cs typeface="Microsoft Sans Serif"/>
            </a:endParaRPr>
          </a:p>
          <a:p>
            <a:pPr marL="12065" marR="5080" algn="ctr">
              <a:lnSpc>
                <a:spcPct val="150000"/>
              </a:lnSpc>
              <a:spcBef>
                <a:spcPts val="100"/>
              </a:spcBef>
            </a:pPr>
            <a:r>
              <a:rPr lang="en-US" sz="2000" dirty="0"/>
              <a:t>The parathyroid glands are two pairs of glands usually positioned behind the left and right lobes of the thyroid. Each gland is a yellowish-brown flat ovoid that , usually about 6 mm long and 3 to 4 mm wide, and 1 to 2 mm </a:t>
            </a:r>
            <a:r>
              <a:rPr lang="en-US" sz="2000" dirty="0" err="1"/>
              <a:t>anteroposteriorly</a:t>
            </a:r>
            <a:r>
              <a:rPr lang="en-US" sz="2000" dirty="0"/>
              <a:t>.</a:t>
            </a:r>
            <a:endParaRPr lang="en-US" sz="2000" spc="-5" dirty="0">
              <a:latin typeface="Microsoft Sans Serif"/>
              <a:cs typeface="Microsoft Sans Serif"/>
            </a:endParaRPr>
          </a:p>
          <a:p>
            <a:pPr marL="12065" marR="5080" algn="ctr">
              <a:lnSpc>
                <a:spcPct val="150000"/>
              </a:lnSpc>
              <a:spcBef>
                <a:spcPts val="100"/>
              </a:spcBef>
            </a:pPr>
            <a:r>
              <a:rPr lang="en-US" sz="2000" dirty="0"/>
              <a:t> There are typically four parathyroid glands</a:t>
            </a:r>
          </a:p>
          <a:p>
            <a:pPr marL="12065" marR="5080" algn="ctr">
              <a:lnSpc>
                <a:spcPct val="150000"/>
              </a:lnSpc>
              <a:spcBef>
                <a:spcPts val="100"/>
              </a:spcBef>
            </a:pPr>
            <a:r>
              <a:rPr sz="2000" spc="-5">
                <a:solidFill>
                  <a:srgbClr val="0000FF"/>
                </a:solidFill>
                <a:latin typeface="Microsoft Sans Serif"/>
                <a:cs typeface="Microsoft Sans Serif"/>
              </a:rPr>
              <a:t>.</a:t>
            </a:r>
            <a:r>
              <a:rPr lang="en-US" sz="2000" spc="-5" dirty="0">
                <a:solidFill>
                  <a:srgbClr val="0000FF"/>
                </a:solidFill>
                <a:latin typeface="Microsoft Sans Serif"/>
                <a:cs typeface="Microsoft Sans Serif"/>
              </a:rPr>
              <a:t> </a:t>
            </a:r>
            <a:endParaRPr sz="2000">
              <a:latin typeface="Microsoft Sans Serif"/>
              <a:cs typeface="Microsoft Sans Serif"/>
            </a:endParaRPr>
          </a:p>
        </p:txBody>
      </p:sp>
      <p:pic>
        <p:nvPicPr>
          <p:cNvPr id="67588" name="Picture 4" descr="Your parathyroid glands - Parathyroid UK"/>
          <p:cNvPicPr>
            <a:picLocks noChangeAspect="1" noChangeArrowheads="1"/>
          </p:cNvPicPr>
          <p:nvPr/>
        </p:nvPicPr>
        <p:blipFill>
          <a:blip r:embed="rId2"/>
          <a:srcRect/>
          <a:stretch>
            <a:fillRect/>
          </a:stretch>
        </p:blipFill>
        <p:spPr bwMode="auto">
          <a:xfrm>
            <a:off x="1295400" y="4114800"/>
            <a:ext cx="5638800" cy="253690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prstGeom prst="rect">
            <a:avLst/>
          </a:prstGeom>
        </p:spPr>
        <p:txBody>
          <a:bodyPr vert="horz" wrap="square" lIns="0" tIns="12065" rIns="0" bIns="0" rtlCol="0">
            <a:spAutoFit/>
          </a:bodyPr>
          <a:lstStyle/>
          <a:p>
            <a:pPr marL="2787015" marR="5080" indent="-2734945">
              <a:lnSpc>
                <a:spcPct val="100000"/>
              </a:lnSpc>
              <a:spcBef>
                <a:spcPts val="95"/>
              </a:spcBef>
            </a:pPr>
            <a:r>
              <a:rPr sz="2800" spc="-5" dirty="0">
                <a:solidFill>
                  <a:srgbClr val="0000CC"/>
                </a:solidFill>
                <a:latin typeface="Microsoft Sans Serif"/>
                <a:cs typeface="Microsoft Sans Serif"/>
              </a:rPr>
              <a:t>Major</a:t>
            </a:r>
            <a:r>
              <a:rPr sz="2800" spc="45" dirty="0">
                <a:solidFill>
                  <a:srgbClr val="0000CC"/>
                </a:solidFill>
                <a:latin typeface="Microsoft Sans Serif"/>
                <a:cs typeface="Microsoft Sans Serif"/>
              </a:rPr>
              <a:t> </a:t>
            </a:r>
            <a:r>
              <a:rPr sz="2800" spc="-5" dirty="0">
                <a:solidFill>
                  <a:srgbClr val="0000CC"/>
                </a:solidFill>
                <a:latin typeface="Microsoft Sans Serif"/>
                <a:cs typeface="Microsoft Sans Serif"/>
              </a:rPr>
              <a:t>mediators</a:t>
            </a:r>
            <a:r>
              <a:rPr sz="2800" spc="50" dirty="0">
                <a:solidFill>
                  <a:srgbClr val="0000CC"/>
                </a:solidFill>
                <a:latin typeface="Microsoft Sans Serif"/>
                <a:cs typeface="Microsoft Sans Serif"/>
              </a:rPr>
              <a:t> </a:t>
            </a:r>
            <a:r>
              <a:rPr sz="2800" spc="-5" dirty="0">
                <a:solidFill>
                  <a:srgbClr val="0000CC"/>
                </a:solidFill>
                <a:latin typeface="Microsoft Sans Serif"/>
                <a:cs typeface="Microsoft Sans Serif"/>
              </a:rPr>
              <a:t>of</a:t>
            </a:r>
            <a:r>
              <a:rPr sz="2800" spc="30" dirty="0">
                <a:solidFill>
                  <a:srgbClr val="0000CC"/>
                </a:solidFill>
                <a:latin typeface="Microsoft Sans Serif"/>
                <a:cs typeface="Microsoft Sans Serif"/>
              </a:rPr>
              <a:t> </a:t>
            </a:r>
            <a:r>
              <a:rPr sz="2800" spc="-5" dirty="0">
                <a:solidFill>
                  <a:srgbClr val="0000CC"/>
                </a:solidFill>
                <a:latin typeface="Microsoft Sans Serif"/>
                <a:cs typeface="Microsoft Sans Serif"/>
              </a:rPr>
              <a:t>calcium</a:t>
            </a:r>
            <a:r>
              <a:rPr sz="2800" spc="30" dirty="0">
                <a:solidFill>
                  <a:srgbClr val="0000CC"/>
                </a:solidFill>
                <a:latin typeface="Microsoft Sans Serif"/>
                <a:cs typeface="Microsoft Sans Serif"/>
              </a:rPr>
              <a:t> </a:t>
            </a:r>
            <a:r>
              <a:rPr sz="2800" spc="-5" dirty="0">
                <a:solidFill>
                  <a:srgbClr val="0000CC"/>
                </a:solidFill>
                <a:latin typeface="Microsoft Sans Serif"/>
                <a:cs typeface="Microsoft Sans Serif"/>
              </a:rPr>
              <a:t>and</a:t>
            </a:r>
            <a:r>
              <a:rPr sz="2800" spc="50" dirty="0">
                <a:solidFill>
                  <a:srgbClr val="0000CC"/>
                </a:solidFill>
                <a:latin typeface="Microsoft Sans Serif"/>
                <a:cs typeface="Microsoft Sans Serif"/>
              </a:rPr>
              <a:t> </a:t>
            </a:r>
            <a:r>
              <a:rPr sz="2800" spc="-5" dirty="0">
                <a:solidFill>
                  <a:srgbClr val="0000CC"/>
                </a:solidFill>
                <a:latin typeface="Microsoft Sans Serif"/>
                <a:cs typeface="Microsoft Sans Serif"/>
              </a:rPr>
              <a:t>phosphate </a:t>
            </a:r>
            <a:r>
              <a:rPr sz="2800" spc="-730" dirty="0">
                <a:solidFill>
                  <a:srgbClr val="0000CC"/>
                </a:solidFill>
                <a:latin typeface="Microsoft Sans Serif"/>
                <a:cs typeface="Microsoft Sans Serif"/>
              </a:rPr>
              <a:t> </a:t>
            </a:r>
            <a:r>
              <a:rPr sz="2800" spc="-5" dirty="0">
                <a:solidFill>
                  <a:srgbClr val="0000CC"/>
                </a:solidFill>
                <a:latin typeface="Microsoft Sans Serif"/>
                <a:cs typeface="Microsoft Sans Serif"/>
              </a:rPr>
              <a:t>balance</a:t>
            </a:r>
            <a:endParaRPr sz="2800">
              <a:latin typeface="Microsoft Sans Serif"/>
              <a:cs typeface="Microsoft Sans Serif"/>
            </a:endParaRPr>
          </a:p>
        </p:txBody>
      </p:sp>
      <p:graphicFrame>
        <p:nvGraphicFramePr>
          <p:cNvPr id="4" name="object 4"/>
          <p:cNvGraphicFramePr>
            <a:graphicFrameLocks noGrp="1"/>
          </p:cNvGraphicFramePr>
          <p:nvPr/>
        </p:nvGraphicFramePr>
        <p:xfrm>
          <a:off x="461962" y="1162811"/>
          <a:ext cx="8228964" cy="5574764"/>
        </p:xfrm>
        <a:graphic>
          <a:graphicData uri="http://schemas.openxmlformats.org/drawingml/2006/table">
            <a:tbl>
              <a:tblPr firstRow="1" bandRow="1">
                <a:tableStyleId>{2D5ABB26-0587-4C30-8999-92F81FD0307C}</a:tableStyleId>
              </a:tblPr>
              <a:tblGrid>
                <a:gridCol w="730250">
                  <a:extLst>
                    <a:ext uri="{9D8B030D-6E8A-4147-A177-3AD203B41FA5}">
                      <a16:colId xmlns:a16="http://schemas.microsoft.com/office/drawing/2014/main" val="20000"/>
                    </a:ext>
                  </a:extLst>
                </a:gridCol>
                <a:gridCol w="579119">
                  <a:extLst>
                    <a:ext uri="{9D8B030D-6E8A-4147-A177-3AD203B41FA5}">
                      <a16:colId xmlns:a16="http://schemas.microsoft.com/office/drawing/2014/main" val="20001"/>
                    </a:ext>
                  </a:extLst>
                </a:gridCol>
                <a:gridCol w="6919595">
                  <a:extLst>
                    <a:ext uri="{9D8B030D-6E8A-4147-A177-3AD203B41FA5}">
                      <a16:colId xmlns:a16="http://schemas.microsoft.com/office/drawing/2014/main" val="20002"/>
                    </a:ext>
                  </a:extLst>
                </a:gridCol>
              </a:tblGrid>
              <a:tr h="69087">
                <a:tc gridSpan="3">
                  <a:txBody>
                    <a:bodyPr/>
                    <a:lstStyle/>
                    <a:p>
                      <a:pPr>
                        <a:lnSpc>
                          <a:spcPct val="100000"/>
                        </a:lnSpc>
                      </a:pPr>
                      <a:endParaRPr sz="200">
                        <a:latin typeface="Times New Roman"/>
                        <a:cs typeface="Times New Roman"/>
                      </a:endParaRPr>
                    </a:p>
                  </a:txBody>
                  <a:tcPr marL="0" marR="0" marT="0" marB="0">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97383">
                <a:tc gridSpan="2">
                  <a:txBody>
                    <a:bodyPr/>
                    <a:lstStyle/>
                    <a:p>
                      <a:pPr marL="337185">
                        <a:lnSpc>
                          <a:spcPct val="100000"/>
                        </a:lnSpc>
                        <a:spcBef>
                          <a:spcPts val="910"/>
                        </a:spcBef>
                      </a:pPr>
                      <a:r>
                        <a:rPr sz="1600" b="1" spc="-5" dirty="0">
                          <a:latin typeface="Arial"/>
                          <a:cs typeface="Arial"/>
                        </a:rPr>
                        <a:t>Serum</a:t>
                      </a:r>
                      <a:endParaRPr sz="1600">
                        <a:latin typeface="Arial"/>
                        <a:cs typeface="Arial"/>
                      </a:endParaRPr>
                    </a:p>
                  </a:txBody>
                  <a:tcPr marL="0" marR="0" marT="1155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rowSpan="2">
                  <a:txBody>
                    <a:bodyPr/>
                    <a:lstStyle/>
                    <a:p>
                      <a:pPr marL="1905" algn="ctr">
                        <a:lnSpc>
                          <a:spcPct val="100000"/>
                        </a:lnSpc>
                        <a:spcBef>
                          <a:spcPts val="285"/>
                        </a:spcBef>
                      </a:pPr>
                      <a:r>
                        <a:rPr sz="2800" spc="-5" dirty="0">
                          <a:solidFill>
                            <a:srgbClr val="00AF50"/>
                          </a:solidFill>
                          <a:latin typeface="Microsoft Sans Serif"/>
                          <a:cs typeface="Microsoft Sans Serif"/>
                        </a:rPr>
                        <a:t>Parathormone</a:t>
                      </a:r>
                      <a:r>
                        <a:rPr sz="2800" spc="60" dirty="0">
                          <a:solidFill>
                            <a:srgbClr val="00AF50"/>
                          </a:solidFill>
                          <a:latin typeface="Microsoft Sans Serif"/>
                          <a:cs typeface="Microsoft Sans Serif"/>
                        </a:rPr>
                        <a:t> </a:t>
                      </a:r>
                      <a:r>
                        <a:rPr sz="2800" spc="-5" dirty="0">
                          <a:solidFill>
                            <a:srgbClr val="00AF50"/>
                          </a:solidFill>
                          <a:latin typeface="Microsoft Sans Serif"/>
                          <a:cs typeface="Microsoft Sans Serif"/>
                        </a:rPr>
                        <a:t>(PTH)</a:t>
                      </a:r>
                      <a:endParaRPr sz="2800">
                        <a:latin typeface="Microsoft Sans Serif"/>
                        <a:cs typeface="Microsoft Sans Serif"/>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56767">
                <a:tc>
                  <a:txBody>
                    <a:bodyPr/>
                    <a:lstStyle/>
                    <a:p>
                      <a:pPr marL="91440">
                        <a:lnSpc>
                          <a:spcPct val="100000"/>
                        </a:lnSpc>
                        <a:spcBef>
                          <a:spcPts val="300"/>
                        </a:spcBef>
                      </a:pPr>
                      <a:r>
                        <a:rPr sz="2400" b="1" spc="-5" dirty="0">
                          <a:solidFill>
                            <a:srgbClr val="0000FF"/>
                          </a:solidFill>
                          <a:latin typeface="Arial"/>
                          <a:cs typeface="Arial"/>
                        </a:rPr>
                        <a:t>Ca</a:t>
                      </a:r>
                      <a:r>
                        <a:rPr sz="2400" b="1" spc="-7" baseline="-20833" dirty="0">
                          <a:solidFill>
                            <a:srgbClr val="0000FF"/>
                          </a:solidFill>
                          <a:latin typeface="Arial"/>
                          <a:cs typeface="Arial"/>
                        </a:rPr>
                        <a:t>s</a:t>
                      </a:r>
                      <a:endParaRPr sz="2400" baseline="-20833">
                        <a:latin typeface="Arial"/>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00"/>
                        </a:spcBef>
                      </a:pPr>
                      <a:r>
                        <a:rPr sz="2400" b="1" spc="-5" dirty="0">
                          <a:solidFill>
                            <a:srgbClr val="0000FF"/>
                          </a:solidFill>
                          <a:latin typeface="Arial"/>
                          <a:cs typeface="Arial"/>
                        </a:rPr>
                        <a:t>P</a:t>
                      </a:r>
                      <a:r>
                        <a:rPr sz="2400" b="1" spc="-7" baseline="-20833" dirty="0">
                          <a:solidFill>
                            <a:srgbClr val="0000FF"/>
                          </a:solidFill>
                          <a:latin typeface="Arial"/>
                          <a:cs typeface="Arial"/>
                        </a:rPr>
                        <a:t>s</a:t>
                      </a:r>
                      <a:endParaRPr sz="2400" baseline="-20833">
                        <a:latin typeface="Arial"/>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99185">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7825" indent="-287020">
                        <a:lnSpc>
                          <a:spcPct val="100000"/>
                        </a:lnSpc>
                        <a:spcBef>
                          <a:spcPts val="325"/>
                        </a:spcBef>
                        <a:buChar char="•"/>
                        <a:tabLst>
                          <a:tab pos="377825" algn="l"/>
                          <a:tab pos="378460" algn="l"/>
                        </a:tabLst>
                      </a:pPr>
                      <a:r>
                        <a:rPr sz="1600" spc="-5" dirty="0">
                          <a:latin typeface="Microsoft Sans Serif"/>
                          <a:cs typeface="Microsoft Sans Serif"/>
                        </a:rPr>
                        <a:t>increases</a:t>
                      </a:r>
                      <a:r>
                        <a:rPr sz="1600" spc="15" dirty="0">
                          <a:latin typeface="Microsoft Sans Serif"/>
                          <a:cs typeface="Microsoft Sans Serif"/>
                        </a:rPr>
                        <a:t> </a:t>
                      </a:r>
                      <a:r>
                        <a:rPr sz="1600" spc="-5" dirty="0">
                          <a:latin typeface="Microsoft Sans Serif"/>
                          <a:cs typeface="Microsoft Sans Serif"/>
                        </a:rPr>
                        <a:t>the</a:t>
                      </a:r>
                      <a:r>
                        <a:rPr sz="1600" spc="30" dirty="0">
                          <a:latin typeface="Microsoft Sans Serif"/>
                          <a:cs typeface="Microsoft Sans Serif"/>
                        </a:rPr>
                        <a:t> </a:t>
                      </a:r>
                      <a:r>
                        <a:rPr sz="1600" spc="-5" dirty="0">
                          <a:latin typeface="Microsoft Sans Serif"/>
                          <a:cs typeface="Microsoft Sans Serif"/>
                        </a:rPr>
                        <a:t>release</a:t>
                      </a:r>
                      <a:r>
                        <a:rPr sz="1600" spc="15" dirty="0">
                          <a:latin typeface="Microsoft Sans Serif"/>
                          <a:cs typeface="Microsoft Sans Serif"/>
                        </a:rPr>
                        <a:t> </a:t>
                      </a:r>
                      <a:r>
                        <a:rPr sz="1600" spc="-5" dirty="0">
                          <a:latin typeface="Microsoft Sans Serif"/>
                          <a:cs typeface="Microsoft Sans Serif"/>
                        </a:rPr>
                        <a:t>of</a:t>
                      </a:r>
                      <a:r>
                        <a:rPr sz="1600" spc="35" dirty="0">
                          <a:latin typeface="Microsoft Sans Serif"/>
                          <a:cs typeface="Microsoft Sans Serif"/>
                        </a:rPr>
                        <a:t> </a:t>
                      </a:r>
                      <a:r>
                        <a:rPr sz="1600" spc="-5" dirty="0">
                          <a:latin typeface="Microsoft Sans Serif"/>
                          <a:cs typeface="Microsoft Sans Serif"/>
                        </a:rPr>
                        <a:t>calcium</a:t>
                      </a:r>
                      <a:r>
                        <a:rPr sz="1600" spc="10" dirty="0">
                          <a:latin typeface="Microsoft Sans Serif"/>
                          <a:cs typeface="Microsoft Sans Serif"/>
                        </a:rPr>
                        <a:t> </a:t>
                      </a:r>
                      <a:r>
                        <a:rPr sz="1600" spc="-5" dirty="0">
                          <a:latin typeface="Microsoft Sans Serif"/>
                          <a:cs typeface="Microsoft Sans Serif"/>
                        </a:rPr>
                        <a:t>and</a:t>
                      </a:r>
                      <a:r>
                        <a:rPr sz="1600" spc="15" dirty="0">
                          <a:latin typeface="Microsoft Sans Serif"/>
                          <a:cs typeface="Microsoft Sans Serif"/>
                        </a:rPr>
                        <a:t> </a:t>
                      </a:r>
                      <a:r>
                        <a:rPr sz="1600" spc="-5" dirty="0">
                          <a:latin typeface="Microsoft Sans Serif"/>
                          <a:cs typeface="Microsoft Sans Serif"/>
                        </a:rPr>
                        <a:t>phosphate</a:t>
                      </a:r>
                      <a:r>
                        <a:rPr sz="1600" spc="20" dirty="0">
                          <a:latin typeface="Microsoft Sans Serif"/>
                          <a:cs typeface="Microsoft Sans Serif"/>
                        </a:rPr>
                        <a:t> </a:t>
                      </a:r>
                      <a:r>
                        <a:rPr sz="1600" spc="-5" dirty="0">
                          <a:latin typeface="Microsoft Sans Serif"/>
                          <a:cs typeface="Microsoft Sans Serif"/>
                        </a:rPr>
                        <a:t>from</a:t>
                      </a:r>
                      <a:r>
                        <a:rPr sz="1600" spc="55" dirty="0">
                          <a:latin typeface="Microsoft Sans Serif"/>
                          <a:cs typeface="Microsoft Sans Serif"/>
                        </a:rPr>
                        <a:t> </a:t>
                      </a:r>
                      <a:r>
                        <a:rPr sz="1600" spc="-5" dirty="0">
                          <a:latin typeface="Microsoft Sans Serif"/>
                          <a:cs typeface="Microsoft Sans Serif"/>
                        </a:rPr>
                        <a:t>bones</a:t>
                      </a:r>
                      <a:endParaRPr sz="1600">
                        <a:latin typeface="Microsoft Sans Serif"/>
                        <a:cs typeface="Microsoft Sans Serif"/>
                      </a:endParaRPr>
                    </a:p>
                    <a:p>
                      <a:pPr marL="377825" marR="156845" indent="-287020">
                        <a:lnSpc>
                          <a:spcPct val="100000"/>
                        </a:lnSpc>
                        <a:buChar char="•"/>
                        <a:tabLst>
                          <a:tab pos="377825" algn="l"/>
                          <a:tab pos="378460" algn="l"/>
                        </a:tabLst>
                      </a:pPr>
                      <a:r>
                        <a:rPr sz="1600" spc="-5" dirty="0">
                          <a:latin typeface="Microsoft Sans Serif"/>
                          <a:cs typeface="Microsoft Sans Serif"/>
                        </a:rPr>
                        <a:t>stimulates</a:t>
                      </a:r>
                      <a:r>
                        <a:rPr sz="1600" spc="10" dirty="0">
                          <a:latin typeface="Microsoft Sans Serif"/>
                          <a:cs typeface="Microsoft Sans Serif"/>
                        </a:rPr>
                        <a:t> </a:t>
                      </a:r>
                      <a:r>
                        <a:rPr sz="1600" spc="-5" dirty="0">
                          <a:latin typeface="Microsoft Sans Serif"/>
                          <a:cs typeface="Microsoft Sans Serif"/>
                        </a:rPr>
                        <a:t>the</a:t>
                      </a:r>
                      <a:r>
                        <a:rPr sz="1600" spc="35" dirty="0">
                          <a:latin typeface="Microsoft Sans Serif"/>
                          <a:cs typeface="Microsoft Sans Serif"/>
                        </a:rPr>
                        <a:t> </a:t>
                      </a:r>
                      <a:r>
                        <a:rPr sz="1600" spc="-5" dirty="0">
                          <a:latin typeface="Microsoft Sans Serif"/>
                          <a:cs typeface="Microsoft Sans Serif"/>
                        </a:rPr>
                        <a:t>formation</a:t>
                      </a:r>
                      <a:r>
                        <a:rPr sz="1600" spc="45" dirty="0">
                          <a:latin typeface="Microsoft Sans Serif"/>
                          <a:cs typeface="Microsoft Sans Serif"/>
                        </a:rPr>
                        <a:t> </a:t>
                      </a:r>
                      <a:r>
                        <a:rPr sz="1600" spc="-5" dirty="0">
                          <a:latin typeface="Microsoft Sans Serif"/>
                          <a:cs typeface="Microsoft Sans Serif"/>
                        </a:rPr>
                        <a:t>of</a:t>
                      </a:r>
                      <a:r>
                        <a:rPr sz="1600" spc="30" dirty="0">
                          <a:latin typeface="Microsoft Sans Serif"/>
                          <a:cs typeface="Microsoft Sans Serif"/>
                        </a:rPr>
                        <a:t> </a:t>
                      </a:r>
                      <a:r>
                        <a:rPr sz="1600" spc="-5" dirty="0">
                          <a:latin typeface="Microsoft Sans Serif"/>
                          <a:cs typeface="Microsoft Sans Serif"/>
                        </a:rPr>
                        <a:t>active</a:t>
                      </a:r>
                      <a:r>
                        <a:rPr sz="1600" spc="15" dirty="0">
                          <a:latin typeface="Microsoft Sans Serif"/>
                          <a:cs typeface="Microsoft Sans Serif"/>
                        </a:rPr>
                        <a:t> </a:t>
                      </a:r>
                      <a:r>
                        <a:rPr sz="1600" spc="-5" dirty="0">
                          <a:latin typeface="Microsoft Sans Serif"/>
                          <a:cs typeface="Microsoft Sans Serif"/>
                        </a:rPr>
                        <a:t>vitamin</a:t>
                      </a:r>
                      <a:r>
                        <a:rPr sz="1600" spc="10" dirty="0">
                          <a:latin typeface="Microsoft Sans Serif"/>
                          <a:cs typeface="Microsoft Sans Serif"/>
                        </a:rPr>
                        <a:t> </a:t>
                      </a:r>
                      <a:r>
                        <a:rPr sz="1600" spc="-5" dirty="0">
                          <a:latin typeface="Microsoft Sans Serif"/>
                          <a:cs typeface="Microsoft Sans Serif"/>
                        </a:rPr>
                        <a:t>D</a:t>
                      </a:r>
                      <a:r>
                        <a:rPr sz="1600" spc="20" dirty="0">
                          <a:latin typeface="Microsoft Sans Serif"/>
                          <a:cs typeface="Microsoft Sans Serif"/>
                        </a:rPr>
                        <a:t> </a:t>
                      </a:r>
                      <a:r>
                        <a:rPr sz="1600" spc="-10" dirty="0">
                          <a:latin typeface="Microsoft Sans Serif"/>
                          <a:cs typeface="Microsoft Sans Serif"/>
                        </a:rPr>
                        <a:t>in</a:t>
                      </a:r>
                      <a:r>
                        <a:rPr sz="1600" spc="15" dirty="0">
                          <a:latin typeface="Microsoft Sans Serif"/>
                          <a:cs typeface="Microsoft Sans Serif"/>
                        </a:rPr>
                        <a:t> </a:t>
                      </a:r>
                      <a:r>
                        <a:rPr sz="1600" spc="-5" dirty="0">
                          <a:latin typeface="Microsoft Sans Serif"/>
                          <a:cs typeface="Microsoft Sans Serif"/>
                        </a:rPr>
                        <a:t>the</a:t>
                      </a:r>
                      <a:r>
                        <a:rPr sz="1600" spc="35" dirty="0">
                          <a:latin typeface="Microsoft Sans Serif"/>
                          <a:cs typeface="Microsoft Sans Serif"/>
                        </a:rPr>
                        <a:t> </a:t>
                      </a:r>
                      <a:r>
                        <a:rPr sz="1600" spc="-10" dirty="0">
                          <a:latin typeface="Microsoft Sans Serif"/>
                          <a:cs typeface="Microsoft Sans Serif"/>
                        </a:rPr>
                        <a:t>kidneys</a:t>
                      </a:r>
                      <a:r>
                        <a:rPr sz="1600" spc="25" dirty="0">
                          <a:latin typeface="Microsoft Sans Serif"/>
                          <a:cs typeface="Microsoft Sans Serif"/>
                        </a:rPr>
                        <a:t> </a:t>
                      </a:r>
                      <a:r>
                        <a:rPr sz="1600" spc="-5" dirty="0">
                          <a:latin typeface="Microsoft Sans Serif"/>
                          <a:cs typeface="Microsoft Sans Serif"/>
                        </a:rPr>
                        <a:t>(activation</a:t>
                      </a:r>
                      <a:r>
                        <a:rPr sz="1600" spc="20" dirty="0">
                          <a:latin typeface="Microsoft Sans Serif"/>
                          <a:cs typeface="Microsoft Sans Serif"/>
                        </a:rPr>
                        <a:t> </a:t>
                      </a:r>
                      <a:r>
                        <a:rPr sz="1600" spc="-5" dirty="0">
                          <a:latin typeface="Microsoft Sans Serif"/>
                          <a:cs typeface="Microsoft Sans Serif"/>
                        </a:rPr>
                        <a:t>of </a:t>
                      </a:r>
                      <a:r>
                        <a:rPr sz="1600" spc="-409" dirty="0">
                          <a:latin typeface="Microsoft Sans Serif"/>
                          <a:cs typeface="Microsoft Sans Serif"/>
                        </a:rPr>
                        <a:t> </a:t>
                      </a:r>
                      <a:r>
                        <a:rPr sz="1600" spc="-5" dirty="0">
                          <a:latin typeface="Microsoft Sans Serif"/>
                          <a:cs typeface="Microsoft Sans Serif"/>
                        </a:rPr>
                        <a:t>1</a:t>
                      </a:r>
                      <a:r>
                        <a:rPr sz="1600" spc="10" dirty="0">
                          <a:latin typeface="Microsoft Sans Serif"/>
                          <a:cs typeface="Microsoft Sans Serif"/>
                        </a:rPr>
                        <a:t> </a:t>
                      </a:r>
                      <a:r>
                        <a:rPr sz="1600" dirty="0">
                          <a:latin typeface="Microsoft Sans Serif"/>
                          <a:cs typeface="Microsoft Sans Serif"/>
                        </a:rPr>
                        <a:t>α</a:t>
                      </a:r>
                      <a:r>
                        <a:rPr sz="1600" spc="30" dirty="0">
                          <a:latin typeface="Microsoft Sans Serif"/>
                          <a:cs typeface="Microsoft Sans Serif"/>
                        </a:rPr>
                        <a:t> </a:t>
                      </a:r>
                      <a:r>
                        <a:rPr sz="1600" spc="-10" dirty="0">
                          <a:latin typeface="Microsoft Sans Serif"/>
                          <a:cs typeface="Microsoft Sans Serif"/>
                        </a:rPr>
                        <a:t>hydroxylase)</a:t>
                      </a:r>
                      <a:endParaRPr sz="1600">
                        <a:latin typeface="Microsoft Sans Serif"/>
                        <a:cs typeface="Microsoft Sans Serif"/>
                      </a:endParaRPr>
                    </a:p>
                    <a:p>
                      <a:pPr marL="377825" indent="-287020">
                        <a:lnSpc>
                          <a:spcPct val="100000"/>
                        </a:lnSpc>
                        <a:buChar char="•"/>
                        <a:tabLst>
                          <a:tab pos="377825" algn="l"/>
                          <a:tab pos="378460" algn="l"/>
                        </a:tabLst>
                      </a:pPr>
                      <a:r>
                        <a:rPr sz="1600" spc="-5" dirty="0">
                          <a:latin typeface="Microsoft Sans Serif"/>
                          <a:cs typeface="Microsoft Sans Serif"/>
                        </a:rPr>
                        <a:t>reduces</a:t>
                      </a:r>
                      <a:r>
                        <a:rPr sz="1600" spc="20" dirty="0">
                          <a:latin typeface="Microsoft Sans Serif"/>
                          <a:cs typeface="Microsoft Sans Serif"/>
                        </a:rPr>
                        <a:t> </a:t>
                      </a:r>
                      <a:r>
                        <a:rPr sz="1600" spc="-5" dirty="0">
                          <a:latin typeface="Microsoft Sans Serif"/>
                          <a:cs typeface="Microsoft Sans Serif"/>
                        </a:rPr>
                        <a:t>calciuria</a:t>
                      </a:r>
                      <a:r>
                        <a:rPr sz="1600" dirty="0">
                          <a:latin typeface="Microsoft Sans Serif"/>
                          <a:cs typeface="Microsoft Sans Serif"/>
                        </a:rPr>
                        <a:t> </a:t>
                      </a:r>
                      <a:r>
                        <a:rPr sz="1600" spc="-5" dirty="0">
                          <a:latin typeface="Microsoft Sans Serif"/>
                          <a:cs typeface="Microsoft Sans Serif"/>
                        </a:rPr>
                        <a:t>and</a:t>
                      </a:r>
                      <a:r>
                        <a:rPr sz="1600" spc="25" dirty="0">
                          <a:latin typeface="Microsoft Sans Serif"/>
                          <a:cs typeface="Microsoft Sans Serif"/>
                        </a:rPr>
                        <a:t> </a:t>
                      </a:r>
                      <a:r>
                        <a:rPr sz="1600" spc="-5" dirty="0">
                          <a:latin typeface="Microsoft Sans Serif"/>
                          <a:cs typeface="Microsoft Sans Serif"/>
                        </a:rPr>
                        <a:t>increases</a:t>
                      </a:r>
                      <a:r>
                        <a:rPr sz="1600" spc="15" dirty="0">
                          <a:latin typeface="Microsoft Sans Serif"/>
                          <a:cs typeface="Microsoft Sans Serif"/>
                        </a:rPr>
                        <a:t> </a:t>
                      </a:r>
                      <a:r>
                        <a:rPr sz="1600" spc="-5" dirty="0">
                          <a:latin typeface="Microsoft Sans Serif"/>
                          <a:cs typeface="Microsoft Sans Serif"/>
                        </a:rPr>
                        <a:t>phosphaturia</a:t>
                      </a:r>
                      <a:endParaRPr sz="1600">
                        <a:latin typeface="Microsoft Sans Serif"/>
                        <a:cs typeface="Microsoft Sans Serif"/>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18159">
                <a:tc gridSpan="3">
                  <a:txBody>
                    <a:bodyPr/>
                    <a:lstStyle/>
                    <a:p>
                      <a:pPr algn="ctr">
                        <a:lnSpc>
                          <a:spcPct val="100000"/>
                        </a:lnSpc>
                        <a:spcBef>
                          <a:spcPts val="290"/>
                        </a:spcBef>
                      </a:pPr>
                      <a:r>
                        <a:rPr sz="2800" spc="-15" dirty="0">
                          <a:solidFill>
                            <a:srgbClr val="00AF50"/>
                          </a:solidFill>
                          <a:latin typeface="Microsoft Sans Serif"/>
                          <a:cs typeface="Microsoft Sans Serif"/>
                        </a:rPr>
                        <a:t>Vitamin</a:t>
                      </a:r>
                      <a:r>
                        <a:rPr sz="2800" spc="10" dirty="0">
                          <a:solidFill>
                            <a:srgbClr val="00AF50"/>
                          </a:solidFill>
                          <a:latin typeface="Microsoft Sans Serif"/>
                          <a:cs typeface="Microsoft Sans Serif"/>
                        </a:rPr>
                        <a:t> </a:t>
                      </a:r>
                      <a:r>
                        <a:rPr sz="2800" spc="-5" dirty="0">
                          <a:solidFill>
                            <a:srgbClr val="00AF50"/>
                          </a:solidFill>
                          <a:latin typeface="Microsoft Sans Serif"/>
                          <a:cs typeface="Microsoft Sans Serif"/>
                        </a:rPr>
                        <a:t>D</a:t>
                      </a:r>
                      <a:endParaRPr sz="2800">
                        <a:latin typeface="Microsoft Sans Serif"/>
                        <a:cs typeface="Microsoft Sans Serif"/>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640080">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7825" indent="-287020">
                        <a:lnSpc>
                          <a:spcPct val="100000"/>
                        </a:lnSpc>
                        <a:spcBef>
                          <a:spcPts val="320"/>
                        </a:spcBef>
                        <a:buChar char="•"/>
                        <a:tabLst>
                          <a:tab pos="377825" algn="l"/>
                          <a:tab pos="378460" algn="l"/>
                        </a:tabLst>
                      </a:pPr>
                      <a:r>
                        <a:rPr sz="1800" spc="-5" dirty="0">
                          <a:latin typeface="Microsoft Sans Serif"/>
                          <a:cs typeface="Microsoft Sans Serif"/>
                        </a:rPr>
                        <a:t>increases</a:t>
                      </a:r>
                      <a:r>
                        <a:rPr sz="1800" spc="25" dirty="0">
                          <a:latin typeface="Microsoft Sans Serif"/>
                          <a:cs typeface="Microsoft Sans Serif"/>
                        </a:rPr>
                        <a:t> </a:t>
                      </a:r>
                      <a:r>
                        <a:rPr sz="1800" dirty="0">
                          <a:latin typeface="Microsoft Sans Serif"/>
                          <a:cs typeface="Microsoft Sans Serif"/>
                        </a:rPr>
                        <a:t>the</a:t>
                      </a:r>
                      <a:r>
                        <a:rPr sz="1800" spc="15" dirty="0">
                          <a:latin typeface="Microsoft Sans Serif"/>
                          <a:cs typeface="Microsoft Sans Serif"/>
                        </a:rPr>
                        <a:t> </a:t>
                      </a:r>
                      <a:r>
                        <a:rPr sz="1800" spc="-5" dirty="0">
                          <a:latin typeface="Microsoft Sans Serif"/>
                          <a:cs typeface="Microsoft Sans Serif"/>
                        </a:rPr>
                        <a:t>uptake</a:t>
                      </a:r>
                      <a:r>
                        <a:rPr sz="1800" spc="25" dirty="0">
                          <a:latin typeface="Microsoft Sans Serif"/>
                          <a:cs typeface="Microsoft Sans Serif"/>
                        </a:rPr>
                        <a:t> </a:t>
                      </a:r>
                      <a:r>
                        <a:rPr sz="1800" spc="-5" dirty="0">
                          <a:latin typeface="Microsoft Sans Serif"/>
                          <a:cs typeface="Microsoft Sans Serif"/>
                        </a:rPr>
                        <a:t>of</a:t>
                      </a:r>
                      <a:r>
                        <a:rPr sz="1800" spc="20" dirty="0">
                          <a:latin typeface="Microsoft Sans Serif"/>
                          <a:cs typeface="Microsoft Sans Serif"/>
                        </a:rPr>
                        <a:t> </a:t>
                      </a:r>
                      <a:r>
                        <a:rPr sz="1800" spc="-5" dirty="0">
                          <a:latin typeface="Microsoft Sans Serif"/>
                          <a:cs typeface="Microsoft Sans Serif"/>
                        </a:rPr>
                        <a:t>Ca</a:t>
                      </a:r>
                      <a:r>
                        <a:rPr sz="1800" spc="15" dirty="0">
                          <a:latin typeface="Microsoft Sans Serif"/>
                          <a:cs typeface="Microsoft Sans Serif"/>
                        </a:rPr>
                        <a:t> </a:t>
                      </a:r>
                      <a:r>
                        <a:rPr sz="1800" spc="-5" dirty="0">
                          <a:latin typeface="Microsoft Sans Serif"/>
                          <a:cs typeface="Microsoft Sans Serif"/>
                        </a:rPr>
                        <a:t>and</a:t>
                      </a:r>
                      <a:r>
                        <a:rPr sz="1800" spc="25" dirty="0">
                          <a:latin typeface="Microsoft Sans Serif"/>
                          <a:cs typeface="Microsoft Sans Serif"/>
                        </a:rPr>
                        <a:t> </a:t>
                      </a:r>
                      <a:r>
                        <a:rPr sz="1800" dirty="0">
                          <a:latin typeface="Microsoft Sans Serif"/>
                          <a:cs typeface="Microsoft Sans Serif"/>
                        </a:rPr>
                        <a:t>P</a:t>
                      </a:r>
                      <a:r>
                        <a:rPr sz="1800" spc="-15" dirty="0">
                          <a:latin typeface="Microsoft Sans Serif"/>
                          <a:cs typeface="Microsoft Sans Serif"/>
                        </a:rPr>
                        <a:t> </a:t>
                      </a:r>
                      <a:r>
                        <a:rPr sz="1800" spc="-10" dirty="0">
                          <a:latin typeface="Microsoft Sans Serif"/>
                          <a:cs typeface="Microsoft Sans Serif"/>
                        </a:rPr>
                        <a:t>in</a:t>
                      </a:r>
                      <a:r>
                        <a:rPr sz="1800" spc="20" dirty="0">
                          <a:latin typeface="Microsoft Sans Serif"/>
                          <a:cs typeface="Microsoft Sans Serif"/>
                        </a:rPr>
                        <a:t> </a:t>
                      </a:r>
                      <a:r>
                        <a:rPr sz="1800" dirty="0">
                          <a:latin typeface="Microsoft Sans Serif"/>
                          <a:cs typeface="Microsoft Sans Serif"/>
                        </a:rPr>
                        <a:t>the</a:t>
                      </a:r>
                      <a:r>
                        <a:rPr sz="1800" spc="10" dirty="0">
                          <a:latin typeface="Microsoft Sans Serif"/>
                          <a:cs typeface="Microsoft Sans Serif"/>
                        </a:rPr>
                        <a:t> </a:t>
                      </a:r>
                      <a:r>
                        <a:rPr sz="1800" spc="-5" dirty="0">
                          <a:latin typeface="Microsoft Sans Serif"/>
                          <a:cs typeface="Microsoft Sans Serif"/>
                        </a:rPr>
                        <a:t>gastrointestinal</a:t>
                      </a:r>
                      <a:r>
                        <a:rPr sz="1800" spc="35" dirty="0">
                          <a:latin typeface="Microsoft Sans Serif"/>
                          <a:cs typeface="Microsoft Sans Serif"/>
                        </a:rPr>
                        <a:t> </a:t>
                      </a:r>
                      <a:r>
                        <a:rPr sz="1800" dirty="0">
                          <a:latin typeface="Microsoft Sans Serif"/>
                          <a:cs typeface="Microsoft Sans Serif"/>
                        </a:rPr>
                        <a:t>tract</a:t>
                      </a:r>
                      <a:endParaRPr sz="1800">
                        <a:latin typeface="Microsoft Sans Serif"/>
                        <a:cs typeface="Microsoft Sans Serif"/>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518160">
                <a:tc gridSpan="3">
                  <a:txBody>
                    <a:bodyPr/>
                    <a:lstStyle/>
                    <a:p>
                      <a:pPr marL="3323590">
                        <a:lnSpc>
                          <a:spcPct val="100000"/>
                        </a:lnSpc>
                        <a:spcBef>
                          <a:spcPts val="290"/>
                        </a:spcBef>
                      </a:pPr>
                      <a:r>
                        <a:rPr sz="2800" spc="-10" dirty="0">
                          <a:solidFill>
                            <a:srgbClr val="00AF50"/>
                          </a:solidFill>
                          <a:latin typeface="Microsoft Sans Serif"/>
                          <a:cs typeface="Microsoft Sans Serif"/>
                        </a:rPr>
                        <a:t>Calcitonin</a:t>
                      </a:r>
                      <a:r>
                        <a:rPr sz="2800" spc="60" dirty="0">
                          <a:solidFill>
                            <a:srgbClr val="00AF50"/>
                          </a:solidFill>
                          <a:latin typeface="Microsoft Sans Serif"/>
                          <a:cs typeface="Microsoft Sans Serif"/>
                        </a:rPr>
                        <a:t> </a:t>
                      </a:r>
                      <a:r>
                        <a:rPr sz="1400" spc="-5" dirty="0">
                          <a:latin typeface="Microsoft Sans Serif"/>
                          <a:cs typeface="Microsoft Sans Serif"/>
                        </a:rPr>
                        <a:t>(low</a:t>
                      </a:r>
                      <a:r>
                        <a:rPr sz="1400" spc="15" dirty="0">
                          <a:latin typeface="Microsoft Sans Serif"/>
                          <a:cs typeface="Microsoft Sans Serif"/>
                        </a:rPr>
                        <a:t> </a:t>
                      </a:r>
                      <a:r>
                        <a:rPr sz="1400" spc="-5" dirty="0">
                          <a:latin typeface="Microsoft Sans Serif"/>
                          <a:cs typeface="Microsoft Sans Serif"/>
                        </a:rPr>
                        <a:t>physiological importance)</a:t>
                      </a:r>
                      <a:endParaRPr sz="1400">
                        <a:latin typeface="Microsoft Sans Serif"/>
                        <a:cs typeface="Microsoft Sans Serif"/>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876452">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7825" indent="-287020">
                        <a:lnSpc>
                          <a:spcPct val="100000"/>
                        </a:lnSpc>
                        <a:spcBef>
                          <a:spcPts val="330"/>
                        </a:spcBef>
                        <a:buChar char="•"/>
                        <a:tabLst>
                          <a:tab pos="377825" algn="l"/>
                          <a:tab pos="378460" algn="l"/>
                        </a:tabLst>
                      </a:pPr>
                      <a:r>
                        <a:rPr sz="1600" spc="-5" dirty="0">
                          <a:latin typeface="Microsoft Sans Serif"/>
                          <a:cs typeface="Microsoft Sans Serif"/>
                        </a:rPr>
                        <a:t>decreases</a:t>
                      </a:r>
                      <a:r>
                        <a:rPr sz="1600" spc="30" dirty="0">
                          <a:latin typeface="Microsoft Sans Serif"/>
                          <a:cs typeface="Microsoft Sans Serif"/>
                        </a:rPr>
                        <a:t> </a:t>
                      </a:r>
                      <a:r>
                        <a:rPr sz="1600" spc="-5" dirty="0">
                          <a:latin typeface="Microsoft Sans Serif"/>
                          <a:cs typeface="Microsoft Sans Serif"/>
                        </a:rPr>
                        <a:t>the</a:t>
                      </a:r>
                      <a:r>
                        <a:rPr sz="1600" spc="30" dirty="0">
                          <a:latin typeface="Microsoft Sans Serif"/>
                          <a:cs typeface="Microsoft Sans Serif"/>
                        </a:rPr>
                        <a:t> </a:t>
                      </a:r>
                      <a:r>
                        <a:rPr sz="1600" spc="-5" dirty="0">
                          <a:latin typeface="Microsoft Sans Serif"/>
                          <a:cs typeface="Microsoft Sans Serif"/>
                        </a:rPr>
                        <a:t>uptake</a:t>
                      </a:r>
                      <a:r>
                        <a:rPr sz="1600" spc="35" dirty="0">
                          <a:latin typeface="Microsoft Sans Serif"/>
                          <a:cs typeface="Microsoft Sans Serif"/>
                        </a:rPr>
                        <a:t> </a:t>
                      </a:r>
                      <a:r>
                        <a:rPr sz="1600" spc="-5" dirty="0">
                          <a:latin typeface="Microsoft Sans Serif"/>
                          <a:cs typeface="Microsoft Sans Serif"/>
                        </a:rPr>
                        <a:t>of</a:t>
                      </a:r>
                      <a:r>
                        <a:rPr sz="1600" spc="25" dirty="0">
                          <a:latin typeface="Microsoft Sans Serif"/>
                          <a:cs typeface="Microsoft Sans Serif"/>
                        </a:rPr>
                        <a:t> </a:t>
                      </a:r>
                      <a:r>
                        <a:rPr sz="1600" spc="-5" dirty="0">
                          <a:latin typeface="Microsoft Sans Serif"/>
                          <a:cs typeface="Microsoft Sans Serif"/>
                        </a:rPr>
                        <a:t>Ca</a:t>
                      </a:r>
                      <a:r>
                        <a:rPr sz="1600" spc="30" dirty="0">
                          <a:latin typeface="Microsoft Sans Serif"/>
                          <a:cs typeface="Microsoft Sans Serif"/>
                        </a:rPr>
                        <a:t> </a:t>
                      </a:r>
                      <a:r>
                        <a:rPr sz="1600" spc="-10" dirty="0">
                          <a:latin typeface="Microsoft Sans Serif"/>
                          <a:cs typeface="Microsoft Sans Serif"/>
                        </a:rPr>
                        <a:t>in</a:t>
                      </a:r>
                      <a:r>
                        <a:rPr sz="1600" spc="10" dirty="0">
                          <a:latin typeface="Microsoft Sans Serif"/>
                          <a:cs typeface="Microsoft Sans Serif"/>
                        </a:rPr>
                        <a:t> </a:t>
                      </a:r>
                      <a:r>
                        <a:rPr sz="1600" spc="-5" dirty="0">
                          <a:latin typeface="Microsoft Sans Serif"/>
                          <a:cs typeface="Microsoft Sans Serif"/>
                        </a:rPr>
                        <a:t>the</a:t>
                      </a:r>
                      <a:r>
                        <a:rPr sz="1600" spc="30" dirty="0">
                          <a:latin typeface="Microsoft Sans Serif"/>
                          <a:cs typeface="Microsoft Sans Serif"/>
                        </a:rPr>
                        <a:t> </a:t>
                      </a:r>
                      <a:r>
                        <a:rPr sz="1600" spc="-5" dirty="0">
                          <a:latin typeface="Microsoft Sans Serif"/>
                          <a:cs typeface="Microsoft Sans Serif"/>
                        </a:rPr>
                        <a:t>gastrointestinal</a:t>
                      </a:r>
                      <a:r>
                        <a:rPr sz="1600" spc="20" dirty="0">
                          <a:latin typeface="Microsoft Sans Serif"/>
                          <a:cs typeface="Microsoft Sans Serif"/>
                        </a:rPr>
                        <a:t> </a:t>
                      </a:r>
                      <a:r>
                        <a:rPr sz="1600" spc="-5" dirty="0">
                          <a:latin typeface="Microsoft Sans Serif"/>
                          <a:cs typeface="Microsoft Sans Serif"/>
                        </a:rPr>
                        <a:t>tract</a:t>
                      </a:r>
                      <a:endParaRPr sz="1600">
                        <a:latin typeface="Microsoft Sans Serif"/>
                        <a:cs typeface="Microsoft Sans Serif"/>
                      </a:endParaRPr>
                    </a:p>
                    <a:p>
                      <a:pPr marL="377825" indent="-287020">
                        <a:lnSpc>
                          <a:spcPct val="100000"/>
                        </a:lnSpc>
                        <a:buChar char="•"/>
                        <a:tabLst>
                          <a:tab pos="377825" algn="l"/>
                          <a:tab pos="378460" algn="l"/>
                        </a:tabLst>
                      </a:pPr>
                      <a:r>
                        <a:rPr sz="1600" spc="-5" dirty="0">
                          <a:latin typeface="Microsoft Sans Serif"/>
                          <a:cs typeface="Microsoft Sans Serif"/>
                        </a:rPr>
                        <a:t>increases</a:t>
                      </a:r>
                      <a:r>
                        <a:rPr sz="1600" spc="-20" dirty="0">
                          <a:latin typeface="Microsoft Sans Serif"/>
                          <a:cs typeface="Microsoft Sans Serif"/>
                        </a:rPr>
                        <a:t> </a:t>
                      </a:r>
                      <a:r>
                        <a:rPr sz="1600" spc="-5" dirty="0">
                          <a:latin typeface="Microsoft Sans Serif"/>
                          <a:cs typeface="Microsoft Sans Serif"/>
                        </a:rPr>
                        <a:t>calciuria</a:t>
                      </a:r>
                      <a:endParaRPr sz="1600">
                        <a:latin typeface="Microsoft Sans Serif"/>
                        <a:cs typeface="Microsoft Sans Serif"/>
                      </a:endParaRPr>
                    </a:p>
                    <a:p>
                      <a:pPr marL="377825" indent="-287020">
                        <a:lnSpc>
                          <a:spcPct val="100000"/>
                        </a:lnSpc>
                        <a:buChar char="•"/>
                        <a:tabLst>
                          <a:tab pos="377825" algn="l"/>
                          <a:tab pos="378460" algn="l"/>
                        </a:tabLst>
                      </a:pPr>
                      <a:r>
                        <a:rPr sz="1600" spc="-5" dirty="0">
                          <a:latin typeface="Microsoft Sans Serif"/>
                          <a:cs typeface="Microsoft Sans Serif"/>
                        </a:rPr>
                        <a:t>reduces</a:t>
                      </a:r>
                      <a:r>
                        <a:rPr sz="1600" spc="5" dirty="0">
                          <a:latin typeface="Microsoft Sans Serif"/>
                          <a:cs typeface="Microsoft Sans Serif"/>
                        </a:rPr>
                        <a:t> </a:t>
                      </a:r>
                      <a:r>
                        <a:rPr sz="1600" spc="-5" dirty="0">
                          <a:latin typeface="Microsoft Sans Serif"/>
                          <a:cs typeface="Microsoft Sans Serif"/>
                        </a:rPr>
                        <a:t>bone</a:t>
                      </a:r>
                      <a:r>
                        <a:rPr sz="1600" spc="15" dirty="0">
                          <a:latin typeface="Microsoft Sans Serif"/>
                          <a:cs typeface="Microsoft Sans Serif"/>
                        </a:rPr>
                        <a:t> </a:t>
                      </a:r>
                      <a:r>
                        <a:rPr sz="1600" spc="-5" dirty="0">
                          <a:latin typeface="Microsoft Sans Serif"/>
                          <a:cs typeface="Microsoft Sans Serif"/>
                        </a:rPr>
                        <a:t>resorption</a:t>
                      </a:r>
                      <a:endParaRPr sz="1600">
                        <a:latin typeface="Microsoft Sans Serif"/>
                        <a:cs typeface="Microsoft Sans Serif"/>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518160">
                <a:tc gridSpan="3">
                  <a:txBody>
                    <a:bodyPr/>
                    <a:lstStyle/>
                    <a:p>
                      <a:pPr marL="3347720">
                        <a:lnSpc>
                          <a:spcPct val="100000"/>
                        </a:lnSpc>
                        <a:spcBef>
                          <a:spcPts val="295"/>
                        </a:spcBef>
                      </a:pPr>
                      <a:r>
                        <a:rPr sz="2800" spc="-5">
                          <a:solidFill>
                            <a:srgbClr val="00AF50"/>
                          </a:solidFill>
                          <a:latin typeface="Microsoft Sans Serif"/>
                          <a:cs typeface="Microsoft Sans Serif"/>
                        </a:rPr>
                        <a:t>FGF</a:t>
                      </a:r>
                      <a:r>
                        <a:rPr sz="2800" spc="35">
                          <a:solidFill>
                            <a:srgbClr val="00AF50"/>
                          </a:solidFill>
                          <a:latin typeface="Microsoft Sans Serif"/>
                          <a:cs typeface="Microsoft Sans Serif"/>
                        </a:rPr>
                        <a:t> </a:t>
                      </a:r>
                      <a:r>
                        <a:rPr sz="2800" spc="-5">
                          <a:solidFill>
                            <a:srgbClr val="00AF50"/>
                          </a:solidFill>
                          <a:latin typeface="Microsoft Sans Serif"/>
                          <a:cs typeface="Microsoft Sans Serif"/>
                        </a:rPr>
                        <a:t>23</a:t>
                      </a:r>
                      <a:r>
                        <a:rPr sz="1800" spc="-5">
                          <a:latin typeface="Microsoft Sans Serif"/>
                          <a:cs typeface="Microsoft Sans Serif"/>
                        </a:rPr>
                        <a:t>(Fibroblast</a:t>
                      </a:r>
                      <a:r>
                        <a:rPr sz="1800" spc="35">
                          <a:latin typeface="Microsoft Sans Serif"/>
                          <a:cs typeface="Microsoft Sans Serif"/>
                        </a:rPr>
                        <a:t> </a:t>
                      </a:r>
                      <a:r>
                        <a:rPr sz="1800" spc="-10" dirty="0">
                          <a:latin typeface="Microsoft Sans Serif"/>
                          <a:cs typeface="Microsoft Sans Serif"/>
                        </a:rPr>
                        <a:t>Growth</a:t>
                      </a:r>
                      <a:r>
                        <a:rPr sz="1800" spc="55" dirty="0">
                          <a:latin typeface="Microsoft Sans Serif"/>
                          <a:cs typeface="Microsoft Sans Serif"/>
                        </a:rPr>
                        <a:t> </a:t>
                      </a:r>
                      <a:r>
                        <a:rPr sz="1800" dirty="0">
                          <a:latin typeface="Microsoft Sans Serif"/>
                          <a:cs typeface="Microsoft Sans Serif"/>
                        </a:rPr>
                        <a:t>Factor</a:t>
                      </a:r>
                      <a:r>
                        <a:rPr sz="1800" spc="5" dirty="0">
                          <a:latin typeface="Microsoft Sans Serif"/>
                          <a:cs typeface="Microsoft Sans Serif"/>
                        </a:rPr>
                        <a:t> </a:t>
                      </a:r>
                      <a:r>
                        <a:rPr sz="1800" spc="-10" dirty="0">
                          <a:latin typeface="Microsoft Sans Serif"/>
                          <a:cs typeface="Microsoft Sans Serif"/>
                        </a:rPr>
                        <a:t>23)</a:t>
                      </a:r>
                      <a:endParaRPr sz="1800">
                        <a:latin typeface="Microsoft Sans Serif"/>
                        <a:cs typeface="Microsoft Sans Serif"/>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381331">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7825" indent="-287020">
                        <a:lnSpc>
                          <a:spcPct val="100000"/>
                        </a:lnSpc>
                        <a:spcBef>
                          <a:spcPts val="325"/>
                        </a:spcBef>
                        <a:buChar char="•"/>
                        <a:tabLst>
                          <a:tab pos="377825" algn="l"/>
                          <a:tab pos="378460" algn="l"/>
                        </a:tabLst>
                      </a:pPr>
                      <a:r>
                        <a:rPr sz="1800" spc="-5" dirty="0">
                          <a:latin typeface="Microsoft Sans Serif"/>
                          <a:cs typeface="Microsoft Sans Serif"/>
                        </a:rPr>
                        <a:t>increases</a:t>
                      </a:r>
                      <a:r>
                        <a:rPr sz="1800" dirty="0">
                          <a:latin typeface="Microsoft Sans Serif"/>
                          <a:cs typeface="Microsoft Sans Serif"/>
                        </a:rPr>
                        <a:t> </a:t>
                      </a:r>
                      <a:r>
                        <a:rPr sz="1800" spc="-5" dirty="0">
                          <a:latin typeface="Microsoft Sans Serif"/>
                          <a:cs typeface="Microsoft Sans Serif"/>
                        </a:rPr>
                        <a:t>phosphaturia</a:t>
                      </a:r>
                      <a:endParaRPr sz="1800">
                        <a:latin typeface="Microsoft Sans Serif"/>
                        <a:cs typeface="Microsoft Sans Serif"/>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bl>
          </a:graphicData>
        </a:graphic>
      </p:graphicFrame>
      <p:grpSp>
        <p:nvGrpSpPr>
          <p:cNvPr id="5" name="object 5"/>
          <p:cNvGrpSpPr/>
          <p:nvPr/>
        </p:nvGrpSpPr>
        <p:grpSpPr>
          <a:xfrm>
            <a:off x="3363467" y="1162811"/>
            <a:ext cx="3771265" cy="787400"/>
            <a:chOff x="3363467" y="1162811"/>
            <a:chExt cx="3771265" cy="787400"/>
          </a:xfrm>
        </p:grpSpPr>
        <p:pic>
          <p:nvPicPr>
            <p:cNvPr id="6" name="object 6"/>
            <p:cNvPicPr/>
            <p:nvPr/>
          </p:nvPicPr>
          <p:blipFill>
            <a:blip r:embed="rId3" cstate="print"/>
            <a:stretch>
              <a:fillRect/>
            </a:stretch>
          </p:blipFill>
          <p:spPr>
            <a:xfrm>
              <a:off x="3363467" y="1162811"/>
              <a:ext cx="2722626" cy="787146"/>
            </a:xfrm>
            <a:prstGeom prst="rect">
              <a:avLst/>
            </a:prstGeom>
          </p:spPr>
        </p:pic>
        <p:pic>
          <p:nvPicPr>
            <p:cNvPr id="7" name="object 7"/>
            <p:cNvPicPr/>
            <p:nvPr/>
          </p:nvPicPr>
          <p:blipFill>
            <a:blip r:embed="rId4" cstate="print"/>
            <a:stretch>
              <a:fillRect/>
            </a:stretch>
          </p:blipFill>
          <p:spPr>
            <a:xfrm>
              <a:off x="5721095" y="1162811"/>
              <a:ext cx="1413509" cy="787146"/>
            </a:xfrm>
            <a:prstGeom prst="rect">
              <a:avLst/>
            </a:prstGeom>
          </p:spPr>
        </p:pic>
      </p:grpSp>
      <p:grpSp>
        <p:nvGrpSpPr>
          <p:cNvPr id="8" name="object 8"/>
          <p:cNvGrpSpPr/>
          <p:nvPr/>
        </p:nvGrpSpPr>
        <p:grpSpPr>
          <a:xfrm>
            <a:off x="3593591" y="3217164"/>
            <a:ext cx="2003425" cy="787400"/>
            <a:chOff x="3593591" y="3217164"/>
            <a:chExt cx="2003425" cy="787400"/>
          </a:xfrm>
        </p:grpSpPr>
        <p:pic>
          <p:nvPicPr>
            <p:cNvPr id="9" name="object 9"/>
            <p:cNvPicPr/>
            <p:nvPr/>
          </p:nvPicPr>
          <p:blipFill>
            <a:blip r:embed="rId5" cstate="print"/>
            <a:stretch>
              <a:fillRect/>
            </a:stretch>
          </p:blipFill>
          <p:spPr>
            <a:xfrm>
              <a:off x="3593591" y="3217164"/>
              <a:ext cx="1646682" cy="787146"/>
            </a:xfrm>
            <a:prstGeom prst="rect">
              <a:avLst/>
            </a:prstGeom>
          </p:spPr>
        </p:pic>
        <p:pic>
          <p:nvPicPr>
            <p:cNvPr id="10" name="object 10"/>
            <p:cNvPicPr/>
            <p:nvPr/>
          </p:nvPicPr>
          <p:blipFill>
            <a:blip r:embed="rId6" cstate="print"/>
            <a:stretch>
              <a:fillRect/>
            </a:stretch>
          </p:blipFill>
          <p:spPr>
            <a:xfrm>
              <a:off x="4873751" y="3217164"/>
              <a:ext cx="723138" cy="787146"/>
            </a:xfrm>
            <a:prstGeom prst="rect">
              <a:avLst/>
            </a:prstGeom>
          </p:spPr>
        </p:pic>
      </p:grpSp>
      <p:pic>
        <p:nvPicPr>
          <p:cNvPr id="11" name="object 11"/>
          <p:cNvPicPr/>
          <p:nvPr/>
        </p:nvPicPr>
        <p:blipFill>
          <a:blip r:embed="rId7" cstate="print"/>
          <a:stretch>
            <a:fillRect/>
          </a:stretch>
        </p:blipFill>
        <p:spPr>
          <a:xfrm>
            <a:off x="3570732" y="4375403"/>
            <a:ext cx="2030730" cy="787145"/>
          </a:xfrm>
          <a:prstGeom prst="rect">
            <a:avLst/>
          </a:prstGeom>
        </p:spPr>
      </p:pic>
      <p:grpSp>
        <p:nvGrpSpPr>
          <p:cNvPr id="13" name="object 13"/>
          <p:cNvGrpSpPr/>
          <p:nvPr/>
        </p:nvGrpSpPr>
        <p:grpSpPr>
          <a:xfrm>
            <a:off x="685800" y="2200655"/>
            <a:ext cx="166370" cy="728980"/>
            <a:chOff x="685800" y="2200655"/>
            <a:chExt cx="166370" cy="728980"/>
          </a:xfrm>
        </p:grpSpPr>
        <p:sp>
          <p:nvSpPr>
            <p:cNvPr id="14" name="object 14"/>
            <p:cNvSpPr/>
            <p:nvPr/>
          </p:nvSpPr>
          <p:spPr>
            <a:xfrm>
              <a:off x="690372" y="2205227"/>
              <a:ext cx="157480" cy="719455"/>
            </a:xfrm>
            <a:custGeom>
              <a:avLst/>
              <a:gdLst/>
              <a:ahLst/>
              <a:cxnLst/>
              <a:rect l="l" t="t" r="r" b="b"/>
              <a:pathLst>
                <a:path w="157480" h="719455">
                  <a:moveTo>
                    <a:pt x="78486" y="0"/>
                  </a:moveTo>
                  <a:lnTo>
                    <a:pt x="0" y="104012"/>
                  </a:lnTo>
                  <a:lnTo>
                    <a:pt x="39243" y="104012"/>
                  </a:lnTo>
                  <a:lnTo>
                    <a:pt x="39243" y="719327"/>
                  </a:lnTo>
                  <a:lnTo>
                    <a:pt x="117729" y="719327"/>
                  </a:lnTo>
                  <a:lnTo>
                    <a:pt x="117729" y="104012"/>
                  </a:lnTo>
                  <a:lnTo>
                    <a:pt x="156972" y="104012"/>
                  </a:lnTo>
                  <a:lnTo>
                    <a:pt x="78486" y="0"/>
                  </a:lnTo>
                  <a:close/>
                </a:path>
              </a:pathLst>
            </a:custGeom>
            <a:solidFill>
              <a:srgbClr val="00AF50"/>
            </a:solidFill>
          </p:spPr>
          <p:txBody>
            <a:bodyPr wrap="square" lIns="0" tIns="0" rIns="0" bIns="0" rtlCol="0"/>
            <a:lstStyle/>
            <a:p>
              <a:endParaRPr/>
            </a:p>
          </p:txBody>
        </p:sp>
        <p:sp>
          <p:nvSpPr>
            <p:cNvPr id="15" name="object 15"/>
            <p:cNvSpPr/>
            <p:nvPr/>
          </p:nvSpPr>
          <p:spPr>
            <a:xfrm>
              <a:off x="690372" y="2205227"/>
              <a:ext cx="157480" cy="719455"/>
            </a:xfrm>
            <a:custGeom>
              <a:avLst/>
              <a:gdLst/>
              <a:ahLst/>
              <a:cxnLst/>
              <a:rect l="l" t="t" r="r" b="b"/>
              <a:pathLst>
                <a:path w="157480" h="719455">
                  <a:moveTo>
                    <a:pt x="0" y="104012"/>
                  </a:moveTo>
                  <a:lnTo>
                    <a:pt x="78486" y="0"/>
                  </a:lnTo>
                  <a:lnTo>
                    <a:pt x="156972" y="104012"/>
                  </a:lnTo>
                  <a:lnTo>
                    <a:pt x="117729" y="104012"/>
                  </a:lnTo>
                  <a:lnTo>
                    <a:pt x="117729" y="719327"/>
                  </a:lnTo>
                  <a:lnTo>
                    <a:pt x="39243" y="719327"/>
                  </a:lnTo>
                  <a:lnTo>
                    <a:pt x="39243" y="104012"/>
                  </a:lnTo>
                  <a:lnTo>
                    <a:pt x="0" y="104012"/>
                  </a:lnTo>
                  <a:close/>
                </a:path>
              </a:pathLst>
            </a:custGeom>
            <a:ln w="9144">
              <a:solidFill>
                <a:srgbClr val="000000"/>
              </a:solidFill>
            </a:ln>
          </p:spPr>
          <p:txBody>
            <a:bodyPr wrap="square" lIns="0" tIns="0" rIns="0" bIns="0" rtlCol="0"/>
            <a:lstStyle/>
            <a:p>
              <a:endParaRPr/>
            </a:p>
          </p:txBody>
        </p:sp>
      </p:grpSp>
      <p:grpSp>
        <p:nvGrpSpPr>
          <p:cNvPr id="16" name="object 16"/>
          <p:cNvGrpSpPr/>
          <p:nvPr/>
        </p:nvGrpSpPr>
        <p:grpSpPr>
          <a:xfrm>
            <a:off x="725423" y="3784091"/>
            <a:ext cx="180340" cy="657225"/>
            <a:chOff x="725423" y="3784091"/>
            <a:chExt cx="180340" cy="657225"/>
          </a:xfrm>
        </p:grpSpPr>
        <p:sp>
          <p:nvSpPr>
            <p:cNvPr id="17" name="object 17"/>
            <p:cNvSpPr/>
            <p:nvPr/>
          </p:nvSpPr>
          <p:spPr>
            <a:xfrm>
              <a:off x="729995" y="3788663"/>
              <a:ext cx="170815" cy="647700"/>
            </a:xfrm>
            <a:custGeom>
              <a:avLst/>
              <a:gdLst/>
              <a:ahLst/>
              <a:cxnLst/>
              <a:rect l="l" t="t" r="r" b="b"/>
              <a:pathLst>
                <a:path w="170815" h="647700">
                  <a:moveTo>
                    <a:pt x="85344" y="0"/>
                  </a:moveTo>
                  <a:lnTo>
                    <a:pt x="0" y="113537"/>
                  </a:lnTo>
                  <a:lnTo>
                    <a:pt x="42672" y="113537"/>
                  </a:lnTo>
                  <a:lnTo>
                    <a:pt x="42672" y="647700"/>
                  </a:lnTo>
                  <a:lnTo>
                    <a:pt x="128016" y="647700"/>
                  </a:lnTo>
                  <a:lnTo>
                    <a:pt x="128016" y="113537"/>
                  </a:lnTo>
                  <a:lnTo>
                    <a:pt x="170688" y="113537"/>
                  </a:lnTo>
                  <a:lnTo>
                    <a:pt x="85344" y="0"/>
                  </a:lnTo>
                  <a:close/>
                </a:path>
              </a:pathLst>
            </a:custGeom>
            <a:solidFill>
              <a:srgbClr val="00AF50"/>
            </a:solidFill>
          </p:spPr>
          <p:txBody>
            <a:bodyPr wrap="square" lIns="0" tIns="0" rIns="0" bIns="0" rtlCol="0"/>
            <a:lstStyle/>
            <a:p>
              <a:endParaRPr/>
            </a:p>
          </p:txBody>
        </p:sp>
        <p:sp>
          <p:nvSpPr>
            <p:cNvPr id="18" name="object 18"/>
            <p:cNvSpPr/>
            <p:nvPr/>
          </p:nvSpPr>
          <p:spPr>
            <a:xfrm>
              <a:off x="729995" y="3788663"/>
              <a:ext cx="170815" cy="647700"/>
            </a:xfrm>
            <a:custGeom>
              <a:avLst/>
              <a:gdLst/>
              <a:ahLst/>
              <a:cxnLst/>
              <a:rect l="l" t="t" r="r" b="b"/>
              <a:pathLst>
                <a:path w="170815" h="647700">
                  <a:moveTo>
                    <a:pt x="0" y="113537"/>
                  </a:moveTo>
                  <a:lnTo>
                    <a:pt x="85344" y="0"/>
                  </a:lnTo>
                  <a:lnTo>
                    <a:pt x="170688" y="113537"/>
                  </a:lnTo>
                  <a:lnTo>
                    <a:pt x="128016" y="113537"/>
                  </a:lnTo>
                  <a:lnTo>
                    <a:pt x="128016" y="647700"/>
                  </a:lnTo>
                  <a:lnTo>
                    <a:pt x="42672" y="647700"/>
                  </a:lnTo>
                  <a:lnTo>
                    <a:pt x="42672" y="113537"/>
                  </a:lnTo>
                  <a:lnTo>
                    <a:pt x="0" y="113537"/>
                  </a:lnTo>
                  <a:close/>
                </a:path>
              </a:pathLst>
            </a:custGeom>
            <a:ln w="9144">
              <a:solidFill>
                <a:srgbClr val="000000"/>
              </a:solidFill>
            </a:ln>
          </p:spPr>
          <p:txBody>
            <a:bodyPr wrap="square" lIns="0" tIns="0" rIns="0" bIns="0" rtlCol="0"/>
            <a:lstStyle/>
            <a:p>
              <a:endParaRPr/>
            </a:p>
          </p:txBody>
        </p:sp>
      </p:grpSp>
      <p:grpSp>
        <p:nvGrpSpPr>
          <p:cNvPr id="19" name="object 19"/>
          <p:cNvGrpSpPr/>
          <p:nvPr/>
        </p:nvGrpSpPr>
        <p:grpSpPr>
          <a:xfrm>
            <a:off x="1395983" y="2214372"/>
            <a:ext cx="180340" cy="699770"/>
            <a:chOff x="1395983" y="2214372"/>
            <a:chExt cx="180340" cy="699770"/>
          </a:xfrm>
        </p:grpSpPr>
        <p:sp>
          <p:nvSpPr>
            <p:cNvPr id="20" name="object 20"/>
            <p:cNvSpPr/>
            <p:nvPr/>
          </p:nvSpPr>
          <p:spPr>
            <a:xfrm>
              <a:off x="1400555" y="2218944"/>
              <a:ext cx="170815" cy="690880"/>
            </a:xfrm>
            <a:custGeom>
              <a:avLst/>
              <a:gdLst/>
              <a:ahLst/>
              <a:cxnLst/>
              <a:rect l="l" t="t" r="r" b="b"/>
              <a:pathLst>
                <a:path w="170815" h="690880">
                  <a:moveTo>
                    <a:pt x="128015" y="0"/>
                  </a:moveTo>
                  <a:lnTo>
                    <a:pt x="42671" y="0"/>
                  </a:lnTo>
                  <a:lnTo>
                    <a:pt x="42671" y="577722"/>
                  </a:lnTo>
                  <a:lnTo>
                    <a:pt x="0" y="577722"/>
                  </a:lnTo>
                  <a:lnTo>
                    <a:pt x="85343" y="690371"/>
                  </a:lnTo>
                  <a:lnTo>
                    <a:pt x="170687" y="577722"/>
                  </a:lnTo>
                  <a:lnTo>
                    <a:pt x="128015" y="577722"/>
                  </a:lnTo>
                  <a:lnTo>
                    <a:pt x="128015" y="0"/>
                  </a:lnTo>
                  <a:close/>
                </a:path>
              </a:pathLst>
            </a:custGeom>
            <a:solidFill>
              <a:srgbClr val="FF0000"/>
            </a:solidFill>
          </p:spPr>
          <p:txBody>
            <a:bodyPr wrap="square" lIns="0" tIns="0" rIns="0" bIns="0" rtlCol="0"/>
            <a:lstStyle/>
            <a:p>
              <a:endParaRPr/>
            </a:p>
          </p:txBody>
        </p:sp>
        <p:sp>
          <p:nvSpPr>
            <p:cNvPr id="21" name="object 21"/>
            <p:cNvSpPr/>
            <p:nvPr/>
          </p:nvSpPr>
          <p:spPr>
            <a:xfrm>
              <a:off x="1400555" y="2218944"/>
              <a:ext cx="170815" cy="690880"/>
            </a:xfrm>
            <a:custGeom>
              <a:avLst/>
              <a:gdLst/>
              <a:ahLst/>
              <a:cxnLst/>
              <a:rect l="l" t="t" r="r" b="b"/>
              <a:pathLst>
                <a:path w="170815" h="690880">
                  <a:moveTo>
                    <a:pt x="170687" y="577722"/>
                  </a:moveTo>
                  <a:lnTo>
                    <a:pt x="85343" y="690371"/>
                  </a:lnTo>
                  <a:lnTo>
                    <a:pt x="0" y="577722"/>
                  </a:lnTo>
                  <a:lnTo>
                    <a:pt x="42671" y="577722"/>
                  </a:lnTo>
                  <a:lnTo>
                    <a:pt x="42671" y="0"/>
                  </a:lnTo>
                  <a:lnTo>
                    <a:pt x="128015" y="0"/>
                  </a:lnTo>
                  <a:lnTo>
                    <a:pt x="128015" y="577722"/>
                  </a:lnTo>
                  <a:lnTo>
                    <a:pt x="170687" y="577722"/>
                  </a:lnTo>
                  <a:close/>
                </a:path>
              </a:pathLst>
            </a:custGeom>
            <a:ln w="9143">
              <a:solidFill>
                <a:srgbClr val="000000"/>
              </a:solidFill>
            </a:ln>
          </p:spPr>
          <p:txBody>
            <a:bodyPr wrap="square" lIns="0" tIns="0" rIns="0" bIns="0" rtlCol="0"/>
            <a:lstStyle/>
            <a:p>
              <a:endParaRPr/>
            </a:p>
          </p:txBody>
        </p:sp>
      </p:grpSp>
      <p:grpSp>
        <p:nvGrpSpPr>
          <p:cNvPr id="22" name="object 22"/>
          <p:cNvGrpSpPr/>
          <p:nvPr/>
        </p:nvGrpSpPr>
        <p:grpSpPr>
          <a:xfrm>
            <a:off x="1421891" y="3784091"/>
            <a:ext cx="154305" cy="657225"/>
            <a:chOff x="1421891" y="3784091"/>
            <a:chExt cx="154305" cy="657225"/>
          </a:xfrm>
        </p:grpSpPr>
        <p:sp>
          <p:nvSpPr>
            <p:cNvPr id="23" name="object 23"/>
            <p:cNvSpPr/>
            <p:nvPr/>
          </p:nvSpPr>
          <p:spPr>
            <a:xfrm>
              <a:off x="1426463" y="3788663"/>
              <a:ext cx="144780" cy="647700"/>
            </a:xfrm>
            <a:custGeom>
              <a:avLst/>
              <a:gdLst/>
              <a:ahLst/>
              <a:cxnLst/>
              <a:rect l="l" t="t" r="r" b="b"/>
              <a:pathLst>
                <a:path w="144780" h="647700">
                  <a:moveTo>
                    <a:pt x="72390" y="0"/>
                  </a:moveTo>
                  <a:lnTo>
                    <a:pt x="0" y="96393"/>
                  </a:lnTo>
                  <a:lnTo>
                    <a:pt x="36195" y="96393"/>
                  </a:lnTo>
                  <a:lnTo>
                    <a:pt x="36195" y="647700"/>
                  </a:lnTo>
                  <a:lnTo>
                    <a:pt x="108585" y="647700"/>
                  </a:lnTo>
                  <a:lnTo>
                    <a:pt x="108585" y="96393"/>
                  </a:lnTo>
                  <a:lnTo>
                    <a:pt x="144780" y="96393"/>
                  </a:lnTo>
                  <a:lnTo>
                    <a:pt x="72390" y="0"/>
                  </a:lnTo>
                  <a:close/>
                </a:path>
              </a:pathLst>
            </a:custGeom>
            <a:solidFill>
              <a:srgbClr val="00AF50"/>
            </a:solidFill>
          </p:spPr>
          <p:txBody>
            <a:bodyPr wrap="square" lIns="0" tIns="0" rIns="0" bIns="0" rtlCol="0"/>
            <a:lstStyle/>
            <a:p>
              <a:endParaRPr/>
            </a:p>
          </p:txBody>
        </p:sp>
        <p:sp>
          <p:nvSpPr>
            <p:cNvPr id="24" name="object 24"/>
            <p:cNvSpPr/>
            <p:nvPr/>
          </p:nvSpPr>
          <p:spPr>
            <a:xfrm>
              <a:off x="1426463" y="3788663"/>
              <a:ext cx="144780" cy="647700"/>
            </a:xfrm>
            <a:custGeom>
              <a:avLst/>
              <a:gdLst/>
              <a:ahLst/>
              <a:cxnLst/>
              <a:rect l="l" t="t" r="r" b="b"/>
              <a:pathLst>
                <a:path w="144780" h="647700">
                  <a:moveTo>
                    <a:pt x="0" y="96393"/>
                  </a:moveTo>
                  <a:lnTo>
                    <a:pt x="72390" y="0"/>
                  </a:lnTo>
                  <a:lnTo>
                    <a:pt x="144780" y="96393"/>
                  </a:lnTo>
                  <a:lnTo>
                    <a:pt x="108585" y="96393"/>
                  </a:lnTo>
                  <a:lnTo>
                    <a:pt x="108585" y="647700"/>
                  </a:lnTo>
                  <a:lnTo>
                    <a:pt x="36195" y="647700"/>
                  </a:lnTo>
                  <a:lnTo>
                    <a:pt x="36195" y="96393"/>
                  </a:lnTo>
                  <a:lnTo>
                    <a:pt x="0" y="96393"/>
                  </a:lnTo>
                  <a:close/>
                </a:path>
              </a:pathLst>
            </a:custGeom>
            <a:ln w="9144">
              <a:solidFill>
                <a:srgbClr val="000000"/>
              </a:solidFill>
            </a:ln>
          </p:spPr>
          <p:txBody>
            <a:bodyPr wrap="square" lIns="0" tIns="0" rIns="0" bIns="0" rtlCol="0"/>
            <a:lstStyle/>
            <a:p>
              <a:endParaRPr/>
            </a:p>
          </p:txBody>
        </p:sp>
      </p:grpSp>
      <p:grpSp>
        <p:nvGrpSpPr>
          <p:cNvPr id="25" name="object 25"/>
          <p:cNvGrpSpPr/>
          <p:nvPr/>
        </p:nvGrpSpPr>
        <p:grpSpPr>
          <a:xfrm>
            <a:off x="765048" y="5126735"/>
            <a:ext cx="102235" cy="410209"/>
            <a:chOff x="765048" y="5126735"/>
            <a:chExt cx="102235" cy="410209"/>
          </a:xfrm>
        </p:grpSpPr>
        <p:sp>
          <p:nvSpPr>
            <p:cNvPr id="26" name="object 26"/>
            <p:cNvSpPr/>
            <p:nvPr/>
          </p:nvSpPr>
          <p:spPr>
            <a:xfrm>
              <a:off x="769620" y="5131307"/>
              <a:ext cx="93345" cy="401320"/>
            </a:xfrm>
            <a:custGeom>
              <a:avLst/>
              <a:gdLst/>
              <a:ahLst/>
              <a:cxnLst/>
              <a:rect l="l" t="t" r="r" b="b"/>
              <a:pathLst>
                <a:path w="93344" h="401320">
                  <a:moveTo>
                    <a:pt x="69723" y="0"/>
                  </a:moveTo>
                  <a:lnTo>
                    <a:pt x="23240" y="0"/>
                  </a:lnTo>
                  <a:lnTo>
                    <a:pt x="23240" y="339344"/>
                  </a:lnTo>
                  <a:lnTo>
                    <a:pt x="0" y="339344"/>
                  </a:lnTo>
                  <a:lnTo>
                    <a:pt x="46482" y="400812"/>
                  </a:lnTo>
                  <a:lnTo>
                    <a:pt x="92964" y="339344"/>
                  </a:lnTo>
                  <a:lnTo>
                    <a:pt x="69723" y="339344"/>
                  </a:lnTo>
                  <a:lnTo>
                    <a:pt x="69723" y="0"/>
                  </a:lnTo>
                  <a:close/>
                </a:path>
              </a:pathLst>
            </a:custGeom>
            <a:solidFill>
              <a:srgbClr val="FF0000"/>
            </a:solidFill>
          </p:spPr>
          <p:txBody>
            <a:bodyPr wrap="square" lIns="0" tIns="0" rIns="0" bIns="0" rtlCol="0"/>
            <a:lstStyle/>
            <a:p>
              <a:endParaRPr/>
            </a:p>
          </p:txBody>
        </p:sp>
        <p:sp>
          <p:nvSpPr>
            <p:cNvPr id="27" name="object 27"/>
            <p:cNvSpPr/>
            <p:nvPr/>
          </p:nvSpPr>
          <p:spPr>
            <a:xfrm>
              <a:off x="769620" y="5131307"/>
              <a:ext cx="93345" cy="401320"/>
            </a:xfrm>
            <a:custGeom>
              <a:avLst/>
              <a:gdLst/>
              <a:ahLst/>
              <a:cxnLst/>
              <a:rect l="l" t="t" r="r" b="b"/>
              <a:pathLst>
                <a:path w="93344" h="401320">
                  <a:moveTo>
                    <a:pt x="92964" y="339344"/>
                  </a:moveTo>
                  <a:lnTo>
                    <a:pt x="46482" y="400812"/>
                  </a:lnTo>
                  <a:lnTo>
                    <a:pt x="0" y="339344"/>
                  </a:lnTo>
                  <a:lnTo>
                    <a:pt x="23240" y="339344"/>
                  </a:lnTo>
                  <a:lnTo>
                    <a:pt x="23240" y="0"/>
                  </a:lnTo>
                  <a:lnTo>
                    <a:pt x="69723" y="0"/>
                  </a:lnTo>
                  <a:lnTo>
                    <a:pt x="69723" y="339344"/>
                  </a:lnTo>
                  <a:lnTo>
                    <a:pt x="92964" y="339344"/>
                  </a:lnTo>
                  <a:close/>
                </a:path>
              </a:pathLst>
            </a:custGeom>
            <a:ln w="9144">
              <a:solidFill>
                <a:srgbClr val="000000"/>
              </a:solidFill>
            </a:ln>
          </p:spPr>
          <p:txBody>
            <a:bodyPr wrap="square" lIns="0" tIns="0" rIns="0" bIns="0" rtlCol="0"/>
            <a:lstStyle/>
            <a:p>
              <a:endParaRPr/>
            </a:p>
          </p:txBody>
        </p:sp>
      </p:grpSp>
      <p:grpSp>
        <p:nvGrpSpPr>
          <p:cNvPr id="28" name="object 28"/>
          <p:cNvGrpSpPr/>
          <p:nvPr/>
        </p:nvGrpSpPr>
        <p:grpSpPr>
          <a:xfrm>
            <a:off x="1444752" y="6393179"/>
            <a:ext cx="135890" cy="340360"/>
            <a:chOff x="1444752" y="6393179"/>
            <a:chExt cx="135890" cy="340360"/>
          </a:xfrm>
        </p:grpSpPr>
        <p:sp>
          <p:nvSpPr>
            <p:cNvPr id="29" name="object 29"/>
            <p:cNvSpPr/>
            <p:nvPr/>
          </p:nvSpPr>
          <p:spPr>
            <a:xfrm>
              <a:off x="1449324" y="6397751"/>
              <a:ext cx="127000" cy="330835"/>
            </a:xfrm>
            <a:custGeom>
              <a:avLst/>
              <a:gdLst/>
              <a:ahLst/>
              <a:cxnLst/>
              <a:rect l="l" t="t" r="r" b="b"/>
              <a:pathLst>
                <a:path w="127000" h="330834">
                  <a:moveTo>
                    <a:pt x="94868" y="0"/>
                  </a:moveTo>
                  <a:lnTo>
                    <a:pt x="31622" y="0"/>
                  </a:lnTo>
                  <a:lnTo>
                    <a:pt x="31622" y="246748"/>
                  </a:lnTo>
                  <a:lnTo>
                    <a:pt x="0" y="246748"/>
                  </a:lnTo>
                  <a:lnTo>
                    <a:pt x="63245" y="330708"/>
                  </a:lnTo>
                  <a:lnTo>
                    <a:pt x="126491" y="246748"/>
                  </a:lnTo>
                  <a:lnTo>
                    <a:pt x="94868" y="246748"/>
                  </a:lnTo>
                  <a:lnTo>
                    <a:pt x="94868" y="0"/>
                  </a:lnTo>
                  <a:close/>
                </a:path>
              </a:pathLst>
            </a:custGeom>
            <a:solidFill>
              <a:srgbClr val="FF0000"/>
            </a:solidFill>
          </p:spPr>
          <p:txBody>
            <a:bodyPr wrap="square" lIns="0" tIns="0" rIns="0" bIns="0" rtlCol="0"/>
            <a:lstStyle/>
            <a:p>
              <a:endParaRPr/>
            </a:p>
          </p:txBody>
        </p:sp>
        <p:sp>
          <p:nvSpPr>
            <p:cNvPr id="30" name="object 30"/>
            <p:cNvSpPr/>
            <p:nvPr/>
          </p:nvSpPr>
          <p:spPr>
            <a:xfrm>
              <a:off x="1449324" y="6397751"/>
              <a:ext cx="127000" cy="330835"/>
            </a:xfrm>
            <a:custGeom>
              <a:avLst/>
              <a:gdLst/>
              <a:ahLst/>
              <a:cxnLst/>
              <a:rect l="l" t="t" r="r" b="b"/>
              <a:pathLst>
                <a:path w="127000" h="330834">
                  <a:moveTo>
                    <a:pt x="126491" y="246748"/>
                  </a:moveTo>
                  <a:lnTo>
                    <a:pt x="63245" y="330708"/>
                  </a:lnTo>
                  <a:lnTo>
                    <a:pt x="0" y="246748"/>
                  </a:lnTo>
                  <a:lnTo>
                    <a:pt x="31622" y="246748"/>
                  </a:lnTo>
                  <a:lnTo>
                    <a:pt x="31622" y="0"/>
                  </a:lnTo>
                  <a:lnTo>
                    <a:pt x="94868" y="0"/>
                  </a:lnTo>
                  <a:lnTo>
                    <a:pt x="94868" y="246748"/>
                  </a:lnTo>
                  <a:lnTo>
                    <a:pt x="126491" y="246748"/>
                  </a:lnTo>
                  <a:close/>
                </a:path>
              </a:pathLst>
            </a:custGeom>
            <a:ln w="9144">
              <a:solidFill>
                <a:srgbClr val="000000"/>
              </a:solidFill>
            </a:ln>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TotalTime>
  <Words>2272</Words>
  <Application>Microsoft Office PowerPoint</Application>
  <PresentationFormat>On-screen Show (4:3)</PresentationFormat>
  <Paragraphs>475</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Parathyroid glands disorders</vt:lpstr>
      <vt:lpstr>PowerPoint Presentation</vt:lpstr>
      <vt:lpstr>Calcium </vt:lpstr>
      <vt:lpstr>PowerPoint Presentation</vt:lpstr>
      <vt:lpstr>Different forms of calcium</vt:lpstr>
      <vt:lpstr>Normal laboratory values</vt:lpstr>
      <vt:lpstr>PowerPoint Presentation</vt:lpstr>
      <vt:lpstr>PowerPoint Presentation</vt:lpstr>
      <vt:lpstr>Major mediators of calcium and phosphate  balance</vt:lpstr>
      <vt:lpstr>The effect of parathyroid hormone</vt:lpstr>
      <vt:lpstr>Synthesis and regulation of active vitamin D  (calcitriol)</vt:lpstr>
      <vt:lpstr>Hyperparathyroidism</vt:lpstr>
      <vt:lpstr>PowerPoint Presentation</vt:lpstr>
      <vt:lpstr>Primary hyperparathyroidism (PHPT (</vt:lpstr>
      <vt:lpstr>PHPT - familial hereditary syndromes</vt:lpstr>
      <vt:lpstr>Primary hyperparathyroidism – clinical forms</vt:lpstr>
      <vt:lpstr>Classical clinical consequences of PHPT</vt:lpstr>
      <vt:lpstr>Normocalcemic primary hyperparathyroidism  (a variant of PHPT(</vt:lpstr>
      <vt:lpstr>PowerPoint Presentation</vt:lpstr>
      <vt:lpstr>PowerPoint Presentation</vt:lpstr>
      <vt:lpstr>Diagnosis of primary hyperparathyroidism  additional evaluation to determine management</vt:lpstr>
      <vt:lpstr>Primary hyperparathyroidism -  bone mineral density (DXA(</vt:lpstr>
      <vt:lpstr>Primary hyperparathyroidism – bone destruction</vt:lpstr>
      <vt:lpstr>Familial Hypocalciuric Hypercalcemia (FHH(</vt:lpstr>
      <vt:lpstr>PowerPoint Presentation</vt:lpstr>
      <vt:lpstr>Common causes of secondary  hyperparathyroidism</vt:lpstr>
      <vt:lpstr>Primary hyperparathyroidism - differential diagnostics</vt:lpstr>
      <vt:lpstr>Primary hyperparathyroidism - treatment</vt:lpstr>
      <vt:lpstr>Primary hyperparathyroidism - indications for surgery  in asymptomatic PHPT</vt:lpstr>
      <vt:lpstr>Localisation studies</vt:lpstr>
      <vt:lpstr>PHPT - localisation tests</vt:lpstr>
      <vt:lpstr>Parathyroid scintigraphy (99mTc+MIBI and 99mTc)</vt:lpstr>
      <vt:lpstr>PowerPoint Presentation</vt:lpstr>
      <vt:lpstr>PHPT - postoperative hypocalcemia</vt:lpstr>
      <vt:lpstr>Medical Management of Primary  Hyperparathyroidism</vt:lpstr>
      <vt:lpstr>Medical Management of Primary  Hyperparathyroidism</vt:lpstr>
      <vt:lpstr>Treatment of severe hypercalcemia  (parathyroid crisis(</vt:lpstr>
      <vt:lpstr>Hypoparathyroidism</vt:lpstr>
      <vt:lpstr> differential diagnosis(Hypocalcemia (etiologies by mechanism</vt:lpstr>
      <vt:lpstr>Causes of deficient PTH secretion or activity in  hypoparathyroid disease states</vt:lpstr>
      <vt:lpstr>Diagnostics of hypoparathyroidism</vt:lpstr>
      <vt:lpstr>PowerPoint Presentation</vt:lpstr>
      <vt:lpstr>pseudo-hypoparathyroidism</vt:lpstr>
      <vt:lpstr>Hypoparathyroidism – symptoms </vt:lpstr>
      <vt:lpstr>PowerPoint Presentation</vt:lpstr>
      <vt:lpstr>PowerPoint Presentation</vt:lpstr>
      <vt:lpstr>The methods of treatment of  hypoparathyroidism:</vt:lpstr>
      <vt:lpstr>CASE  1</vt:lpstr>
      <vt:lpstr>CASE 1</vt:lpstr>
      <vt:lpstr>CASE 2</vt:lpstr>
      <vt:lpstr>CASE 3 </vt:lpstr>
      <vt:lpstr>Case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Parathyroid gland disorders</dc:title>
  <dc:creator>User</dc:creator>
  <cp:lastModifiedBy>رَوح-Record 🩺</cp:lastModifiedBy>
  <cp:revision>9</cp:revision>
  <dcterms:created xsi:type="dcterms:W3CDTF">2023-10-17T20:11:38Z</dcterms:created>
  <dcterms:modified xsi:type="dcterms:W3CDTF">2024-11-10T08:36:58Z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2016-05-10T00:00:00Z</vt:filetime>
  </property>
  <property fmtid="{D5CDD505-2E9C-101B-9397-08002B2CF9AE}" pid="3" name="Creator">
    <vt:lpwstr>Microsoft® PowerPoint® 2016</vt:lpwstr>
  </property>
  <property fmtid="{D5CDD505-2E9C-101B-9397-08002B2CF9AE}" pid="4" name="LastSaved">
    <vt:filetime>2023-10-17T00:00:00Z</vt:filetime>
  </property>
</Properties>
</file>