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1" r:id="rId2"/>
  </p:sldMasterIdLst>
  <p:sldIdLst>
    <p:sldId id="256" r:id="rId3"/>
    <p:sldId id="257" r:id="rId4"/>
    <p:sldId id="258" r:id="rId5"/>
    <p:sldId id="282" r:id="rId6"/>
    <p:sldId id="259" r:id="rId7"/>
    <p:sldId id="260" r:id="rId8"/>
    <p:sldId id="283" r:id="rId9"/>
    <p:sldId id="284" r:id="rId10"/>
    <p:sldId id="287" r:id="rId11"/>
    <p:sldId id="290" r:id="rId12"/>
    <p:sldId id="300" r:id="rId13"/>
    <p:sldId id="301" r:id="rId14"/>
    <p:sldId id="302" r:id="rId15"/>
    <p:sldId id="289" r:id="rId16"/>
    <p:sldId id="291" r:id="rId17"/>
    <p:sldId id="292" r:id="rId18"/>
    <p:sldId id="293" r:id="rId19"/>
    <p:sldId id="294" r:id="rId20"/>
    <p:sldId id="286" r:id="rId21"/>
    <p:sldId id="295" r:id="rId22"/>
    <p:sldId id="296" r:id="rId23"/>
    <p:sldId id="297" r:id="rId24"/>
    <p:sldId id="298" r:id="rId25"/>
    <p:sldId id="299"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138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8640" y="1984015"/>
            <a:ext cx="5826719" cy="1646302"/>
          </a:xfrm>
        </p:spPr>
        <p:txBody>
          <a:bodyPr anchor="b">
            <a:noAutofit/>
          </a:bodyPr>
          <a:lstStyle>
            <a:lvl1pPr algn="ct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658639" y="3738940"/>
            <a:ext cx="5826719" cy="1096899"/>
          </a:xfrm>
        </p:spPr>
        <p:txBody>
          <a:bodyPr anchor="t"/>
          <a:lstStyle>
            <a:lvl1pPr marL="0" indent="0" algn="ct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197908" y="6041362"/>
            <a:ext cx="684132" cy="348588"/>
          </a:xfrm>
        </p:spPr>
        <p:txBody>
          <a:bodyPr/>
          <a:lstStyle/>
          <a:p>
            <a:fld id="{080123B2-66ED-41A2-B285-13B0A4FE0B63}" type="datetimeFigureOut">
              <a:rPr lang="en-US" smtClean="0"/>
              <a:t>4/29/2020</a:t>
            </a:fld>
            <a:endParaRPr lang="en-US"/>
          </a:p>
        </p:txBody>
      </p:sp>
      <p:sp>
        <p:nvSpPr>
          <p:cNvPr id="5" name="Footer Placeholder 4"/>
          <p:cNvSpPr>
            <a:spLocks noGrp="1"/>
          </p:cNvSpPr>
          <p:nvPr>
            <p:ph type="ftr" sz="quarter" idx="11"/>
          </p:nvPr>
        </p:nvSpPr>
        <p:spPr>
          <a:xfrm>
            <a:off x="1323309" y="6041362"/>
            <a:ext cx="4622973" cy="365125"/>
          </a:xfrm>
        </p:spPr>
        <p:txBody>
          <a:bodyPr/>
          <a:lstStyle/>
          <a:p>
            <a:endParaRPr lang="en-US"/>
          </a:p>
        </p:txBody>
      </p:sp>
      <p:sp>
        <p:nvSpPr>
          <p:cNvPr id="6" name="Slide Number Placeholder 5"/>
          <p:cNvSpPr>
            <a:spLocks noGrp="1"/>
          </p:cNvSpPr>
          <p:nvPr>
            <p:ph type="sldNum" sz="quarter" idx="12"/>
          </p:nvPr>
        </p:nvSpPr>
        <p:spPr>
          <a:xfrm>
            <a:off x="7133666" y="6041362"/>
            <a:ext cx="512638" cy="365125"/>
          </a:xfrm>
        </p:spPr>
        <p:txBody>
          <a:bodyPr/>
          <a:lstStyle/>
          <a:p>
            <a:fld id="{F499E0C6-116B-4F46-B8B9-7D6CD05300E7}" type="slidenum">
              <a:rPr lang="en-US" smtClean="0"/>
              <a:t>‹#›</a:t>
            </a:fld>
            <a:endParaRPr lang="en-US"/>
          </a:p>
        </p:txBody>
      </p:sp>
      <p:pic>
        <p:nvPicPr>
          <p:cNvPr id="9" name="Picture 8">
            <a:extLst>
              <a:ext uri="{FF2B5EF4-FFF2-40B4-BE49-F238E27FC236}">
                <a16:creationId xmlns:a16="http://schemas.microsoft.com/office/drawing/2014/main" id="{BE080646-DF5C-4291-B644-CD9161FE62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1881" y="6119447"/>
            <a:ext cx="1242119" cy="740096"/>
          </a:xfrm>
          <a:prstGeom prst="rect">
            <a:avLst/>
          </a:prstGeom>
        </p:spPr>
      </p:pic>
    </p:spTree>
    <p:extLst>
      <p:ext uri="{BB962C8B-B14F-4D97-AF65-F5344CB8AC3E}">
        <p14:creationId xmlns:p14="http://schemas.microsoft.com/office/powerpoint/2010/main" val="1509104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0123B2-66ED-41A2-B285-13B0A4FE0B63}"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9E0C6-116B-4F46-B8B9-7D6CD05300E7}" type="slidenum">
              <a:rPr lang="en-US" smtClean="0"/>
              <a:t>‹#›</a:t>
            </a:fld>
            <a:endParaRPr lang="en-US"/>
          </a:p>
        </p:txBody>
      </p:sp>
    </p:spTree>
    <p:extLst>
      <p:ext uri="{BB962C8B-B14F-4D97-AF65-F5344CB8AC3E}">
        <p14:creationId xmlns:p14="http://schemas.microsoft.com/office/powerpoint/2010/main" val="19362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0123B2-66ED-41A2-B285-13B0A4FE0B63}"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9E0C6-116B-4F46-B8B9-7D6CD05300E7}"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24273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0123B2-66ED-41A2-B285-13B0A4FE0B63}"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9E0C6-116B-4F46-B8B9-7D6CD05300E7}" type="slidenum">
              <a:rPr lang="en-US" smtClean="0"/>
              <a:t>‹#›</a:t>
            </a:fld>
            <a:endParaRPr lang="en-US"/>
          </a:p>
        </p:txBody>
      </p:sp>
    </p:spTree>
    <p:extLst>
      <p:ext uri="{BB962C8B-B14F-4D97-AF65-F5344CB8AC3E}">
        <p14:creationId xmlns:p14="http://schemas.microsoft.com/office/powerpoint/2010/main" val="3753113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0123B2-66ED-41A2-B285-13B0A4FE0B63}"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9E0C6-116B-4F46-B8B9-7D6CD05300E7}"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62847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0123B2-66ED-41A2-B285-13B0A4FE0B63}"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9E0C6-116B-4F46-B8B9-7D6CD05300E7}" type="slidenum">
              <a:rPr lang="en-US" smtClean="0"/>
              <a:t>‹#›</a:t>
            </a:fld>
            <a:endParaRPr lang="en-US"/>
          </a:p>
        </p:txBody>
      </p:sp>
    </p:spTree>
    <p:extLst>
      <p:ext uri="{BB962C8B-B14F-4D97-AF65-F5344CB8AC3E}">
        <p14:creationId xmlns:p14="http://schemas.microsoft.com/office/powerpoint/2010/main" val="3750364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0123B2-66ED-41A2-B285-13B0A4FE0B63}"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9E0C6-116B-4F46-B8B9-7D6CD05300E7}" type="slidenum">
              <a:rPr lang="en-US" smtClean="0"/>
              <a:t>‹#›</a:t>
            </a:fld>
            <a:endParaRPr lang="en-US"/>
          </a:p>
        </p:txBody>
      </p:sp>
    </p:spTree>
    <p:extLst>
      <p:ext uri="{BB962C8B-B14F-4D97-AF65-F5344CB8AC3E}">
        <p14:creationId xmlns:p14="http://schemas.microsoft.com/office/powerpoint/2010/main" val="1948717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0123B2-66ED-41A2-B285-13B0A4FE0B63}"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9E0C6-116B-4F46-B8B9-7D6CD05300E7}" type="slidenum">
              <a:rPr lang="en-US" smtClean="0"/>
              <a:t>‹#›</a:t>
            </a:fld>
            <a:endParaRPr lang="en-US"/>
          </a:p>
        </p:txBody>
      </p:sp>
    </p:spTree>
    <p:extLst>
      <p:ext uri="{BB962C8B-B14F-4D97-AF65-F5344CB8AC3E}">
        <p14:creationId xmlns:p14="http://schemas.microsoft.com/office/powerpoint/2010/main" val="4034235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9B858285-3168-4C9A-B5AB-1FECC4B1BE19}"/>
              </a:ext>
            </a:extLst>
          </p:cNvPr>
          <p:cNvSpPr>
            <a:spLocks noGrp="1"/>
          </p:cNvSpPr>
          <p:nvPr>
            <p:ph type="title"/>
          </p:nvPr>
        </p:nvSpPr>
        <p:spPr>
          <a:xfrm>
            <a:off x="533384" y="655049"/>
            <a:ext cx="8042032" cy="63561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12" name="Text Placeholder 2">
            <a:extLst>
              <a:ext uri="{FF2B5EF4-FFF2-40B4-BE49-F238E27FC236}">
                <a16:creationId xmlns:a16="http://schemas.microsoft.com/office/drawing/2014/main" id="{BDCC1B4C-A65A-405A-B8FB-DA56A4B68595}"/>
              </a:ext>
            </a:extLst>
          </p:cNvPr>
          <p:cNvSpPr>
            <a:spLocks noGrp="1"/>
          </p:cNvSpPr>
          <p:nvPr>
            <p:ph idx="1"/>
          </p:nvPr>
        </p:nvSpPr>
        <p:spPr>
          <a:xfrm>
            <a:off x="542184" y="1488613"/>
            <a:ext cx="8059631" cy="43582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3">
            <a:extLst>
              <a:ext uri="{FF2B5EF4-FFF2-40B4-BE49-F238E27FC236}">
                <a16:creationId xmlns:a16="http://schemas.microsoft.com/office/drawing/2014/main" id="{57BDD910-4678-4BA1-8D67-D42204C43305}"/>
              </a:ext>
            </a:extLst>
          </p:cNvPr>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80123B2-66ED-41A2-B285-13B0A4FE0B63}" type="datetimeFigureOut">
              <a:rPr lang="en-US" smtClean="0"/>
              <a:t>4/29/2020</a:t>
            </a:fld>
            <a:endParaRPr lang="en-US"/>
          </a:p>
        </p:txBody>
      </p:sp>
      <p:sp>
        <p:nvSpPr>
          <p:cNvPr id="14" name="Footer Placeholder 4">
            <a:extLst>
              <a:ext uri="{FF2B5EF4-FFF2-40B4-BE49-F238E27FC236}">
                <a16:creationId xmlns:a16="http://schemas.microsoft.com/office/drawing/2014/main" id="{FC73D424-6389-4BC5-9DEF-E3DD6BE81D60}"/>
              </a:ext>
            </a:extLst>
          </p:cNvPr>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15" name="Slide Number Placeholder 5">
            <a:extLst>
              <a:ext uri="{FF2B5EF4-FFF2-40B4-BE49-F238E27FC236}">
                <a16:creationId xmlns:a16="http://schemas.microsoft.com/office/drawing/2014/main" id="{D735B9E8-6AE7-46DE-BE6E-9CD66B8C3B3E}"/>
              </a:ext>
            </a:extLst>
          </p:cNvPr>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F499E0C6-116B-4F46-B8B9-7D6CD05300E7}" type="slidenum">
              <a:rPr lang="en-US" smtClean="0"/>
              <a:t>‹#›</a:t>
            </a:fld>
            <a:endParaRPr lang="en-US"/>
          </a:p>
        </p:txBody>
      </p:sp>
    </p:spTree>
    <p:extLst>
      <p:ext uri="{BB962C8B-B14F-4D97-AF65-F5344CB8AC3E}">
        <p14:creationId xmlns:p14="http://schemas.microsoft.com/office/powerpoint/2010/main" val="40644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9497B-0E42-44F5-9F0C-9E998DAFB2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2D9158-6E69-43BD-9E58-7B804AEAD3F6}"/>
              </a:ext>
            </a:extLst>
          </p:cNvPr>
          <p:cNvSpPr>
            <a:spLocks noGrp="1"/>
          </p:cNvSpPr>
          <p:nvPr>
            <p:ph type="dt" sz="half" idx="10"/>
          </p:nvPr>
        </p:nvSpPr>
        <p:spPr>
          <a:xfrm>
            <a:off x="5405258" y="6278755"/>
            <a:ext cx="684132" cy="365125"/>
          </a:xfrm>
        </p:spPr>
        <p:txBody>
          <a:bodyPr/>
          <a:lstStyle/>
          <a:p>
            <a:fld id="{080123B2-66ED-41A2-B285-13B0A4FE0B63}" type="datetimeFigureOut">
              <a:rPr lang="en-US" smtClean="0"/>
              <a:t>4/29/2020</a:t>
            </a:fld>
            <a:endParaRPr lang="en-US"/>
          </a:p>
        </p:txBody>
      </p:sp>
      <p:sp>
        <p:nvSpPr>
          <p:cNvPr id="4" name="Footer Placeholder 3">
            <a:extLst>
              <a:ext uri="{FF2B5EF4-FFF2-40B4-BE49-F238E27FC236}">
                <a16:creationId xmlns:a16="http://schemas.microsoft.com/office/drawing/2014/main" id="{535981A1-380B-4DEF-B780-2824538256A5}"/>
              </a:ext>
            </a:extLst>
          </p:cNvPr>
          <p:cNvSpPr>
            <a:spLocks noGrp="1"/>
          </p:cNvSpPr>
          <p:nvPr>
            <p:ph type="ftr" sz="quarter" idx="11"/>
          </p:nvPr>
        </p:nvSpPr>
        <p:spPr>
          <a:xfrm>
            <a:off x="609599" y="6278755"/>
            <a:ext cx="4622973" cy="365125"/>
          </a:xfrm>
        </p:spPr>
        <p:txBody>
          <a:bodyPr/>
          <a:lstStyle/>
          <a:p>
            <a:endParaRPr lang="en-US"/>
          </a:p>
        </p:txBody>
      </p:sp>
      <p:sp>
        <p:nvSpPr>
          <p:cNvPr id="5" name="Slide Number Placeholder 4">
            <a:extLst>
              <a:ext uri="{FF2B5EF4-FFF2-40B4-BE49-F238E27FC236}">
                <a16:creationId xmlns:a16="http://schemas.microsoft.com/office/drawing/2014/main" id="{AA83E612-859B-401F-8C3F-C60665D3E5C0}"/>
              </a:ext>
            </a:extLst>
          </p:cNvPr>
          <p:cNvSpPr>
            <a:spLocks noGrp="1"/>
          </p:cNvSpPr>
          <p:nvPr>
            <p:ph type="sldNum" sz="quarter" idx="12"/>
          </p:nvPr>
        </p:nvSpPr>
        <p:spPr>
          <a:xfrm>
            <a:off x="6444676" y="6278755"/>
            <a:ext cx="512638" cy="365125"/>
          </a:xfrm>
        </p:spPr>
        <p:txBody>
          <a:bodyPr/>
          <a:lstStyle/>
          <a:p>
            <a:fld id="{F499E0C6-116B-4F46-B8B9-7D6CD05300E7}" type="slidenum">
              <a:rPr lang="en-US" smtClean="0"/>
              <a:t>‹#›</a:t>
            </a:fld>
            <a:endParaRPr lang="en-US"/>
          </a:p>
        </p:txBody>
      </p:sp>
      <p:sp>
        <p:nvSpPr>
          <p:cNvPr id="7" name="Picture Placeholder 6">
            <a:extLst>
              <a:ext uri="{FF2B5EF4-FFF2-40B4-BE49-F238E27FC236}">
                <a16:creationId xmlns:a16="http://schemas.microsoft.com/office/drawing/2014/main" id="{F3C80D4C-783C-4D32-9A61-6515CE49B2DF}"/>
              </a:ext>
            </a:extLst>
          </p:cNvPr>
          <p:cNvSpPr>
            <a:spLocks noGrp="1"/>
          </p:cNvSpPr>
          <p:nvPr>
            <p:ph type="pic" sz="quarter" idx="13"/>
          </p:nvPr>
        </p:nvSpPr>
        <p:spPr>
          <a:xfrm>
            <a:off x="533384" y="1423989"/>
            <a:ext cx="8042033" cy="3438158"/>
          </a:xfrm>
        </p:spPr>
        <p:txBody>
          <a:bodyPr/>
          <a:lstStyle/>
          <a:p>
            <a:r>
              <a:rPr lang="en-US"/>
              <a:t>Click icon to add picture</a:t>
            </a:r>
          </a:p>
        </p:txBody>
      </p:sp>
      <p:sp>
        <p:nvSpPr>
          <p:cNvPr id="9" name="Text Placeholder 8">
            <a:extLst>
              <a:ext uri="{FF2B5EF4-FFF2-40B4-BE49-F238E27FC236}">
                <a16:creationId xmlns:a16="http://schemas.microsoft.com/office/drawing/2014/main" id="{62344A4B-4511-4078-BCB3-0BA82F63E8C9}"/>
              </a:ext>
            </a:extLst>
          </p:cNvPr>
          <p:cNvSpPr>
            <a:spLocks noGrp="1"/>
          </p:cNvSpPr>
          <p:nvPr>
            <p:ph type="body" sz="quarter" idx="14"/>
          </p:nvPr>
        </p:nvSpPr>
        <p:spPr>
          <a:xfrm>
            <a:off x="533125" y="4995470"/>
            <a:ext cx="8042291" cy="1163638"/>
          </a:xfrm>
        </p:spPr>
        <p:txBody>
          <a:bodyPr>
            <a:normAutofit/>
          </a:bodyPr>
          <a:lstStyle>
            <a:lvl1pPr marL="0" indent="0" algn="ctr">
              <a:buNone/>
              <a:defRPr sz="2000"/>
            </a:lvl1pPr>
          </a:lstStyle>
          <a:p>
            <a:pPr lvl="0"/>
            <a:r>
              <a:rPr lang="en-US"/>
              <a:t>Click to edit Master text styles</a:t>
            </a:r>
          </a:p>
        </p:txBody>
      </p:sp>
    </p:spTree>
    <p:extLst>
      <p:ext uri="{BB962C8B-B14F-4D97-AF65-F5344CB8AC3E}">
        <p14:creationId xmlns:p14="http://schemas.microsoft.com/office/powerpoint/2010/main" val="3763267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59078" y="2275408"/>
            <a:ext cx="7225842" cy="1123950"/>
          </a:xfrm>
          <a:prstGeom prst="rect">
            <a:avLst/>
          </a:prstGeom>
        </p:spPr>
        <p:txBody>
          <a:bodyPr wrap="square" lIns="0" tIns="0" rIns="0" bIns="0">
            <a:spAutoFit/>
          </a:bodyPr>
          <a:lstStyle>
            <a:lvl1pPr>
              <a:defRPr sz="3600" b="0" i="0">
                <a:solidFill>
                  <a:schemeClr val="tx1"/>
                </a:solidFill>
                <a:latin typeface="Calibri"/>
                <a:cs typeface="Calibri"/>
              </a:defRPr>
            </a:lvl1pPr>
          </a:lstStyle>
          <a:p>
            <a:endParaRPr/>
          </a:p>
        </p:txBody>
      </p:sp>
      <p:sp>
        <p:nvSpPr>
          <p:cNvPr id="3" name="Holder 3"/>
          <p:cNvSpPr>
            <a:spLocks noGrp="1"/>
          </p:cNvSpPr>
          <p:nvPr>
            <p:ph type="subTitle" idx="4"/>
          </p:nvPr>
        </p:nvSpPr>
        <p:spPr>
          <a:xfrm>
            <a:off x="3195700" y="3797655"/>
            <a:ext cx="2752598" cy="1196339"/>
          </a:xfrm>
          <a:prstGeom prst="rect">
            <a:avLst/>
          </a:prstGeom>
        </p:spPr>
        <p:txBody>
          <a:bodyPr wrap="square" lIns="0" tIns="0" rIns="0" bIns="0">
            <a:spAutoFit/>
          </a:bodyPr>
          <a:lstStyle>
            <a:lvl1pPr>
              <a:defRPr sz="32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4/29/2020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53102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9B858285-3168-4C9A-B5AB-1FECC4B1BE19}"/>
              </a:ext>
            </a:extLst>
          </p:cNvPr>
          <p:cNvSpPr>
            <a:spLocks noGrp="1"/>
          </p:cNvSpPr>
          <p:nvPr>
            <p:ph type="title"/>
          </p:nvPr>
        </p:nvSpPr>
        <p:spPr>
          <a:xfrm>
            <a:off x="533384" y="655049"/>
            <a:ext cx="8042032" cy="63561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12" name="Text Placeholder 2">
            <a:extLst>
              <a:ext uri="{FF2B5EF4-FFF2-40B4-BE49-F238E27FC236}">
                <a16:creationId xmlns:a16="http://schemas.microsoft.com/office/drawing/2014/main" id="{BDCC1B4C-A65A-405A-B8FB-DA56A4B68595}"/>
              </a:ext>
            </a:extLst>
          </p:cNvPr>
          <p:cNvSpPr>
            <a:spLocks noGrp="1"/>
          </p:cNvSpPr>
          <p:nvPr>
            <p:ph idx="1"/>
          </p:nvPr>
        </p:nvSpPr>
        <p:spPr>
          <a:xfrm>
            <a:off x="542184" y="1488613"/>
            <a:ext cx="8059631" cy="43582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3">
            <a:extLst>
              <a:ext uri="{FF2B5EF4-FFF2-40B4-BE49-F238E27FC236}">
                <a16:creationId xmlns:a16="http://schemas.microsoft.com/office/drawing/2014/main" id="{57BDD910-4678-4BA1-8D67-D42204C43305}"/>
              </a:ext>
            </a:extLst>
          </p:cNvPr>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80123B2-66ED-41A2-B285-13B0A4FE0B63}" type="datetimeFigureOut">
              <a:rPr lang="en-US" smtClean="0"/>
              <a:t>4/29/2020</a:t>
            </a:fld>
            <a:endParaRPr lang="en-US"/>
          </a:p>
        </p:txBody>
      </p:sp>
      <p:sp>
        <p:nvSpPr>
          <p:cNvPr id="14" name="Footer Placeholder 4">
            <a:extLst>
              <a:ext uri="{FF2B5EF4-FFF2-40B4-BE49-F238E27FC236}">
                <a16:creationId xmlns:a16="http://schemas.microsoft.com/office/drawing/2014/main" id="{FC73D424-6389-4BC5-9DEF-E3DD6BE81D60}"/>
              </a:ext>
            </a:extLst>
          </p:cNvPr>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15" name="Slide Number Placeholder 5">
            <a:extLst>
              <a:ext uri="{FF2B5EF4-FFF2-40B4-BE49-F238E27FC236}">
                <a16:creationId xmlns:a16="http://schemas.microsoft.com/office/drawing/2014/main" id="{D735B9E8-6AE7-46DE-BE6E-9CD66B8C3B3E}"/>
              </a:ext>
            </a:extLst>
          </p:cNvPr>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F499E0C6-116B-4F46-B8B9-7D6CD05300E7}" type="slidenum">
              <a:rPr lang="en-US" smtClean="0"/>
              <a:t>‹#›</a:t>
            </a:fld>
            <a:endParaRPr lang="en-US"/>
          </a:p>
        </p:txBody>
      </p:sp>
    </p:spTree>
    <p:extLst>
      <p:ext uri="{BB962C8B-B14F-4D97-AF65-F5344CB8AC3E}">
        <p14:creationId xmlns:p14="http://schemas.microsoft.com/office/powerpoint/2010/main" val="38073758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32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4/29/2020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97962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4/29/2020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67192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4/29/2020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918529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4/29/2020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3030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0123B2-66ED-41A2-B285-13B0A4FE0B63}"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9E0C6-116B-4F46-B8B9-7D6CD05300E7}" type="slidenum">
              <a:rPr lang="en-US" smtClean="0"/>
              <a:t>‹#›</a:t>
            </a:fld>
            <a:endParaRPr lang="en-US"/>
          </a:p>
        </p:txBody>
      </p:sp>
    </p:spTree>
    <p:extLst>
      <p:ext uri="{BB962C8B-B14F-4D97-AF65-F5344CB8AC3E}">
        <p14:creationId xmlns:p14="http://schemas.microsoft.com/office/powerpoint/2010/main" val="2592149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0123B2-66ED-41A2-B285-13B0A4FE0B63}" type="datetimeFigureOut">
              <a:rPr lang="en-US" smtClean="0"/>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9E0C6-116B-4F46-B8B9-7D6CD05300E7}" type="slidenum">
              <a:rPr lang="en-US" smtClean="0"/>
              <a:t>‹#›</a:t>
            </a:fld>
            <a:endParaRPr lang="en-US"/>
          </a:p>
        </p:txBody>
      </p:sp>
    </p:spTree>
    <p:extLst>
      <p:ext uri="{BB962C8B-B14F-4D97-AF65-F5344CB8AC3E}">
        <p14:creationId xmlns:p14="http://schemas.microsoft.com/office/powerpoint/2010/main" val="4059315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0123B2-66ED-41A2-B285-13B0A4FE0B63}" type="datetimeFigureOut">
              <a:rPr lang="en-US" smtClean="0"/>
              <a:t>4/29/2020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99E0C6-116B-4F46-B8B9-7D6CD05300E7}" type="slidenum">
              <a:rPr lang="en-US" smtClean="0"/>
              <a:t>‹#›</a:t>
            </a:fld>
            <a:endParaRPr lang="en-US"/>
          </a:p>
        </p:txBody>
      </p:sp>
    </p:spTree>
    <p:extLst>
      <p:ext uri="{BB962C8B-B14F-4D97-AF65-F5344CB8AC3E}">
        <p14:creationId xmlns:p14="http://schemas.microsoft.com/office/powerpoint/2010/main" val="41919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6332" y="609600"/>
            <a:ext cx="8036168" cy="69166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0123B2-66ED-41A2-B285-13B0A4FE0B63}" type="datetimeFigureOut">
              <a:rPr lang="en-US" smtClean="0"/>
              <a:t>4/29/2020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99E0C6-116B-4F46-B8B9-7D6CD05300E7}" type="slidenum">
              <a:rPr lang="en-US" smtClean="0"/>
              <a:t>‹#›</a:t>
            </a:fld>
            <a:endParaRPr lang="en-US"/>
          </a:p>
        </p:txBody>
      </p:sp>
    </p:spTree>
    <p:extLst>
      <p:ext uri="{BB962C8B-B14F-4D97-AF65-F5344CB8AC3E}">
        <p14:creationId xmlns:p14="http://schemas.microsoft.com/office/powerpoint/2010/main" val="2802141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0123B2-66ED-41A2-B285-13B0A4FE0B63}" type="datetimeFigureOut">
              <a:rPr lang="en-US" smtClean="0"/>
              <a:t>4/29/2020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99E0C6-116B-4F46-B8B9-7D6CD05300E7}" type="slidenum">
              <a:rPr lang="en-US" smtClean="0"/>
              <a:t>‹#›</a:t>
            </a:fld>
            <a:endParaRPr lang="en-US"/>
          </a:p>
        </p:txBody>
      </p:sp>
    </p:spTree>
    <p:extLst>
      <p:ext uri="{BB962C8B-B14F-4D97-AF65-F5344CB8AC3E}">
        <p14:creationId xmlns:p14="http://schemas.microsoft.com/office/powerpoint/2010/main" val="1150114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80123B2-66ED-41A2-B285-13B0A4FE0B63}" type="datetimeFigureOut">
              <a:rPr lang="en-US" smtClean="0"/>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9E0C6-116B-4F46-B8B9-7D6CD05300E7}" type="slidenum">
              <a:rPr lang="en-US" smtClean="0"/>
              <a:t>‹#›</a:t>
            </a:fld>
            <a:endParaRPr lang="en-US"/>
          </a:p>
        </p:txBody>
      </p:sp>
    </p:spTree>
    <p:extLst>
      <p:ext uri="{BB962C8B-B14F-4D97-AF65-F5344CB8AC3E}">
        <p14:creationId xmlns:p14="http://schemas.microsoft.com/office/powerpoint/2010/main" val="1139607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0123B2-66ED-41A2-B285-13B0A4FE0B63}" type="datetimeFigureOut">
              <a:rPr lang="en-US" smtClean="0"/>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9E0C6-116B-4F46-B8B9-7D6CD05300E7}" type="slidenum">
              <a:rPr lang="en-US" smtClean="0"/>
              <a:t>‹#›</a:t>
            </a:fld>
            <a:endParaRPr lang="en-US"/>
          </a:p>
        </p:txBody>
      </p:sp>
    </p:spTree>
    <p:extLst>
      <p:ext uri="{BB962C8B-B14F-4D97-AF65-F5344CB8AC3E}">
        <p14:creationId xmlns:p14="http://schemas.microsoft.com/office/powerpoint/2010/main" val="2096789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2.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384" y="655049"/>
            <a:ext cx="8042032" cy="63561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42184" y="1488613"/>
            <a:ext cx="8059631" cy="43582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80123B2-66ED-41A2-B285-13B0A4FE0B63}" type="datetimeFigureOut">
              <a:rPr lang="en-US" smtClean="0"/>
              <a:t>4/29/2020</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F499E0C6-116B-4F46-B8B9-7D6CD05300E7}" type="slidenum">
              <a:rPr lang="en-US" smtClean="0"/>
              <a:t>‹#›</a:t>
            </a:fld>
            <a:endParaRPr lang="en-US"/>
          </a:p>
        </p:txBody>
      </p:sp>
      <p:pic>
        <p:nvPicPr>
          <p:cNvPr id="8" name="Picture 7">
            <a:extLst>
              <a:ext uri="{FF2B5EF4-FFF2-40B4-BE49-F238E27FC236}">
                <a16:creationId xmlns:a16="http://schemas.microsoft.com/office/drawing/2014/main" id="{35622085-BA8D-40DE-8E2A-6626C929419B}"/>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901881" y="6119447"/>
            <a:ext cx="1242119" cy="740096"/>
          </a:xfrm>
          <a:prstGeom prst="rect">
            <a:avLst/>
          </a:prstGeom>
        </p:spPr>
      </p:pic>
      <p:cxnSp>
        <p:nvCxnSpPr>
          <p:cNvPr id="9" name="Straight Connector 8">
            <a:extLst>
              <a:ext uri="{FF2B5EF4-FFF2-40B4-BE49-F238E27FC236}">
                <a16:creationId xmlns:a16="http://schemas.microsoft.com/office/drawing/2014/main" id="{22EA3310-0203-4A34-B606-7CE4803FC444}"/>
              </a:ext>
            </a:extLst>
          </p:cNvPr>
          <p:cNvCxnSpPr>
            <a:cxnSpLocks/>
          </p:cNvCxnSpPr>
          <p:nvPr/>
        </p:nvCxnSpPr>
        <p:spPr>
          <a:xfrm>
            <a:off x="533384" y="1299458"/>
            <a:ext cx="804203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84622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txStyles>
    <p:titleStyle>
      <a:lvl1pPr algn="ctr"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100000"/>
        <a:buFont typeface="Courier New" panose="02070309020205020404" pitchFamily="49" charset="0"/>
        <a:buChar char="o"/>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100000"/>
        <a:buFont typeface="Arial" panose="020B0604020202020204" pitchFamily="34" charset="0"/>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29869" y="195198"/>
            <a:ext cx="8084261" cy="1250315"/>
          </a:xfrm>
          <a:prstGeom prst="rect">
            <a:avLst/>
          </a:prstGeom>
        </p:spPr>
        <p:txBody>
          <a:bodyPr wrap="square" lIns="0" tIns="0" rIns="0" bIns="0">
            <a:spAutoFit/>
          </a:bodyPr>
          <a:lstStyle>
            <a:lvl1pPr>
              <a:defRPr sz="4000" b="0" i="0">
                <a:solidFill>
                  <a:schemeClr val="tx1"/>
                </a:solidFill>
                <a:latin typeface="Calibri"/>
                <a:cs typeface="Calibri"/>
              </a:defRPr>
            </a:lvl1pPr>
          </a:lstStyle>
          <a:p>
            <a:endParaRPr/>
          </a:p>
        </p:txBody>
      </p:sp>
      <p:sp>
        <p:nvSpPr>
          <p:cNvPr id="3" name="Holder 3"/>
          <p:cNvSpPr>
            <a:spLocks noGrp="1"/>
          </p:cNvSpPr>
          <p:nvPr>
            <p:ph type="body" idx="1"/>
          </p:nvPr>
        </p:nvSpPr>
        <p:spPr>
          <a:xfrm>
            <a:off x="526414" y="1607946"/>
            <a:ext cx="8091170" cy="3245485"/>
          </a:xfrm>
          <a:prstGeom prst="rect">
            <a:avLst/>
          </a:prstGeom>
        </p:spPr>
        <p:txBody>
          <a:bodyPr wrap="square" lIns="0" tIns="0" rIns="0" bIns="0">
            <a:spAutoFit/>
          </a:bodyPr>
          <a:lstStyle>
            <a:lvl1pPr>
              <a:defRPr sz="32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4/29/2020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4866602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5664F-C959-4DBB-A3D0-5CC1E03A427D}"/>
              </a:ext>
            </a:extLst>
          </p:cNvPr>
          <p:cNvSpPr>
            <a:spLocks noGrp="1"/>
          </p:cNvSpPr>
          <p:nvPr>
            <p:ph type="ctrTitle"/>
          </p:nvPr>
        </p:nvSpPr>
        <p:spPr/>
        <p:txBody>
          <a:bodyPr/>
          <a:lstStyle/>
          <a:p>
            <a:r>
              <a:rPr lang="en-US" dirty="0"/>
              <a:t>Pituitary gland Pathology</a:t>
            </a:r>
          </a:p>
        </p:txBody>
      </p:sp>
    </p:spTree>
    <p:extLst>
      <p:ext uri="{BB962C8B-B14F-4D97-AF65-F5344CB8AC3E}">
        <p14:creationId xmlns:p14="http://schemas.microsoft.com/office/powerpoint/2010/main" val="1084885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166B2-4224-4B9A-BB0C-F40D47453B02}"/>
              </a:ext>
            </a:extLst>
          </p:cNvPr>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fontScale="90000"/>
          </a:bodyPr>
          <a:lstStyle/>
          <a:p>
            <a:r>
              <a:rPr lang="en-US" dirty="0"/>
              <a:t>Ant. Lobe adenoma – Morphology</a:t>
            </a:r>
          </a:p>
        </p:txBody>
      </p:sp>
      <p:sp>
        <p:nvSpPr>
          <p:cNvPr id="3" name="Content Placeholder 2">
            <a:extLst>
              <a:ext uri="{FF2B5EF4-FFF2-40B4-BE49-F238E27FC236}">
                <a16:creationId xmlns:a16="http://schemas.microsoft.com/office/drawing/2014/main" id="{39DD545A-853A-4C8D-95CC-A55F55949CEB}"/>
              </a:ext>
            </a:extLst>
          </p:cNvPr>
          <p:cNvSpPr>
            <a:spLocks noGrp="1"/>
          </p:cNvSpPr>
          <p:nvPr>
            <p:ph idx="1"/>
          </p:nvPr>
        </p:nvSpPr>
        <p:spPr>
          <a:xfrm>
            <a:off x="533307" y="1290666"/>
            <a:ext cx="8042032" cy="4912285"/>
          </a:xfrm>
        </p:spPr>
        <p:style>
          <a:lnRef idx="2">
            <a:schemeClr val="accent1"/>
          </a:lnRef>
          <a:fillRef idx="1">
            <a:schemeClr val="lt1"/>
          </a:fillRef>
          <a:effectRef idx="0">
            <a:schemeClr val="accent1"/>
          </a:effectRef>
          <a:fontRef idx="minor">
            <a:schemeClr val="dk1"/>
          </a:fontRef>
        </p:style>
        <p:txBody>
          <a:bodyPr>
            <a:normAutofit lnSpcReduction="10000"/>
          </a:bodyPr>
          <a:lstStyle/>
          <a:p>
            <a:r>
              <a:rPr lang="en-US" b="1" dirty="0"/>
              <a:t>Grossly</a:t>
            </a:r>
            <a:r>
              <a:rPr lang="en-US" dirty="0"/>
              <a:t>: The usual pituitary adenoma is a well-circumscribed, soft lesion. Small tumors may be confined to the </a:t>
            </a:r>
            <a:r>
              <a:rPr lang="en-US" dirty="0" err="1"/>
              <a:t>sella</a:t>
            </a:r>
            <a:r>
              <a:rPr lang="en-US" dirty="0"/>
              <a:t> turcica, while larger lesions may compress the optic chiasm and adjacent structures</a:t>
            </a:r>
          </a:p>
          <a:p>
            <a:r>
              <a:rPr lang="en-US" b="1" dirty="0"/>
              <a:t>Microscopically</a:t>
            </a:r>
            <a:r>
              <a:rPr lang="en-US" dirty="0"/>
              <a:t>: Pituitary adenomas are composed of  relatively uniform, polygonal cells arrayed in sheets, cords, or papillae. Supporting connective tissue, or reticulin, is sparse. The nuclei of the neoplastic cells may be uniform or pleomorphic.</a:t>
            </a:r>
            <a:r>
              <a:rPr lang="en-US" b="1" dirty="0"/>
              <a:t> </a:t>
            </a:r>
          </a:p>
          <a:p>
            <a:r>
              <a:rPr lang="en-US" b="1" dirty="0"/>
              <a:t>This cellular monomorphism and the absence of a significant reticulin network distinguish pituitary adenomas from non-neoplastic anterior pituitary parenchyma</a:t>
            </a:r>
          </a:p>
        </p:txBody>
      </p:sp>
      <p:sp>
        <p:nvSpPr>
          <p:cNvPr id="4" name="Rectangle 3">
            <a:extLst>
              <a:ext uri="{FF2B5EF4-FFF2-40B4-BE49-F238E27FC236}">
                <a16:creationId xmlns:a16="http://schemas.microsoft.com/office/drawing/2014/main" id="{49EB065F-A03D-41DF-8178-52AAECE5063B}"/>
              </a:ext>
            </a:extLst>
          </p:cNvPr>
          <p:cNvSpPr/>
          <p:nvPr/>
        </p:nvSpPr>
        <p:spPr>
          <a:xfrm>
            <a:off x="7559336" y="2078"/>
            <a:ext cx="1584664"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dirty="0"/>
              <a:t>Ant. pituitary</a:t>
            </a:r>
          </a:p>
        </p:txBody>
      </p:sp>
      <p:sp>
        <p:nvSpPr>
          <p:cNvPr id="5" name="Rectangle 4">
            <a:extLst>
              <a:ext uri="{FF2B5EF4-FFF2-40B4-BE49-F238E27FC236}">
                <a16:creationId xmlns:a16="http://schemas.microsoft.com/office/drawing/2014/main" id="{18DAC92D-AD61-4A93-9B73-D1FD37290C91}"/>
              </a:ext>
            </a:extLst>
          </p:cNvPr>
          <p:cNvSpPr/>
          <p:nvPr/>
        </p:nvSpPr>
        <p:spPr>
          <a:xfrm>
            <a:off x="0" y="0"/>
            <a:ext cx="1925527"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dirty="0"/>
              <a:t>Hyperpituitarism</a:t>
            </a:r>
          </a:p>
        </p:txBody>
      </p:sp>
    </p:spTree>
    <p:extLst>
      <p:ext uri="{BB962C8B-B14F-4D97-AF65-F5344CB8AC3E}">
        <p14:creationId xmlns:p14="http://schemas.microsoft.com/office/powerpoint/2010/main" val="2127442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18EF1-6308-4EDE-BBC3-D68EB45BB618}"/>
              </a:ext>
            </a:extLst>
          </p:cNvPr>
          <p:cNvSpPr>
            <a:spLocks noGrp="1"/>
          </p:cNvSpPr>
          <p:nvPr>
            <p:ph type="title"/>
          </p:nvPr>
        </p:nvSpPr>
        <p:spPr/>
        <p:txBody>
          <a:bodyPr>
            <a:normAutofit fontScale="90000"/>
          </a:bodyPr>
          <a:lstStyle/>
          <a:p>
            <a:r>
              <a:rPr lang="en-US" dirty="0"/>
              <a:t>Adenoma – Gross Morphology</a:t>
            </a:r>
          </a:p>
        </p:txBody>
      </p:sp>
      <p:pic>
        <p:nvPicPr>
          <p:cNvPr id="7" name="Content Placeholder 6">
            <a:extLst>
              <a:ext uri="{FF2B5EF4-FFF2-40B4-BE49-F238E27FC236}">
                <a16:creationId xmlns:a16="http://schemas.microsoft.com/office/drawing/2014/main" id="{4FF6DECB-2096-4316-819E-7FC8FE29A802}"/>
              </a:ext>
            </a:extLst>
          </p:cNvPr>
          <p:cNvPicPr>
            <a:picLocks noGrp="1" noChangeAspect="1"/>
          </p:cNvPicPr>
          <p:nvPr>
            <p:ph idx="1"/>
          </p:nvPr>
        </p:nvPicPr>
        <p:blipFill>
          <a:blip r:embed="rId2"/>
          <a:stretch>
            <a:fillRect/>
          </a:stretch>
        </p:blipFill>
        <p:spPr>
          <a:xfrm>
            <a:off x="2255143" y="1489075"/>
            <a:ext cx="4633714" cy="4357688"/>
          </a:xfrm>
          <a:prstGeom prst="rect">
            <a:avLst/>
          </a:prstGeom>
        </p:spPr>
      </p:pic>
      <p:sp>
        <p:nvSpPr>
          <p:cNvPr id="4" name="Rectangle 3">
            <a:extLst>
              <a:ext uri="{FF2B5EF4-FFF2-40B4-BE49-F238E27FC236}">
                <a16:creationId xmlns:a16="http://schemas.microsoft.com/office/drawing/2014/main" id="{C3F36083-6B1E-4F5D-B984-EFF3E135B4E6}"/>
              </a:ext>
            </a:extLst>
          </p:cNvPr>
          <p:cNvSpPr/>
          <p:nvPr/>
        </p:nvSpPr>
        <p:spPr>
          <a:xfrm>
            <a:off x="7559336" y="2078"/>
            <a:ext cx="1584664"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dirty="0"/>
              <a:t>Ant. pituitary</a:t>
            </a:r>
          </a:p>
        </p:txBody>
      </p:sp>
      <p:sp>
        <p:nvSpPr>
          <p:cNvPr id="5" name="Rectangle 4">
            <a:extLst>
              <a:ext uri="{FF2B5EF4-FFF2-40B4-BE49-F238E27FC236}">
                <a16:creationId xmlns:a16="http://schemas.microsoft.com/office/drawing/2014/main" id="{DD3111F0-D037-49A9-908A-4EA9AE83DF08}"/>
              </a:ext>
            </a:extLst>
          </p:cNvPr>
          <p:cNvSpPr/>
          <p:nvPr/>
        </p:nvSpPr>
        <p:spPr>
          <a:xfrm>
            <a:off x="0" y="0"/>
            <a:ext cx="1925527"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dirty="0"/>
              <a:t>Hyperpituitarism</a:t>
            </a:r>
          </a:p>
        </p:txBody>
      </p:sp>
    </p:spTree>
    <p:extLst>
      <p:ext uri="{BB962C8B-B14F-4D97-AF65-F5344CB8AC3E}">
        <p14:creationId xmlns:p14="http://schemas.microsoft.com/office/powerpoint/2010/main" val="2812452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18EF1-6308-4EDE-BBC3-D68EB45BB618}"/>
              </a:ext>
            </a:extLst>
          </p:cNvPr>
          <p:cNvSpPr>
            <a:spLocks noGrp="1"/>
          </p:cNvSpPr>
          <p:nvPr>
            <p:ph type="title"/>
          </p:nvPr>
        </p:nvSpPr>
        <p:spPr/>
        <p:txBody>
          <a:bodyPr>
            <a:normAutofit/>
          </a:bodyPr>
          <a:lstStyle/>
          <a:p>
            <a:r>
              <a:rPr lang="en-US" dirty="0"/>
              <a:t>Adenoma – Microscopic Morphology</a:t>
            </a:r>
          </a:p>
        </p:txBody>
      </p:sp>
      <p:sp>
        <p:nvSpPr>
          <p:cNvPr id="4" name="Rectangle 3">
            <a:extLst>
              <a:ext uri="{FF2B5EF4-FFF2-40B4-BE49-F238E27FC236}">
                <a16:creationId xmlns:a16="http://schemas.microsoft.com/office/drawing/2014/main" id="{C3F36083-6B1E-4F5D-B984-EFF3E135B4E6}"/>
              </a:ext>
            </a:extLst>
          </p:cNvPr>
          <p:cNvSpPr/>
          <p:nvPr/>
        </p:nvSpPr>
        <p:spPr>
          <a:xfrm>
            <a:off x="7559336" y="2078"/>
            <a:ext cx="1584664"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dirty="0"/>
              <a:t>Ant. pituitary</a:t>
            </a:r>
          </a:p>
        </p:txBody>
      </p:sp>
      <p:sp>
        <p:nvSpPr>
          <p:cNvPr id="5" name="Rectangle 4">
            <a:extLst>
              <a:ext uri="{FF2B5EF4-FFF2-40B4-BE49-F238E27FC236}">
                <a16:creationId xmlns:a16="http://schemas.microsoft.com/office/drawing/2014/main" id="{DD3111F0-D037-49A9-908A-4EA9AE83DF08}"/>
              </a:ext>
            </a:extLst>
          </p:cNvPr>
          <p:cNvSpPr/>
          <p:nvPr/>
        </p:nvSpPr>
        <p:spPr>
          <a:xfrm>
            <a:off x="0" y="0"/>
            <a:ext cx="1925527"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dirty="0"/>
              <a:t>Hyperpituitarism</a:t>
            </a:r>
          </a:p>
        </p:txBody>
      </p:sp>
      <p:sp>
        <p:nvSpPr>
          <p:cNvPr id="8" name="object 5">
            <a:extLst>
              <a:ext uri="{FF2B5EF4-FFF2-40B4-BE49-F238E27FC236}">
                <a16:creationId xmlns:a16="http://schemas.microsoft.com/office/drawing/2014/main" id="{680733AB-EDCF-4F42-8A79-B394090FDD45}"/>
              </a:ext>
            </a:extLst>
          </p:cNvPr>
          <p:cNvSpPr/>
          <p:nvPr/>
        </p:nvSpPr>
        <p:spPr>
          <a:xfrm>
            <a:off x="536332" y="1539452"/>
            <a:ext cx="4213860" cy="2496312"/>
          </a:xfrm>
          <a:prstGeom prst="rect">
            <a:avLst/>
          </a:prstGeom>
          <a:blipFill>
            <a:blip r:embed="rId2" cstate="print"/>
            <a:stretch>
              <a:fillRect/>
            </a:stretch>
          </a:blipFill>
        </p:spPr>
        <p:txBody>
          <a:bodyPr wrap="square" lIns="0" tIns="0" rIns="0" bIns="0" rtlCol="0"/>
          <a:lstStyle/>
          <a:p>
            <a:endParaRPr/>
          </a:p>
        </p:txBody>
      </p:sp>
      <p:sp>
        <p:nvSpPr>
          <p:cNvPr id="9" name="object 4">
            <a:extLst>
              <a:ext uri="{FF2B5EF4-FFF2-40B4-BE49-F238E27FC236}">
                <a16:creationId xmlns:a16="http://schemas.microsoft.com/office/drawing/2014/main" id="{AD7D1373-0CEB-494B-BEBC-37A1D0D6F183}"/>
              </a:ext>
            </a:extLst>
          </p:cNvPr>
          <p:cNvSpPr/>
          <p:nvPr/>
        </p:nvSpPr>
        <p:spPr>
          <a:xfrm>
            <a:off x="4803648" y="1539452"/>
            <a:ext cx="3768852" cy="2496312"/>
          </a:xfrm>
          <a:prstGeom prst="rect">
            <a:avLst/>
          </a:prstGeom>
          <a:blipFill>
            <a:blip r:embed="rId3" cstate="print"/>
            <a:stretch>
              <a:fillRect/>
            </a:stretch>
          </a:blipFill>
        </p:spPr>
        <p:txBody>
          <a:bodyPr wrap="square" lIns="0" tIns="0" rIns="0" bIns="0" rtlCol="0"/>
          <a:lstStyle/>
          <a:p>
            <a:endParaRPr/>
          </a:p>
        </p:txBody>
      </p:sp>
      <p:sp>
        <p:nvSpPr>
          <p:cNvPr id="10" name="Rectangle 9">
            <a:extLst>
              <a:ext uri="{FF2B5EF4-FFF2-40B4-BE49-F238E27FC236}">
                <a16:creationId xmlns:a16="http://schemas.microsoft.com/office/drawing/2014/main" id="{ED6D901F-6C28-44E2-AF1F-D7FFE1819085}"/>
              </a:ext>
            </a:extLst>
          </p:cNvPr>
          <p:cNvSpPr/>
          <p:nvPr/>
        </p:nvSpPr>
        <p:spPr>
          <a:xfrm>
            <a:off x="758836" y="4273954"/>
            <a:ext cx="3768852" cy="830997"/>
          </a:xfrm>
          <a:prstGeom prst="rect">
            <a:avLst/>
          </a:prstGeom>
        </p:spPr>
        <p:txBody>
          <a:bodyPr wrap="square">
            <a:spAutoFit/>
          </a:bodyPr>
          <a:lstStyle/>
          <a:p>
            <a:pPr algn="ctr"/>
            <a:r>
              <a:rPr lang="en-US" sz="2400" dirty="0"/>
              <a:t>Normal </a:t>
            </a:r>
            <a:r>
              <a:rPr lang="en-US" sz="2400" spc="-30" dirty="0"/>
              <a:t>pituitary.. </a:t>
            </a:r>
            <a:r>
              <a:rPr lang="en-US" sz="2400" spc="-20" dirty="0"/>
              <a:t>Several </a:t>
            </a:r>
            <a:r>
              <a:rPr lang="en-US" sz="2400" dirty="0"/>
              <a:t>cell</a:t>
            </a:r>
            <a:r>
              <a:rPr lang="en-US" sz="2400" spc="-15" dirty="0"/>
              <a:t> </a:t>
            </a:r>
            <a:r>
              <a:rPr lang="en-US" sz="2400" dirty="0"/>
              <a:t>types</a:t>
            </a:r>
          </a:p>
        </p:txBody>
      </p:sp>
      <p:sp>
        <p:nvSpPr>
          <p:cNvPr id="11" name="Rectangle 10">
            <a:extLst>
              <a:ext uri="{FF2B5EF4-FFF2-40B4-BE49-F238E27FC236}">
                <a16:creationId xmlns:a16="http://schemas.microsoft.com/office/drawing/2014/main" id="{D3942F4E-7A0E-4F3F-AFAA-4B9D503B79D9}"/>
              </a:ext>
            </a:extLst>
          </p:cNvPr>
          <p:cNvSpPr/>
          <p:nvPr/>
        </p:nvSpPr>
        <p:spPr>
          <a:xfrm>
            <a:off x="4803648" y="4273954"/>
            <a:ext cx="3768852" cy="800219"/>
          </a:xfrm>
          <a:prstGeom prst="rect">
            <a:avLst/>
          </a:prstGeom>
        </p:spPr>
        <p:txBody>
          <a:bodyPr wrap="square">
            <a:spAutoFit/>
          </a:bodyPr>
          <a:lstStyle/>
          <a:p>
            <a:pPr algn="ctr"/>
            <a:r>
              <a:rPr lang="en-US" sz="2400" spc="-5" dirty="0"/>
              <a:t>Adenoma.. </a:t>
            </a:r>
            <a:r>
              <a:rPr lang="en-US" sz="2400" spc="-10" dirty="0"/>
              <a:t>One </a:t>
            </a:r>
            <a:r>
              <a:rPr lang="en-US" sz="2400" spc="-5" dirty="0"/>
              <a:t>cell type </a:t>
            </a:r>
            <a:r>
              <a:rPr lang="en-US" sz="2200" spc="-5" dirty="0"/>
              <a:t>(monomorphic</a:t>
            </a:r>
            <a:r>
              <a:rPr lang="en-US" sz="2200" spc="-35" dirty="0"/>
              <a:t> </a:t>
            </a:r>
            <a:r>
              <a:rPr lang="en-US" sz="2200" spc="-10" dirty="0"/>
              <a:t>appearance)</a:t>
            </a:r>
            <a:endParaRPr lang="en-US" sz="2200" dirty="0"/>
          </a:p>
        </p:txBody>
      </p:sp>
      <p:sp>
        <p:nvSpPr>
          <p:cNvPr id="12" name="Rectangle 11">
            <a:extLst>
              <a:ext uri="{FF2B5EF4-FFF2-40B4-BE49-F238E27FC236}">
                <a16:creationId xmlns:a16="http://schemas.microsoft.com/office/drawing/2014/main" id="{BE328129-A9C9-4B02-BC98-87D93F74EFFA}"/>
              </a:ext>
            </a:extLst>
          </p:cNvPr>
          <p:cNvSpPr/>
          <p:nvPr/>
        </p:nvSpPr>
        <p:spPr>
          <a:xfrm>
            <a:off x="536332" y="5343141"/>
            <a:ext cx="8036168" cy="707886"/>
          </a:xfrm>
          <a:prstGeom prst="rect">
            <a:avLst/>
          </a:prstGeom>
        </p:spPr>
        <p:txBody>
          <a:bodyPr wrap="square">
            <a:spAutoFit/>
          </a:bodyPr>
          <a:lstStyle/>
          <a:p>
            <a:pPr marL="12700" marR="408940" algn="just">
              <a:lnSpc>
                <a:spcPct val="100000"/>
              </a:lnSpc>
              <a:spcBef>
                <a:spcPts val="95"/>
              </a:spcBef>
              <a:tabLst>
                <a:tab pos="355600" algn="l"/>
              </a:tabLst>
            </a:pPr>
            <a:r>
              <a:rPr lang="en-US" sz="2000" spc="-5" dirty="0">
                <a:latin typeface="Calibri"/>
                <a:cs typeface="Calibri"/>
              </a:rPr>
              <a:t>Monomorphic: </a:t>
            </a:r>
            <a:r>
              <a:rPr lang="en-US" sz="2000" spc="-10" dirty="0">
                <a:latin typeface="Calibri"/>
                <a:cs typeface="Calibri"/>
              </a:rPr>
              <a:t>one </a:t>
            </a:r>
            <a:r>
              <a:rPr lang="en-US" sz="2000" spc="-5" dirty="0">
                <a:latin typeface="Calibri"/>
                <a:cs typeface="Calibri"/>
              </a:rPr>
              <a:t>cell type.. All cells </a:t>
            </a:r>
            <a:r>
              <a:rPr lang="en-US" sz="2000" dirty="0">
                <a:latin typeface="Calibri"/>
                <a:cs typeface="Calibri"/>
              </a:rPr>
              <a:t>look </a:t>
            </a:r>
            <a:r>
              <a:rPr lang="en-US" sz="2000" spc="-40" dirty="0">
                <a:latin typeface="Calibri"/>
                <a:cs typeface="Calibri"/>
              </a:rPr>
              <a:t>similar, </a:t>
            </a:r>
            <a:r>
              <a:rPr lang="en-US" sz="2000" spc="-10" dirty="0">
                <a:latin typeface="Calibri"/>
                <a:cs typeface="Calibri"/>
              </a:rPr>
              <a:t>whereas </a:t>
            </a:r>
            <a:r>
              <a:rPr lang="en-US" sz="2000" spc="-5" dirty="0">
                <a:latin typeface="Calibri"/>
                <a:cs typeface="Calibri"/>
              </a:rPr>
              <a:t>in the </a:t>
            </a:r>
            <a:r>
              <a:rPr lang="en-US" sz="2000" spc="-10" dirty="0">
                <a:latin typeface="Calibri"/>
                <a:cs typeface="Calibri"/>
              </a:rPr>
              <a:t>normal pituitary </a:t>
            </a:r>
            <a:r>
              <a:rPr lang="en-US" sz="2000" spc="-20" dirty="0">
                <a:latin typeface="Calibri"/>
                <a:cs typeface="Calibri"/>
              </a:rPr>
              <a:t>several </a:t>
            </a:r>
            <a:r>
              <a:rPr lang="en-US" sz="2000" spc="-5" dirty="0">
                <a:latin typeface="Calibri"/>
                <a:cs typeface="Calibri"/>
              </a:rPr>
              <a:t>cell types  </a:t>
            </a:r>
            <a:r>
              <a:rPr lang="en-US" sz="2000" spc="-20" dirty="0">
                <a:latin typeface="Calibri"/>
                <a:cs typeface="Calibri"/>
              </a:rPr>
              <a:t>exist.</a:t>
            </a:r>
            <a:endParaRPr lang="en-US" sz="2000" dirty="0">
              <a:latin typeface="Calibri"/>
              <a:cs typeface="Calibri"/>
            </a:endParaRPr>
          </a:p>
        </p:txBody>
      </p:sp>
    </p:spTree>
    <p:extLst>
      <p:ext uri="{BB962C8B-B14F-4D97-AF65-F5344CB8AC3E}">
        <p14:creationId xmlns:p14="http://schemas.microsoft.com/office/powerpoint/2010/main" val="231843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18EF1-6308-4EDE-BBC3-D68EB45BB618}"/>
              </a:ext>
            </a:extLst>
          </p:cNvPr>
          <p:cNvSpPr>
            <a:spLocks noGrp="1"/>
          </p:cNvSpPr>
          <p:nvPr>
            <p:ph type="title"/>
          </p:nvPr>
        </p:nvSpPr>
        <p:spPr/>
        <p:txBody>
          <a:bodyPr>
            <a:normAutofit/>
          </a:bodyPr>
          <a:lstStyle/>
          <a:p>
            <a:r>
              <a:rPr lang="en-US" dirty="0"/>
              <a:t>Adenoma – Microscopic Morphology</a:t>
            </a:r>
          </a:p>
        </p:txBody>
      </p:sp>
      <p:sp>
        <p:nvSpPr>
          <p:cNvPr id="4" name="Rectangle 3">
            <a:extLst>
              <a:ext uri="{FF2B5EF4-FFF2-40B4-BE49-F238E27FC236}">
                <a16:creationId xmlns:a16="http://schemas.microsoft.com/office/drawing/2014/main" id="{C3F36083-6B1E-4F5D-B984-EFF3E135B4E6}"/>
              </a:ext>
            </a:extLst>
          </p:cNvPr>
          <p:cNvSpPr/>
          <p:nvPr/>
        </p:nvSpPr>
        <p:spPr>
          <a:xfrm>
            <a:off x="7559336" y="2078"/>
            <a:ext cx="1584664"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dirty="0"/>
              <a:t>Ant. pituitary</a:t>
            </a:r>
          </a:p>
        </p:txBody>
      </p:sp>
      <p:sp>
        <p:nvSpPr>
          <p:cNvPr id="5" name="Rectangle 4">
            <a:extLst>
              <a:ext uri="{FF2B5EF4-FFF2-40B4-BE49-F238E27FC236}">
                <a16:creationId xmlns:a16="http://schemas.microsoft.com/office/drawing/2014/main" id="{DD3111F0-D037-49A9-908A-4EA9AE83DF08}"/>
              </a:ext>
            </a:extLst>
          </p:cNvPr>
          <p:cNvSpPr/>
          <p:nvPr/>
        </p:nvSpPr>
        <p:spPr>
          <a:xfrm>
            <a:off x="0" y="0"/>
            <a:ext cx="1925527"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dirty="0"/>
              <a:t>Hyperpituitarism</a:t>
            </a:r>
          </a:p>
        </p:txBody>
      </p:sp>
      <p:sp>
        <p:nvSpPr>
          <p:cNvPr id="13" name="object 3">
            <a:extLst>
              <a:ext uri="{FF2B5EF4-FFF2-40B4-BE49-F238E27FC236}">
                <a16:creationId xmlns:a16="http://schemas.microsoft.com/office/drawing/2014/main" id="{9F7D6BBD-5A01-4A9D-A5D6-3B961CDB17F0}"/>
              </a:ext>
            </a:extLst>
          </p:cNvPr>
          <p:cNvSpPr/>
          <p:nvPr/>
        </p:nvSpPr>
        <p:spPr>
          <a:xfrm>
            <a:off x="1808608" y="2410509"/>
            <a:ext cx="5491615" cy="4127048"/>
          </a:xfrm>
          <a:prstGeom prst="rect">
            <a:avLst/>
          </a:prstGeom>
          <a:blipFill>
            <a:blip r:embed="rId2" cstate="print"/>
            <a:stretch>
              <a:fillRect/>
            </a:stretch>
          </a:blipFill>
        </p:spPr>
        <p:txBody>
          <a:bodyPr wrap="square" lIns="0" tIns="0" rIns="0" bIns="0" rtlCol="0"/>
          <a:lstStyle/>
          <a:p>
            <a:endParaRPr dirty="0"/>
          </a:p>
        </p:txBody>
      </p:sp>
      <p:sp>
        <p:nvSpPr>
          <p:cNvPr id="3" name="Rectangle 2">
            <a:extLst>
              <a:ext uri="{FF2B5EF4-FFF2-40B4-BE49-F238E27FC236}">
                <a16:creationId xmlns:a16="http://schemas.microsoft.com/office/drawing/2014/main" id="{E0B2681D-A709-4144-A8AE-5A5C48C71F97}"/>
              </a:ext>
            </a:extLst>
          </p:cNvPr>
          <p:cNvSpPr/>
          <p:nvPr/>
        </p:nvSpPr>
        <p:spPr>
          <a:xfrm>
            <a:off x="553915" y="1440387"/>
            <a:ext cx="8036167" cy="830997"/>
          </a:xfrm>
          <a:prstGeom prst="rect">
            <a:avLst/>
          </a:prstGeom>
        </p:spPr>
        <p:txBody>
          <a:bodyPr wrap="square">
            <a:spAutoFit/>
          </a:bodyPr>
          <a:lstStyle/>
          <a:p>
            <a:r>
              <a:rPr lang="en-US" sz="2400" spc="-20" dirty="0"/>
              <a:t>Atypical </a:t>
            </a:r>
            <a:r>
              <a:rPr lang="en-US" sz="2400" spc="-5" dirty="0"/>
              <a:t>adenoma with </a:t>
            </a:r>
            <a:r>
              <a:rPr lang="en-US" sz="2400" spc="-10" dirty="0"/>
              <a:t>increased  mitosis.. These </a:t>
            </a:r>
            <a:r>
              <a:rPr lang="en-US" sz="2400" spc="-35" dirty="0"/>
              <a:t>have </a:t>
            </a:r>
            <a:r>
              <a:rPr lang="en-US" sz="2400" dirty="0"/>
              <a:t>TP53 </a:t>
            </a:r>
            <a:r>
              <a:rPr lang="en-US" sz="2400" spc="-15" dirty="0"/>
              <a:t>mutation  </a:t>
            </a:r>
            <a:r>
              <a:rPr lang="en-US" sz="2400" spc="-5" dirty="0"/>
              <a:t>and </a:t>
            </a:r>
            <a:r>
              <a:rPr lang="en-US" sz="2400" spc="-25" dirty="0"/>
              <a:t>are</a:t>
            </a:r>
            <a:r>
              <a:rPr lang="en-US" sz="2400" spc="-10" dirty="0"/>
              <a:t> aggressive</a:t>
            </a:r>
            <a:endParaRPr lang="en-US" sz="2400" dirty="0"/>
          </a:p>
        </p:txBody>
      </p:sp>
    </p:spTree>
    <p:extLst>
      <p:ext uri="{BB962C8B-B14F-4D97-AF65-F5344CB8AC3E}">
        <p14:creationId xmlns:p14="http://schemas.microsoft.com/office/powerpoint/2010/main" val="404148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166B2-4224-4B9A-BB0C-F40D47453B02}"/>
              </a:ext>
            </a:extLst>
          </p:cNvPr>
          <p:cNvSpPr>
            <a:spLocks noGrp="1"/>
          </p:cNvSpPr>
          <p:nvPr>
            <p:ph type="title"/>
          </p:nvPr>
        </p:nvSpPr>
        <p:spPr/>
        <p:txBody>
          <a:bodyPr>
            <a:normAutofit fontScale="90000"/>
          </a:bodyPr>
          <a:lstStyle/>
          <a:p>
            <a:r>
              <a:rPr lang="en-US" dirty="0"/>
              <a:t>Prolactinomas</a:t>
            </a:r>
          </a:p>
        </p:txBody>
      </p:sp>
      <p:sp>
        <p:nvSpPr>
          <p:cNvPr id="3" name="Content Placeholder 2">
            <a:extLst>
              <a:ext uri="{FF2B5EF4-FFF2-40B4-BE49-F238E27FC236}">
                <a16:creationId xmlns:a16="http://schemas.microsoft.com/office/drawing/2014/main" id="{39DD545A-853A-4C8D-95CC-A55F55949CEB}"/>
              </a:ext>
            </a:extLst>
          </p:cNvPr>
          <p:cNvSpPr>
            <a:spLocks noGrp="1"/>
          </p:cNvSpPr>
          <p:nvPr>
            <p:ph idx="1"/>
          </p:nvPr>
        </p:nvSpPr>
        <p:spPr/>
        <p:txBody>
          <a:bodyPr>
            <a:normAutofit lnSpcReduction="10000"/>
          </a:bodyPr>
          <a:lstStyle/>
          <a:p>
            <a:r>
              <a:rPr lang="en-US" dirty="0"/>
              <a:t>The most common type of hyperfunctioning pituitary adenoma</a:t>
            </a:r>
          </a:p>
          <a:p>
            <a:r>
              <a:rPr lang="en-US" dirty="0"/>
              <a:t>These are adenomas that produce prolactin. </a:t>
            </a:r>
            <a:r>
              <a:rPr lang="en-US" dirty="0">
                <a:sym typeface="Wingdings" panose="05000000000000000000" pitchFamily="2" charset="2"/>
              </a:rPr>
              <a:t></a:t>
            </a:r>
            <a:r>
              <a:rPr lang="en-US" dirty="0"/>
              <a:t>  hyperprolactinemia</a:t>
            </a:r>
          </a:p>
          <a:p>
            <a:r>
              <a:rPr lang="en-US" dirty="0"/>
              <a:t>Hyperprolactinemia causes:</a:t>
            </a:r>
          </a:p>
          <a:p>
            <a:pPr lvl="1"/>
            <a:r>
              <a:rPr lang="en-US" dirty="0"/>
              <a:t>Amenorrhea and galactorrhea,</a:t>
            </a:r>
          </a:p>
          <a:p>
            <a:pPr lvl="1"/>
            <a:r>
              <a:rPr lang="en-US" dirty="0"/>
              <a:t>Loss of libido, and infertility</a:t>
            </a:r>
          </a:p>
          <a:p>
            <a:r>
              <a:rPr lang="en-US" dirty="0"/>
              <a:t>Prolactinomas usually are diagnosed at an earlier  stage in women of reproductive age than in other  persons. Because they are more likely to have  obvious symptoms</a:t>
            </a:r>
          </a:p>
          <a:p>
            <a:endParaRPr lang="en-US" dirty="0"/>
          </a:p>
        </p:txBody>
      </p:sp>
      <p:sp>
        <p:nvSpPr>
          <p:cNvPr id="4" name="Rectangle 3">
            <a:extLst>
              <a:ext uri="{FF2B5EF4-FFF2-40B4-BE49-F238E27FC236}">
                <a16:creationId xmlns:a16="http://schemas.microsoft.com/office/drawing/2014/main" id="{49EB065F-A03D-41DF-8178-52AAECE5063B}"/>
              </a:ext>
            </a:extLst>
          </p:cNvPr>
          <p:cNvSpPr/>
          <p:nvPr/>
        </p:nvSpPr>
        <p:spPr>
          <a:xfrm>
            <a:off x="7559336" y="2078"/>
            <a:ext cx="1584664"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dirty="0"/>
              <a:t>Ant. pituitary</a:t>
            </a:r>
          </a:p>
        </p:txBody>
      </p:sp>
      <p:sp>
        <p:nvSpPr>
          <p:cNvPr id="5" name="Rectangle 4">
            <a:extLst>
              <a:ext uri="{FF2B5EF4-FFF2-40B4-BE49-F238E27FC236}">
                <a16:creationId xmlns:a16="http://schemas.microsoft.com/office/drawing/2014/main" id="{18DAC92D-AD61-4A93-9B73-D1FD37290C91}"/>
              </a:ext>
            </a:extLst>
          </p:cNvPr>
          <p:cNvSpPr/>
          <p:nvPr/>
        </p:nvSpPr>
        <p:spPr>
          <a:xfrm>
            <a:off x="0" y="0"/>
            <a:ext cx="1925527"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dirty="0"/>
              <a:t>Hyperpituitarism</a:t>
            </a:r>
          </a:p>
        </p:txBody>
      </p:sp>
    </p:spTree>
    <p:extLst>
      <p:ext uri="{BB962C8B-B14F-4D97-AF65-F5344CB8AC3E}">
        <p14:creationId xmlns:p14="http://schemas.microsoft.com/office/powerpoint/2010/main" val="3582540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166B2-4224-4B9A-BB0C-F40D47453B02}"/>
              </a:ext>
            </a:extLst>
          </p:cNvPr>
          <p:cNvSpPr>
            <a:spLocks noGrp="1"/>
          </p:cNvSpPr>
          <p:nvPr>
            <p:ph type="title"/>
          </p:nvPr>
        </p:nvSpPr>
        <p:spPr/>
        <p:txBody>
          <a:bodyPr>
            <a:normAutofit fontScale="90000"/>
          </a:bodyPr>
          <a:lstStyle/>
          <a:p>
            <a:r>
              <a:rPr lang="en-US" dirty="0"/>
              <a:t>Growth Hormone-Producing Adenomas</a:t>
            </a:r>
            <a:br>
              <a:rPr lang="en-US" dirty="0"/>
            </a:br>
            <a:endParaRPr lang="en-US" dirty="0"/>
          </a:p>
        </p:txBody>
      </p:sp>
      <p:sp>
        <p:nvSpPr>
          <p:cNvPr id="3" name="Content Placeholder 2">
            <a:extLst>
              <a:ext uri="{FF2B5EF4-FFF2-40B4-BE49-F238E27FC236}">
                <a16:creationId xmlns:a16="http://schemas.microsoft.com/office/drawing/2014/main" id="{39DD545A-853A-4C8D-95CC-A55F55949CEB}"/>
              </a:ext>
            </a:extLst>
          </p:cNvPr>
          <p:cNvSpPr>
            <a:spLocks noGrp="1"/>
          </p:cNvSpPr>
          <p:nvPr>
            <p:ph idx="1"/>
          </p:nvPr>
        </p:nvSpPr>
        <p:spPr/>
        <p:txBody>
          <a:bodyPr>
            <a:normAutofit fontScale="92500" lnSpcReduction="20000"/>
          </a:bodyPr>
          <a:lstStyle/>
          <a:p>
            <a:r>
              <a:rPr lang="en-US" dirty="0"/>
              <a:t>Also called: Somatotroph cell</a:t>
            </a:r>
          </a:p>
          <a:p>
            <a:r>
              <a:rPr lang="en-US" dirty="0"/>
              <a:t>The second most common type of hyperfunctioning pituitary adenoma</a:t>
            </a:r>
          </a:p>
          <a:p>
            <a:r>
              <a:rPr lang="en-US" dirty="0"/>
              <a:t>May be quite large at time of diagnosis because the  clinical manifestations of excessive growth hormone  may be subtle,</a:t>
            </a:r>
          </a:p>
          <a:p>
            <a:r>
              <a:rPr lang="en-US" dirty="0"/>
              <a:t>Small amounts of immunoreactive prolactin often  are present as well.</a:t>
            </a:r>
          </a:p>
          <a:p>
            <a:r>
              <a:rPr lang="en-US" dirty="0"/>
              <a:t> If a growth hormone– secreting adenoma develops before the epiphyses close result in </a:t>
            </a:r>
            <a:r>
              <a:rPr lang="en-US" b="1" dirty="0"/>
              <a:t>gigantism</a:t>
            </a:r>
            <a:r>
              <a:rPr lang="en-US" dirty="0"/>
              <a:t>. </a:t>
            </a:r>
          </a:p>
          <a:p>
            <a:r>
              <a:rPr lang="en-US" dirty="0"/>
              <a:t>If elevated levels of growth hormone and IGF1 persist or develop after closure of the epiphyses, affected individuals develop </a:t>
            </a:r>
            <a:r>
              <a:rPr lang="en-US" b="1" dirty="0"/>
              <a:t>acromegaly</a:t>
            </a:r>
          </a:p>
        </p:txBody>
      </p:sp>
      <p:sp>
        <p:nvSpPr>
          <p:cNvPr id="4" name="Rectangle 3">
            <a:extLst>
              <a:ext uri="{FF2B5EF4-FFF2-40B4-BE49-F238E27FC236}">
                <a16:creationId xmlns:a16="http://schemas.microsoft.com/office/drawing/2014/main" id="{49EB065F-A03D-41DF-8178-52AAECE5063B}"/>
              </a:ext>
            </a:extLst>
          </p:cNvPr>
          <p:cNvSpPr/>
          <p:nvPr/>
        </p:nvSpPr>
        <p:spPr>
          <a:xfrm>
            <a:off x="7559336" y="2078"/>
            <a:ext cx="1584664"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dirty="0"/>
              <a:t>Ant. pituitary</a:t>
            </a:r>
          </a:p>
        </p:txBody>
      </p:sp>
      <p:sp>
        <p:nvSpPr>
          <p:cNvPr id="5" name="Rectangle 4">
            <a:extLst>
              <a:ext uri="{FF2B5EF4-FFF2-40B4-BE49-F238E27FC236}">
                <a16:creationId xmlns:a16="http://schemas.microsoft.com/office/drawing/2014/main" id="{18DAC92D-AD61-4A93-9B73-D1FD37290C91}"/>
              </a:ext>
            </a:extLst>
          </p:cNvPr>
          <p:cNvSpPr/>
          <p:nvPr/>
        </p:nvSpPr>
        <p:spPr>
          <a:xfrm>
            <a:off x="0" y="0"/>
            <a:ext cx="1925527"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dirty="0"/>
              <a:t>Hyperpituitarism</a:t>
            </a:r>
          </a:p>
        </p:txBody>
      </p:sp>
    </p:spTree>
    <p:extLst>
      <p:ext uri="{BB962C8B-B14F-4D97-AF65-F5344CB8AC3E}">
        <p14:creationId xmlns:p14="http://schemas.microsoft.com/office/powerpoint/2010/main" val="2266229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166B2-4224-4B9A-BB0C-F40D47453B02}"/>
              </a:ext>
            </a:extLst>
          </p:cNvPr>
          <p:cNvSpPr>
            <a:spLocks noGrp="1"/>
          </p:cNvSpPr>
          <p:nvPr>
            <p:ph type="title"/>
          </p:nvPr>
        </p:nvSpPr>
        <p:spPr/>
        <p:txBody>
          <a:bodyPr>
            <a:normAutofit fontScale="90000"/>
          </a:bodyPr>
          <a:lstStyle/>
          <a:p>
            <a:r>
              <a:rPr lang="en-US" dirty="0"/>
              <a:t>Other adenomas</a:t>
            </a:r>
          </a:p>
        </p:txBody>
      </p:sp>
      <p:sp>
        <p:nvSpPr>
          <p:cNvPr id="3" name="Content Placeholder 2">
            <a:extLst>
              <a:ext uri="{FF2B5EF4-FFF2-40B4-BE49-F238E27FC236}">
                <a16:creationId xmlns:a16="http://schemas.microsoft.com/office/drawing/2014/main" id="{39DD545A-853A-4C8D-95CC-A55F55949CEB}"/>
              </a:ext>
            </a:extLst>
          </p:cNvPr>
          <p:cNvSpPr>
            <a:spLocks noGrp="1"/>
          </p:cNvSpPr>
          <p:nvPr>
            <p:ph idx="1"/>
          </p:nvPr>
        </p:nvSpPr>
        <p:spPr>
          <a:xfrm>
            <a:off x="542184" y="1249864"/>
            <a:ext cx="8059631" cy="4358272"/>
          </a:xfrm>
        </p:spPr>
        <p:style>
          <a:lnRef idx="2">
            <a:schemeClr val="accent3"/>
          </a:lnRef>
          <a:fillRef idx="1">
            <a:schemeClr val="lt1"/>
          </a:fillRef>
          <a:effectRef idx="0">
            <a:schemeClr val="accent3"/>
          </a:effectRef>
          <a:fontRef idx="minor">
            <a:schemeClr val="dk1"/>
          </a:fontRef>
        </p:style>
        <p:txBody>
          <a:bodyPr/>
          <a:lstStyle/>
          <a:p>
            <a:r>
              <a:rPr lang="en-US" dirty="0"/>
              <a:t>Corticotroph cell adenomas</a:t>
            </a:r>
          </a:p>
          <a:p>
            <a:pPr lvl="1"/>
            <a:r>
              <a:rPr lang="en-US" dirty="0"/>
              <a:t>Cause Cushing syndrome, hyperpigmentation</a:t>
            </a:r>
          </a:p>
          <a:p>
            <a:r>
              <a:rPr lang="en-US" dirty="0"/>
              <a:t>Gonadotroph adenomas</a:t>
            </a:r>
          </a:p>
          <a:p>
            <a:pPr lvl="1"/>
            <a:r>
              <a:rPr lang="en-US" dirty="0"/>
              <a:t>Rarely cause a recognizable clinical syndrome </a:t>
            </a:r>
          </a:p>
          <a:p>
            <a:r>
              <a:rPr lang="en-US" dirty="0"/>
              <a:t>Thyrotroph adenomas</a:t>
            </a:r>
          </a:p>
          <a:p>
            <a:pPr lvl="1"/>
            <a:r>
              <a:rPr lang="en-US" dirty="0"/>
              <a:t>Account for about 1% of all pituitary adenoma</a:t>
            </a:r>
          </a:p>
          <a:p>
            <a:pPr lvl="1"/>
            <a:r>
              <a:rPr lang="en-US" dirty="0"/>
              <a:t>Considered a rare cause for </a:t>
            </a:r>
            <a:r>
              <a:rPr lang="en-US" dirty="0" err="1"/>
              <a:t>hyperthyrodism</a:t>
            </a:r>
            <a:endParaRPr lang="en-US" dirty="0"/>
          </a:p>
          <a:p>
            <a:r>
              <a:rPr lang="en-US" dirty="0"/>
              <a:t>Nonfunctioning adenomas</a:t>
            </a:r>
          </a:p>
          <a:p>
            <a:pPr lvl="1"/>
            <a:r>
              <a:rPr lang="en-US" dirty="0"/>
              <a:t>Cause no recognizable clinical syndrome</a:t>
            </a:r>
          </a:p>
        </p:txBody>
      </p:sp>
      <p:sp>
        <p:nvSpPr>
          <p:cNvPr id="4" name="Rectangle 3">
            <a:extLst>
              <a:ext uri="{FF2B5EF4-FFF2-40B4-BE49-F238E27FC236}">
                <a16:creationId xmlns:a16="http://schemas.microsoft.com/office/drawing/2014/main" id="{49EB065F-A03D-41DF-8178-52AAECE5063B}"/>
              </a:ext>
            </a:extLst>
          </p:cNvPr>
          <p:cNvSpPr/>
          <p:nvPr/>
        </p:nvSpPr>
        <p:spPr>
          <a:xfrm>
            <a:off x="7559336" y="2078"/>
            <a:ext cx="1584664"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dirty="0"/>
              <a:t>Ant. pituitary</a:t>
            </a:r>
          </a:p>
        </p:txBody>
      </p:sp>
      <p:sp>
        <p:nvSpPr>
          <p:cNvPr id="5" name="Rectangle 4">
            <a:extLst>
              <a:ext uri="{FF2B5EF4-FFF2-40B4-BE49-F238E27FC236}">
                <a16:creationId xmlns:a16="http://schemas.microsoft.com/office/drawing/2014/main" id="{18DAC92D-AD61-4A93-9B73-D1FD37290C91}"/>
              </a:ext>
            </a:extLst>
          </p:cNvPr>
          <p:cNvSpPr/>
          <p:nvPr/>
        </p:nvSpPr>
        <p:spPr>
          <a:xfrm>
            <a:off x="0" y="0"/>
            <a:ext cx="1925527"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dirty="0"/>
              <a:t>Hyperpituitarism</a:t>
            </a:r>
          </a:p>
        </p:txBody>
      </p:sp>
    </p:spTree>
    <p:extLst>
      <p:ext uri="{BB962C8B-B14F-4D97-AF65-F5344CB8AC3E}">
        <p14:creationId xmlns:p14="http://schemas.microsoft.com/office/powerpoint/2010/main" val="3575229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166B2-4224-4B9A-BB0C-F40D47453B02}"/>
              </a:ext>
            </a:extLst>
          </p:cNvPr>
          <p:cNvSpPr>
            <a:spLocks noGrp="1"/>
          </p:cNvSpPr>
          <p:nvPr>
            <p:ph type="title"/>
          </p:nvPr>
        </p:nvSpPr>
        <p:spPr/>
        <p:txBody>
          <a:bodyPr>
            <a:normAutofit fontScale="90000"/>
          </a:bodyPr>
          <a:lstStyle/>
          <a:p>
            <a:r>
              <a:rPr lang="en-US" spc="-5" dirty="0">
                <a:cs typeface="Calibri"/>
              </a:rPr>
              <a:t>Pituitary</a:t>
            </a:r>
            <a:r>
              <a:rPr lang="en-US" spc="-55" dirty="0">
                <a:cs typeface="Calibri"/>
              </a:rPr>
              <a:t> </a:t>
            </a:r>
            <a:r>
              <a:rPr lang="en-US" dirty="0">
                <a:cs typeface="Calibri"/>
              </a:rPr>
              <a:t>carcinomas</a:t>
            </a:r>
            <a:endParaRPr lang="en-US" dirty="0"/>
          </a:p>
        </p:txBody>
      </p:sp>
      <p:sp>
        <p:nvSpPr>
          <p:cNvPr id="3" name="Content Placeholder 2">
            <a:extLst>
              <a:ext uri="{FF2B5EF4-FFF2-40B4-BE49-F238E27FC236}">
                <a16:creationId xmlns:a16="http://schemas.microsoft.com/office/drawing/2014/main" id="{39DD545A-853A-4C8D-95CC-A55F55949CEB}"/>
              </a:ext>
            </a:extLst>
          </p:cNvPr>
          <p:cNvSpPr>
            <a:spLocks noGrp="1"/>
          </p:cNvSpPr>
          <p:nvPr>
            <p:ph idx="1"/>
          </p:nvPr>
        </p:nvSpPr>
        <p:spPr/>
        <p:txBody>
          <a:bodyPr>
            <a:normAutofit lnSpcReduction="10000"/>
          </a:bodyPr>
          <a:lstStyle/>
          <a:p>
            <a:r>
              <a:rPr lang="en-US" dirty="0"/>
              <a:t>are exceedingly rare and in addition to local  extension beyond the </a:t>
            </a:r>
            <a:r>
              <a:rPr lang="en-US" dirty="0" err="1"/>
              <a:t>sella</a:t>
            </a:r>
            <a:r>
              <a:rPr lang="en-US" dirty="0"/>
              <a:t> turcica, these tumors  virtually always demonstrate distant metastases.</a:t>
            </a:r>
          </a:p>
          <a:p>
            <a:r>
              <a:rPr lang="en-US" dirty="0"/>
              <a:t>As a general rule: Most endocrine carcinomas are  diagnosed depending on behavior ( presence of  metastases) and not on histological appearance. (i.e. under the microscope adenoma and carcinoma can look similar). </a:t>
            </a:r>
          </a:p>
          <a:p>
            <a:r>
              <a:rPr lang="en-US" dirty="0"/>
              <a:t>You need to know the clinical  information and check if the patient has metastatic  disease in order to call the lesion metastatic</a:t>
            </a:r>
          </a:p>
        </p:txBody>
      </p:sp>
      <p:sp>
        <p:nvSpPr>
          <p:cNvPr id="4" name="Rectangle 3">
            <a:extLst>
              <a:ext uri="{FF2B5EF4-FFF2-40B4-BE49-F238E27FC236}">
                <a16:creationId xmlns:a16="http://schemas.microsoft.com/office/drawing/2014/main" id="{49EB065F-A03D-41DF-8178-52AAECE5063B}"/>
              </a:ext>
            </a:extLst>
          </p:cNvPr>
          <p:cNvSpPr/>
          <p:nvPr/>
        </p:nvSpPr>
        <p:spPr>
          <a:xfrm>
            <a:off x="7559336" y="2078"/>
            <a:ext cx="1584664"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dirty="0"/>
              <a:t>Ant. pituitary</a:t>
            </a:r>
          </a:p>
        </p:txBody>
      </p:sp>
      <p:sp>
        <p:nvSpPr>
          <p:cNvPr id="5" name="Rectangle 4">
            <a:extLst>
              <a:ext uri="{FF2B5EF4-FFF2-40B4-BE49-F238E27FC236}">
                <a16:creationId xmlns:a16="http://schemas.microsoft.com/office/drawing/2014/main" id="{18DAC92D-AD61-4A93-9B73-D1FD37290C91}"/>
              </a:ext>
            </a:extLst>
          </p:cNvPr>
          <p:cNvSpPr/>
          <p:nvPr/>
        </p:nvSpPr>
        <p:spPr>
          <a:xfrm>
            <a:off x="0" y="0"/>
            <a:ext cx="1925527"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dirty="0"/>
              <a:t>Hyperpituitarism</a:t>
            </a:r>
          </a:p>
        </p:txBody>
      </p:sp>
    </p:spTree>
    <p:extLst>
      <p:ext uri="{BB962C8B-B14F-4D97-AF65-F5344CB8AC3E}">
        <p14:creationId xmlns:p14="http://schemas.microsoft.com/office/powerpoint/2010/main" val="1732217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166B2-4224-4B9A-BB0C-F40D47453B02}"/>
              </a:ext>
            </a:extLst>
          </p:cNvPr>
          <p:cNvSpPr>
            <a:spLocks noGrp="1"/>
          </p:cNvSpPr>
          <p:nvPr>
            <p:ph type="title"/>
          </p:nvPr>
        </p:nvSpPr>
        <p:spPr>
          <a:xfrm>
            <a:off x="533384" y="726073"/>
            <a:ext cx="8042032" cy="1058341"/>
          </a:xfrm>
        </p:spPr>
        <p:txBody>
          <a:bodyPr>
            <a:normAutofit fontScale="90000"/>
          </a:bodyPr>
          <a:lstStyle/>
          <a:p>
            <a:r>
              <a:rPr lang="en-US" dirty="0"/>
              <a:t>Hyperpituitarism-associated adenomas Summary</a:t>
            </a:r>
          </a:p>
        </p:txBody>
      </p:sp>
      <p:sp>
        <p:nvSpPr>
          <p:cNvPr id="3" name="Content Placeholder 2">
            <a:extLst>
              <a:ext uri="{FF2B5EF4-FFF2-40B4-BE49-F238E27FC236}">
                <a16:creationId xmlns:a16="http://schemas.microsoft.com/office/drawing/2014/main" id="{39DD545A-853A-4C8D-95CC-A55F55949CEB}"/>
              </a:ext>
            </a:extLst>
          </p:cNvPr>
          <p:cNvSpPr>
            <a:spLocks noGrp="1"/>
          </p:cNvSpPr>
          <p:nvPr>
            <p:ph idx="1"/>
          </p:nvPr>
        </p:nvSpPr>
        <p:spPr>
          <a:xfrm>
            <a:off x="533384" y="1793292"/>
            <a:ext cx="8042033" cy="4358272"/>
          </a:xfrm>
        </p:spPr>
        <p:style>
          <a:lnRef idx="2">
            <a:schemeClr val="accent1"/>
          </a:lnRef>
          <a:fillRef idx="1">
            <a:schemeClr val="lt1"/>
          </a:fillRef>
          <a:effectRef idx="0">
            <a:schemeClr val="accent1"/>
          </a:effectRef>
          <a:fontRef idx="minor">
            <a:schemeClr val="dk1"/>
          </a:fontRef>
        </p:style>
        <p:txBody>
          <a:bodyPr>
            <a:normAutofit/>
          </a:bodyPr>
          <a:lstStyle/>
          <a:p>
            <a:r>
              <a:rPr lang="en-US" dirty="0"/>
              <a:t>Prolactinomas: amenorrhea, galactorrhea, loss of libido, and infertility </a:t>
            </a:r>
          </a:p>
          <a:p>
            <a:r>
              <a:rPr lang="en-US" dirty="0"/>
              <a:t>Growth hormone (somatotroph cell) adenomas: gigantism (children), acromegaly (adults), and impaired glucose tolerance and diabetes mellitus </a:t>
            </a:r>
          </a:p>
          <a:p>
            <a:r>
              <a:rPr lang="en-US" dirty="0"/>
              <a:t>Corticotroph cell adenomas: Cushing syndrome, hyperpigmentation </a:t>
            </a:r>
          </a:p>
          <a:p>
            <a:r>
              <a:rPr lang="en-US" dirty="0"/>
              <a:t>All pituitary adenomas, particularly nonfunctioning adenomas, may be associated with mass effects and hypopituitarism</a:t>
            </a:r>
          </a:p>
        </p:txBody>
      </p:sp>
      <p:sp>
        <p:nvSpPr>
          <p:cNvPr id="4" name="Rectangle 3">
            <a:extLst>
              <a:ext uri="{FF2B5EF4-FFF2-40B4-BE49-F238E27FC236}">
                <a16:creationId xmlns:a16="http://schemas.microsoft.com/office/drawing/2014/main" id="{49EB065F-A03D-41DF-8178-52AAECE5063B}"/>
              </a:ext>
            </a:extLst>
          </p:cNvPr>
          <p:cNvSpPr/>
          <p:nvPr/>
        </p:nvSpPr>
        <p:spPr>
          <a:xfrm>
            <a:off x="7559336" y="2078"/>
            <a:ext cx="1584664"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dirty="0"/>
              <a:t>Ant. pituitary</a:t>
            </a:r>
          </a:p>
        </p:txBody>
      </p:sp>
      <p:sp>
        <p:nvSpPr>
          <p:cNvPr id="5" name="Rectangle 4">
            <a:extLst>
              <a:ext uri="{FF2B5EF4-FFF2-40B4-BE49-F238E27FC236}">
                <a16:creationId xmlns:a16="http://schemas.microsoft.com/office/drawing/2014/main" id="{18DAC92D-AD61-4A93-9B73-D1FD37290C91}"/>
              </a:ext>
            </a:extLst>
          </p:cNvPr>
          <p:cNvSpPr/>
          <p:nvPr/>
        </p:nvSpPr>
        <p:spPr>
          <a:xfrm>
            <a:off x="0" y="0"/>
            <a:ext cx="1925527"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dirty="0"/>
              <a:t>Hyperpituitarism</a:t>
            </a:r>
          </a:p>
        </p:txBody>
      </p:sp>
    </p:spTree>
    <p:extLst>
      <p:ext uri="{BB962C8B-B14F-4D97-AF65-F5344CB8AC3E}">
        <p14:creationId xmlns:p14="http://schemas.microsoft.com/office/powerpoint/2010/main" val="3257986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166B2-4224-4B9A-BB0C-F40D47453B02}"/>
              </a:ext>
            </a:extLst>
          </p:cNvPr>
          <p:cNvSpPr>
            <a:spLocks noGrp="1"/>
          </p:cNvSpPr>
          <p:nvPr>
            <p:ph type="title"/>
          </p:nvPr>
        </p:nvSpPr>
        <p:spPr/>
        <p:txBody>
          <a:bodyPr>
            <a:normAutofit fontScale="90000"/>
          </a:bodyPr>
          <a:lstStyle/>
          <a:p>
            <a:r>
              <a:rPr lang="en-US" dirty="0"/>
              <a:t>Hypopituitarism</a:t>
            </a:r>
          </a:p>
        </p:txBody>
      </p:sp>
      <p:sp>
        <p:nvSpPr>
          <p:cNvPr id="3" name="Content Placeholder 2">
            <a:extLst>
              <a:ext uri="{FF2B5EF4-FFF2-40B4-BE49-F238E27FC236}">
                <a16:creationId xmlns:a16="http://schemas.microsoft.com/office/drawing/2014/main" id="{39DD545A-853A-4C8D-95CC-A55F55949CEB}"/>
              </a:ext>
            </a:extLst>
          </p:cNvPr>
          <p:cNvSpPr>
            <a:spLocks noGrp="1"/>
          </p:cNvSpPr>
          <p:nvPr>
            <p:ph idx="1"/>
          </p:nvPr>
        </p:nvSpPr>
        <p:spPr>
          <a:xfrm>
            <a:off x="372862" y="1488613"/>
            <a:ext cx="8228953" cy="4779022"/>
          </a:xfrm>
        </p:spPr>
        <p:txBody>
          <a:bodyPr>
            <a:normAutofit fontScale="92500" lnSpcReduction="20000"/>
          </a:bodyPr>
          <a:lstStyle/>
          <a:p>
            <a:r>
              <a:rPr lang="en-US" dirty="0"/>
              <a:t>Occurs if there is Loss of	at least 75% of anterior pituitary</a:t>
            </a:r>
          </a:p>
          <a:p>
            <a:r>
              <a:rPr lang="en-US" dirty="0"/>
              <a:t>Causes:</a:t>
            </a:r>
          </a:p>
          <a:p>
            <a:pPr marL="457200" indent="-457200">
              <a:buFont typeface="+mj-lt"/>
              <a:buAutoNum type="arabicPeriod"/>
            </a:pPr>
            <a:r>
              <a:rPr lang="en-US" dirty="0"/>
              <a:t>Nonfunctioning pituitary adenomas. </a:t>
            </a:r>
            <a:r>
              <a:rPr lang="en-US" b="1" dirty="0"/>
              <a:t>Most common</a:t>
            </a:r>
            <a:r>
              <a:rPr lang="en-US" dirty="0"/>
              <a:t>/  remember that this occurs when the adenoma compresses  normal pituitary tissue and affects its function</a:t>
            </a:r>
          </a:p>
          <a:p>
            <a:pPr marL="457200" indent="-457200">
              <a:buFont typeface="+mj-lt"/>
              <a:buAutoNum type="arabicPeriod"/>
            </a:pPr>
            <a:r>
              <a:rPr lang="en-US" dirty="0"/>
              <a:t>Congenital absence (exceedingly rare)</a:t>
            </a:r>
          </a:p>
          <a:p>
            <a:pPr marL="457200" indent="-457200">
              <a:buFont typeface="+mj-lt"/>
              <a:buAutoNum type="arabicPeriod"/>
            </a:pPr>
            <a:r>
              <a:rPr lang="en-US" dirty="0"/>
              <a:t>Hypothalamic tumors, associated with posterior pituitary  dysfunction.</a:t>
            </a:r>
          </a:p>
          <a:p>
            <a:pPr marL="457200" indent="-457200">
              <a:buFont typeface="+mj-lt"/>
              <a:buAutoNum type="arabicPeriod"/>
            </a:pPr>
            <a:r>
              <a:rPr lang="en-US" dirty="0"/>
              <a:t>Ischemic necrosis of the anterior pituitary, </a:t>
            </a:r>
            <a:r>
              <a:rPr lang="en-US" dirty="0" err="1"/>
              <a:t>e;g</a:t>
            </a:r>
            <a:r>
              <a:rPr lang="en-US" dirty="0"/>
              <a:t> Sheehan  syndrome</a:t>
            </a:r>
          </a:p>
          <a:p>
            <a:pPr marL="457200" indent="-457200">
              <a:buFont typeface="+mj-lt"/>
              <a:buAutoNum type="arabicPeriod"/>
            </a:pPr>
            <a:r>
              <a:rPr lang="en-US" dirty="0"/>
              <a:t>Ablation of the pituitary by surgery or irradiation</a:t>
            </a:r>
          </a:p>
          <a:p>
            <a:pPr marL="457200" indent="-457200">
              <a:buFont typeface="+mj-lt"/>
              <a:buAutoNum type="arabicPeriod"/>
            </a:pPr>
            <a:r>
              <a:rPr lang="en-US" dirty="0"/>
              <a:t>Inflammatory lesions such as sarcoidosis or tuberculosis</a:t>
            </a:r>
          </a:p>
          <a:p>
            <a:pPr marL="457200" indent="-457200">
              <a:buFont typeface="+mj-lt"/>
              <a:buAutoNum type="arabicPeriod"/>
            </a:pPr>
            <a:r>
              <a:rPr lang="en-US" dirty="0"/>
              <a:t>Trauma and Metastatic neoplasms involving the pituitary.</a:t>
            </a:r>
          </a:p>
          <a:p>
            <a:endParaRPr lang="en-US" dirty="0"/>
          </a:p>
        </p:txBody>
      </p:sp>
      <p:sp>
        <p:nvSpPr>
          <p:cNvPr id="4" name="Rectangle 3">
            <a:extLst>
              <a:ext uri="{FF2B5EF4-FFF2-40B4-BE49-F238E27FC236}">
                <a16:creationId xmlns:a16="http://schemas.microsoft.com/office/drawing/2014/main" id="{49EB065F-A03D-41DF-8178-52AAECE5063B}"/>
              </a:ext>
            </a:extLst>
          </p:cNvPr>
          <p:cNvSpPr/>
          <p:nvPr/>
        </p:nvSpPr>
        <p:spPr>
          <a:xfrm>
            <a:off x="7559336" y="2078"/>
            <a:ext cx="1584664"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dirty="0"/>
              <a:t>Ant. pituitary</a:t>
            </a:r>
          </a:p>
        </p:txBody>
      </p:sp>
    </p:spTree>
    <p:extLst>
      <p:ext uri="{BB962C8B-B14F-4D97-AF65-F5344CB8AC3E}">
        <p14:creationId xmlns:p14="http://schemas.microsoft.com/office/powerpoint/2010/main" val="3451608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B788C-02A9-4E77-B09A-D72B2AE41215}"/>
              </a:ext>
            </a:extLst>
          </p:cNvPr>
          <p:cNvSpPr>
            <a:spLocks noGrp="1"/>
          </p:cNvSpPr>
          <p:nvPr>
            <p:ph type="title"/>
          </p:nvPr>
        </p:nvSpPr>
        <p:spPr/>
        <p:txBody>
          <a:bodyPr>
            <a:normAutofit fontScale="90000"/>
          </a:bodyPr>
          <a:lstStyle/>
          <a:p>
            <a:r>
              <a:rPr lang="en-US" dirty="0"/>
              <a:t>Symptoms and signs of pituitary disease</a:t>
            </a:r>
          </a:p>
        </p:txBody>
      </p:sp>
      <p:sp>
        <p:nvSpPr>
          <p:cNvPr id="3" name="Content Placeholder 2">
            <a:extLst>
              <a:ext uri="{FF2B5EF4-FFF2-40B4-BE49-F238E27FC236}">
                <a16:creationId xmlns:a16="http://schemas.microsoft.com/office/drawing/2014/main" id="{4805049F-9ECF-4E70-A8C3-0ED2752EEDD6}"/>
              </a:ext>
            </a:extLst>
          </p:cNvPr>
          <p:cNvSpPr>
            <a:spLocks noGrp="1"/>
          </p:cNvSpPr>
          <p:nvPr>
            <p:ph idx="1"/>
          </p:nvPr>
        </p:nvSpPr>
        <p:spPr/>
        <p:txBody>
          <a:bodyPr>
            <a:normAutofit/>
          </a:bodyPr>
          <a:lstStyle/>
          <a:p>
            <a:r>
              <a:rPr lang="en-US" sz="3200" dirty="0"/>
              <a:t>Can be grouped as follows:</a:t>
            </a:r>
          </a:p>
          <a:p>
            <a:pPr marL="857250" lvl="1" indent="-457200">
              <a:buFont typeface="+mj-lt"/>
              <a:buAutoNum type="arabicPeriod"/>
            </a:pPr>
            <a:r>
              <a:rPr lang="en-US" sz="2800" dirty="0"/>
              <a:t>Local mass effect</a:t>
            </a:r>
          </a:p>
          <a:p>
            <a:pPr marL="1257300" lvl="2" indent="-457200"/>
            <a:r>
              <a:rPr lang="en-US" sz="2600" dirty="0"/>
              <a:t>Associated with pituitary neoplasms</a:t>
            </a:r>
          </a:p>
          <a:p>
            <a:pPr marL="857250" lvl="1" indent="-457200">
              <a:buFont typeface="+mj-lt"/>
              <a:buAutoNum type="arabicPeriod"/>
            </a:pPr>
            <a:r>
              <a:rPr lang="en-US" sz="2800" dirty="0"/>
              <a:t>Hyperpituitarism related effects</a:t>
            </a:r>
          </a:p>
          <a:p>
            <a:pPr marL="1257300" lvl="2" indent="-457200"/>
            <a:r>
              <a:rPr lang="en-US" sz="2400" dirty="0"/>
              <a:t>Most common cause is an adenoma</a:t>
            </a:r>
          </a:p>
          <a:p>
            <a:pPr marL="857250" lvl="1" indent="-457200">
              <a:buFont typeface="+mj-lt"/>
              <a:buAutoNum type="arabicPeriod"/>
            </a:pPr>
            <a:r>
              <a:rPr lang="en-US" sz="2800" dirty="0"/>
              <a:t>Hypopituitarism related effects</a:t>
            </a:r>
          </a:p>
          <a:p>
            <a:pPr marL="1257300" lvl="2" indent="-457200"/>
            <a:r>
              <a:rPr lang="en-US" sz="2400" dirty="0"/>
              <a:t>Can be due to: ischemic injury, surgery, radiation, inflammation reaction</a:t>
            </a:r>
          </a:p>
        </p:txBody>
      </p:sp>
    </p:spTree>
    <p:extLst>
      <p:ext uri="{BB962C8B-B14F-4D97-AF65-F5344CB8AC3E}">
        <p14:creationId xmlns:p14="http://schemas.microsoft.com/office/powerpoint/2010/main" val="543109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166B2-4224-4B9A-BB0C-F40D47453B02}"/>
              </a:ext>
            </a:extLst>
          </p:cNvPr>
          <p:cNvSpPr>
            <a:spLocks noGrp="1"/>
          </p:cNvSpPr>
          <p:nvPr>
            <p:ph type="title"/>
          </p:nvPr>
        </p:nvSpPr>
        <p:spPr/>
        <p:txBody>
          <a:bodyPr>
            <a:normAutofit fontScale="90000"/>
          </a:bodyPr>
          <a:lstStyle/>
          <a:p>
            <a:r>
              <a:rPr lang="en-US" dirty="0"/>
              <a:t>Sheehan syndrome</a:t>
            </a:r>
          </a:p>
        </p:txBody>
      </p:sp>
      <p:sp>
        <p:nvSpPr>
          <p:cNvPr id="3" name="Content Placeholder 2">
            <a:extLst>
              <a:ext uri="{FF2B5EF4-FFF2-40B4-BE49-F238E27FC236}">
                <a16:creationId xmlns:a16="http://schemas.microsoft.com/office/drawing/2014/main" id="{39DD545A-853A-4C8D-95CC-A55F55949CEB}"/>
              </a:ext>
            </a:extLst>
          </p:cNvPr>
          <p:cNvSpPr>
            <a:spLocks noGrp="1"/>
          </p:cNvSpPr>
          <p:nvPr>
            <p:ph idx="1"/>
          </p:nvPr>
        </p:nvSpPr>
        <p:spPr>
          <a:xfrm>
            <a:off x="372862" y="1488613"/>
            <a:ext cx="8228953" cy="4779022"/>
          </a:xfrm>
        </p:spPr>
        <p:txBody>
          <a:bodyPr>
            <a:normAutofit lnSpcReduction="10000"/>
          </a:bodyPr>
          <a:lstStyle/>
          <a:p>
            <a:r>
              <a:rPr lang="en-US" dirty="0"/>
              <a:t>Sheehan syndrome, or postpartum necrosis of anterior  pituitary, is the most common form of clinically  significant ischemic necrosis of the anterior pituitary.</a:t>
            </a:r>
          </a:p>
          <a:p>
            <a:r>
              <a:rPr lang="en-US" dirty="0"/>
              <a:t>During pregnancy, the anterior pituitary enlarges  considerably, because of an increase in the size and  number of prolactin-secreting cells and this  physiologic enlargement is not accompanied by an  increase in blood supply from the low-pressure portal  venous system.</a:t>
            </a:r>
          </a:p>
          <a:p>
            <a:r>
              <a:rPr lang="en-US" dirty="0"/>
              <a:t>The enlarged gland is thus vulnerable to ischemic  injury, especially in women who experience significant  hemorrhage and hypotension during the postpartum  period.</a:t>
            </a:r>
          </a:p>
          <a:p>
            <a:endParaRPr lang="en-US" dirty="0"/>
          </a:p>
        </p:txBody>
      </p:sp>
      <p:sp>
        <p:nvSpPr>
          <p:cNvPr id="4" name="Rectangle 3">
            <a:extLst>
              <a:ext uri="{FF2B5EF4-FFF2-40B4-BE49-F238E27FC236}">
                <a16:creationId xmlns:a16="http://schemas.microsoft.com/office/drawing/2014/main" id="{49EB065F-A03D-41DF-8178-52AAECE5063B}"/>
              </a:ext>
            </a:extLst>
          </p:cNvPr>
          <p:cNvSpPr/>
          <p:nvPr/>
        </p:nvSpPr>
        <p:spPr>
          <a:xfrm>
            <a:off x="7559336" y="2078"/>
            <a:ext cx="1584664"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dirty="0"/>
              <a:t>Ant. pituitary</a:t>
            </a:r>
          </a:p>
        </p:txBody>
      </p:sp>
      <p:sp>
        <p:nvSpPr>
          <p:cNvPr id="5" name="Rectangle 4">
            <a:extLst>
              <a:ext uri="{FF2B5EF4-FFF2-40B4-BE49-F238E27FC236}">
                <a16:creationId xmlns:a16="http://schemas.microsoft.com/office/drawing/2014/main" id="{D48D1C92-6E94-48C9-A6D8-B02C9DA42F6F}"/>
              </a:ext>
            </a:extLst>
          </p:cNvPr>
          <p:cNvSpPr/>
          <p:nvPr/>
        </p:nvSpPr>
        <p:spPr>
          <a:xfrm>
            <a:off x="0" y="0"/>
            <a:ext cx="1832553" cy="369332"/>
          </a:xfrm>
          <a:prstGeom prst="rect">
            <a:avLst/>
          </a:prstGeom>
          <a:ln>
            <a:solidFill>
              <a:srgbClr val="00B050"/>
            </a:solidFill>
          </a:ln>
        </p:spPr>
        <p:style>
          <a:lnRef idx="2">
            <a:schemeClr val="accent5"/>
          </a:lnRef>
          <a:fillRef idx="1">
            <a:schemeClr val="lt1"/>
          </a:fillRef>
          <a:effectRef idx="0">
            <a:schemeClr val="accent5"/>
          </a:effectRef>
          <a:fontRef idx="minor">
            <a:schemeClr val="dk1"/>
          </a:fontRef>
        </p:style>
        <p:txBody>
          <a:bodyPr wrap="none">
            <a:spAutoFit/>
          </a:bodyPr>
          <a:lstStyle/>
          <a:p>
            <a:r>
              <a:rPr lang="en-US" dirty="0"/>
              <a:t>Hypopituitarism</a:t>
            </a:r>
          </a:p>
        </p:txBody>
      </p:sp>
    </p:spTree>
    <p:extLst>
      <p:ext uri="{BB962C8B-B14F-4D97-AF65-F5344CB8AC3E}">
        <p14:creationId xmlns:p14="http://schemas.microsoft.com/office/powerpoint/2010/main" val="1829032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AFA45-3647-4C5A-B446-EBF08B2DFFF0}"/>
              </a:ext>
            </a:extLst>
          </p:cNvPr>
          <p:cNvSpPr>
            <a:spLocks noGrp="1"/>
          </p:cNvSpPr>
          <p:nvPr>
            <p:ph type="title"/>
          </p:nvPr>
        </p:nvSpPr>
        <p:spPr>
          <a:xfrm>
            <a:off x="550983" y="675549"/>
            <a:ext cx="8042032" cy="635617"/>
          </a:xfrm>
        </p:spPr>
        <p:txBody>
          <a:bodyPr>
            <a:normAutofit fontScale="90000"/>
          </a:bodyPr>
          <a:lstStyle/>
          <a:p>
            <a:r>
              <a:rPr lang="en-US" dirty="0"/>
              <a:t>POSTERIOR PITUITARY SYNDROMES</a:t>
            </a:r>
          </a:p>
        </p:txBody>
      </p:sp>
      <p:sp>
        <p:nvSpPr>
          <p:cNvPr id="3" name="Content Placeholder 2">
            <a:extLst>
              <a:ext uri="{FF2B5EF4-FFF2-40B4-BE49-F238E27FC236}">
                <a16:creationId xmlns:a16="http://schemas.microsoft.com/office/drawing/2014/main" id="{0BF65770-FAE7-448D-B009-43A25601D81C}"/>
              </a:ext>
            </a:extLst>
          </p:cNvPr>
          <p:cNvSpPr>
            <a:spLocks noGrp="1"/>
          </p:cNvSpPr>
          <p:nvPr>
            <p:ph idx="1"/>
          </p:nvPr>
        </p:nvSpPr>
        <p:spPr>
          <a:xfrm>
            <a:off x="537784" y="1479736"/>
            <a:ext cx="8068431" cy="4358272"/>
          </a:xfrm>
        </p:spPr>
        <p:txBody>
          <a:bodyPr>
            <a:normAutofit/>
          </a:bodyPr>
          <a:lstStyle/>
          <a:p>
            <a:r>
              <a:rPr lang="en-US" sz="2800" dirty="0"/>
              <a:t>Impairment of oxytocin synthesis and release has not been associated with significant clinical abnormalities.</a:t>
            </a:r>
          </a:p>
          <a:p>
            <a:r>
              <a:rPr lang="en-US" sz="2800" dirty="0"/>
              <a:t>The clinically important posterior pituitary syndromes involve ADH (vasopressin)</a:t>
            </a:r>
          </a:p>
          <a:p>
            <a:pPr lvl="1"/>
            <a:r>
              <a:rPr lang="en-US" sz="2400" dirty="0"/>
              <a:t>ADH</a:t>
            </a:r>
            <a:r>
              <a:rPr lang="en-US" sz="2400" spc="-45" dirty="0"/>
              <a:t> </a:t>
            </a:r>
            <a:r>
              <a:rPr lang="en-US" sz="2400" spc="-10" dirty="0"/>
              <a:t>deficiency causes </a:t>
            </a:r>
            <a:r>
              <a:rPr lang="en-US" sz="2400" dirty="0"/>
              <a:t>Diabetes insipidus</a:t>
            </a:r>
          </a:p>
          <a:p>
            <a:pPr lvl="1"/>
            <a:r>
              <a:rPr lang="en-US" sz="2400" dirty="0"/>
              <a:t>ADH</a:t>
            </a:r>
            <a:r>
              <a:rPr lang="en-US" sz="2400" spc="-45" dirty="0"/>
              <a:t> </a:t>
            </a:r>
            <a:r>
              <a:rPr lang="en-US" sz="2400" spc="-10" dirty="0"/>
              <a:t>hypersecretion causes </a:t>
            </a:r>
            <a:r>
              <a:rPr lang="en-US" sz="2400" dirty="0"/>
              <a:t>Syndrome of inappropriate ADH secretion (SIADH)</a:t>
            </a:r>
          </a:p>
          <a:p>
            <a:endParaRPr lang="en-US" sz="2800" dirty="0"/>
          </a:p>
        </p:txBody>
      </p:sp>
      <p:sp>
        <p:nvSpPr>
          <p:cNvPr id="4" name="Rectangle 3">
            <a:extLst>
              <a:ext uri="{FF2B5EF4-FFF2-40B4-BE49-F238E27FC236}">
                <a16:creationId xmlns:a16="http://schemas.microsoft.com/office/drawing/2014/main" id="{F45F7C89-0406-465A-8ADB-8854285F8608}"/>
              </a:ext>
            </a:extLst>
          </p:cNvPr>
          <p:cNvSpPr/>
          <p:nvPr/>
        </p:nvSpPr>
        <p:spPr>
          <a:xfrm>
            <a:off x="7483876" y="2078"/>
            <a:ext cx="1660124"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dirty="0"/>
              <a:t>Post. pituitary</a:t>
            </a:r>
          </a:p>
        </p:txBody>
      </p:sp>
    </p:spTree>
    <p:extLst>
      <p:ext uri="{BB962C8B-B14F-4D97-AF65-F5344CB8AC3E}">
        <p14:creationId xmlns:p14="http://schemas.microsoft.com/office/powerpoint/2010/main" val="2452185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D8031-AE6C-4EC9-B616-D03D6A516E35}"/>
              </a:ext>
            </a:extLst>
          </p:cNvPr>
          <p:cNvSpPr>
            <a:spLocks noGrp="1"/>
          </p:cNvSpPr>
          <p:nvPr>
            <p:ph type="title"/>
          </p:nvPr>
        </p:nvSpPr>
        <p:spPr/>
        <p:txBody>
          <a:bodyPr>
            <a:normAutofit fontScale="90000"/>
          </a:bodyPr>
          <a:lstStyle/>
          <a:p>
            <a:r>
              <a:rPr lang="en-US" dirty="0"/>
              <a:t>ADH</a:t>
            </a:r>
            <a:r>
              <a:rPr lang="en-US" spc="-45" dirty="0"/>
              <a:t> </a:t>
            </a:r>
            <a:r>
              <a:rPr lang="en-US" spc="-10" dirty="0"/>
              <a:t>deficiency</a:t>
            </a:r>
            <a:endParaRPr lang="en-US" dirty="0"/>
          </a:p>
        </p:txBody>
      </p:sp>
      <p:sp>
        <p:nvSpPr>
          <p:cNvPr id="3" name="Content Placeholder 2">
            <a:extLst>
              <a:ext uri="{FF2B5EF4-FFF2-40B4-BE49-F238E27FC236}">
                <a16:creationId xmlns:a16="http://schemas.microsoft.com/office/drawing/2014/main" id="{A646B1C6-4BE3-4D4F-A47E-E2B0526F63EC}"/>
              </a:ext>
            </a:extLst>
          </p:cNvPr>
          <p:cNvSpPr>
            <a:spLocks noGrp="1"/>
          </p:cNvSpPr>
          <p:nvPr>
            <p:ph idx="1"/>
          </p:nvPr>
        </p:nvSpPr>
        <p:spPr>
          <a:xfrm>
            <a:off x="542184" y="1488613"/>
            <a:ext cx="8059631" cy="4714338"/>
          </a:xfrm>
        </p:spPr>
        <p:txBody>
          <a:bodyPr>
            <a:normAutofit fontScale="92500"/>
          </a:bodyPr>
          <a:lstStyle/>
          <a:p>
            <a:r>
              <a:rPr lang="en-US" dirty="0"/>
              <a:t>Causes </a:t>
            </a:r>
            <a:r>
              <a:rPr lang="en-US" b="1" dirty="0"/>
              <a:t>diabetes insipidus (DI) </a:t>
            </a:r>
            <a:r>
              <a:rPr lang="en-US" dirty="0"/>
              <a:t>characterized by excessive urination (polyuria) caused by an inability of the kidney to properly resorb water from the urine</a:t>
            </a:r>
          </a:p>
          <a:p>
            <a:r>
              <a:rPr lang="en-US" dirty="0"/>
              <a:t>SO: patients are thirsty and have polydipsia</a:t>
            </a:r>
          </a:p>
          <a:p>
            <a:r>
              <a:rPr lang="en-US" dirty="0"/>
              <a:t>Diabetes insipidus can result from several </a:t>
            </a:r>
            <a:r>
              <a:rPr lang="en-US" b="1" dirty="0"/>
              <a:t>causes</a:t>
            </a:r>
          </a:p>
          <a:p>
            <a:pPr marL="457200" indent="-457200">
              <a:buFont typeface="+mj-lt"/>
              <a:buAutoNum type="arabicPeriod"/>
            </a:pPr>
            <a:r>
              <a:rPr lang="en-US" dirty="0"/>
              <a:t>Head trauma, Neoplasms,</a:t>
            </a:r>
          </a:p>
          <a:p>
            <a:pPr marL="457200" indent="-457200">
              <a:buFont typeface="+mj-lt"/>
              <a:buAutoNum type="arabicPeriod"/>
            </a:pPr>
            <a:r>
              <a:rPr lang="en-US" dirty="0"/>
              <a:t>Inflammatory disorders and surgical procedures  of the hypothalamus and pituitary,</a:t>
            </a:r>
          </a:p>
          <a:p>
            <a:pPr marL="457200" indent="-457200">
              <a:buFont typeface="+mj-lt"/>
              <a:buAutoNum type="arabicPeriod"/>
            </a:pPr>
            <a:r>
              <a:rPr lang="en-US" dirty="0"/>
              <a:t>The condition may be idiopathic.</a:t>
            </a:r>
          </a:p>
          <a:p>
            <a:pPr marL="0" indent="0">
              <a:buNone/>
            </a:pPr>
            <a:r>
              <a:rPr lang="en-US" dirty="0"/>
              <a:t>Note: Diabetes insipidus from ADH deficiency is designated as central DI, to differentiate it from nephrogenic DI</a:t>
            </a:r>
          </a:p>
          <a:p>
            <a:endParaRPr lang="en-US" dirty="0"/>
          </a:p>
        </p:txBody>
      </p:sp>
      <p:sp>
        <p:nvSpPr>
          <p:cNvPr id="4" name="Rectangle 3">
            <a:extLst>
              <a:ext uri="{FF2B5EF4-FFF2-40B4-BE49-F238E27FC236}">
                <a16:creationId xmlns:a16="http://schemas.microsoft.com/office/drawing/2014/main" id="{3C0476FE-70B2-45B7-AA65-91EFE339AB38}"/>
              </a:ext>
            </a:extLst>
          </p:cNvPr>
          <p:cNvSpPr/>
          <p:nvPr/>
        </p:nvSpPr>
        <p:spPr>
          <a:xfrm>
            <a:off x="7483876" y="2078"/>
            <a:ext cx="1660124"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dirty="0"/>
              <a:t>Post. pituitary</a:t>
            </a:r>
          </a:p>
        </p:txBody>
      </p:sp>
    </p:spTree>
    <p:extLst>
      <p:ext uri="{BB962C8B-B14F-4D97-AF65-F5344CB8AC3E}">
        <p14:creationId xmlns:p14="http://schemas.microsoft.com/office/powerpoint/2010/main" val="3993970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9FC2A-DB33-4225-A0CB-7414419AA4DE}"/>
              </a:ext>
            </a:extLst>
          </p:cNvPr>
          <p:cNvSpPr>
            <a:spLocks noGrp="1"/>
          </p:cNvSpPr>
          <p:nvPr>
            <p:ph type="title"/>
          </p:nvPr>
        </p:nvSpPr>
        <p:spPr/>
        <p:txBody>
          <a:bodyPr>
            <a:normAutofit fontScale="90000"/>
          </a:bodyPr>
          <a:lstStyle/>
          <a:p>
            <a:r>
              <a:rPr lang="en-US" dirty="0"/>
              <a:t>The clinical manifestations of DI include:</a:t>
            </a:r>
            <a:br>
              <a:rPr lang="en-US" dirty="0"/>
            </a:br>
            <a:endParaRPr lang="en-US" dirty="0"/>
          </a:p>
        </p:txBody>
      </p:sp>
      <p:sp>
        <p:nvSpPr>
          <p:cNvPr id="3" name="Content Placeholder 2">
            <a:extLst>
              <a:ext uri="{FF2B5EF4-FFF2-40B4-BE49-F238E27FC236}">
                <a16:creationId xmlns:a16="http://schemas.microsoft.com/office/drawing/2014/main" id="{81ABB10F-7A88-4AB2-B9A9-371AC791ECB8}"/>
              </a:ext>
            </a:extLst>
          </p:cNvPr>
          <p:cNvSpPr>
            <a:spLocks noGrp="1"/>
          </p:cNvSpPr>
          <p:nvPr>
            <p:ph idx="1"/>
          </p:nvPr>
        </p:nvSpPr>
        <p:spPr/>
        <p:txBody>
          <a:bodyPr/>
          <a:lstStyle/>
          <a:p>
            <a:pPr marL="457200" indent="-457200">
              <a:buFont typeface="+mj-lt"/>
              <a:buAutoNum type="arabicPeriod"/>
            </a:pPr>
            <a:r>
              <a:rPr lang="en-US" dirty="0"/>
              <a:t>The excretion of large volumes of dilute urine with  an inappropriately low specific gravity</a:t>
            </a:r>
          </a:p>
          <a:p>
            <a:pPr marL="457200" indent="-457200">
              <a:buFont typeface="+mj-lt"/>
              <a:buAutoNum type="arabicPeriod"/>
            </a:pPr>
            <a:r>
              <a:rPr lang="en-US" dirty="0"/>
              <a:t>Serum sodium and osmolality are increased as a  result of excessive renal loss of free water  resulting in thirst and polydipsia</a:t>
            </a:r>
          </a:p>
          <a:p>
            <a:r>
              <a:rPr lang="en-US" dirty="0"/>
              <a:t>Patients who can drink water generally can  compensate for urinary losses; patients who are  bedridden, or are limited in their ability to obtain  water may develop life threatening dehydration.</a:t>
            </a:r>
          </a:p>
          <a:p>
            <a:endParaRPr lang="en-US" dirty="0"/>
          </a:p>
        </p:txBody>
      </p:sp>
      <p:sp>
        <p:nvSpPr>
          <p:cNvPr id="4" name="Rectangle 3">
            <a:extLst>
              <a:ext uri="{FF2B5EF4-FFF2-40B4-BE49-F238E27FC236}">
                <a16:creationId xmlns:a16="http://schemas.microsoft.com/office/drawing/2014/main" id="{3DAACA12-65FB-4542-867D-853C87E01C57}"/>
              </a:ext>
            </a:extLst>
          </p:cNvPr>
          <p:cNvSpPr/>
          <p:nvPr/>
        </p:nvSpPr>
        <p:spPr>
          <a:xfrm>
            <a:off x="7483876" y="2078"/>
            <a:ext cx="1660124"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dirty="0"/>
              <a:t>Post. pituitary</a:t>
            </a:r>
          </a:p>
        </p:txBody>
      </p:sp>
    </p:spTree>
    <p:extLst>
      <p:ext uri="{BB962C8B-B14F-4D97-AF65-F5344CB8AC3E}">
        <p14:creationId xmlns:p14="http://schemas.microsoft.com/office/powerpoint/2010/main" val="703738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9FC2A-DB33-4225-A0CB-7414419AA4DE}"/>
              </a:ext>
            </a:extLst>
          </p:cNvPr>
          <p:cNvSpPr>
            <a:spLocks noGrp="1"/>
          </p:cNvSpPr>
          <p:nvPr>
            <p:ph type="title"/>
          </p:nvPr>
        </p:nvSpPr>
        <p:spPr/>
        <p:txBody>
          <a:bodyPr>
            <a:normAutofit fontScale="90000"/>
          </a:bodyPr>
          <a:lstStyle/>
          <a:p>
            <a:r>
              <a:rPr lang="en-US" dirty="0"/>
              <a:t>Increased ADH</a:t>
            </a:r>
          </a:p>
        </p:txBody>
      </p:sp>
      <p:sp>
        <p:nvSpPr>
          <p:cNvPr id="3" name="Content Placeholder 2">
            <a:extLst>
              <a:ext uri="{FF2B5EF4-FFF2-40B4-BE49-F238E27FC236}">
                <a16:creationId xmlns:a16="http://schemas.microsoft.com/office/drawing/2014/main" id="{81ABB10F-7A88-4AB2-B9A9-371AC791ECB8}"/>
              </a:ext>
            </a:extLst>
          </p:cNvPr>
          <p:cNvSpPr>
            <a:spLocks noGrp="1"/>
          </p:cNvSpPr>
          <p:nvPr>
            <p:ph idx="1"/>
          </p:nvPr>
        </p:nvSpPr>
        <p:spPr/>
        <p:txBody>
          <a:bodyPr>
            <a:normAutofit fontScale="92500" lnSpcReduction="10000"/>
          </a:bodyPr>
          <a:lstStyle/>
          <a:p>
            <a:r>
              <a:rPr lang="en-US" dirty="0"/>
              <a:t>Causes Syndrome of inappropriate antidiuretic hormone secretion (SIADH)</a:t>
            </a:r>
          </a:p>
          <a:p>
            <a:r>
              <a:rPr lang="en-US" dirty="0"/>
              <a:t>This condition leads to resorption of excessive amounts of free water, with resultant hyponatremia.</a:t>
            </a:r>
          </a:p>
          <a:p>
            <a:r>
              <a:rPr lang="en-US" dirty="0"/>
              <a:t>The most common </a:t>
            </a:r>
            <a:r>
              <a:rPr lang="en-US" b="1" dirty="0"/>
              <a:t>causes</a:t>
            </a:r>
            <a:r>
              <a:rPr lang="en-US" dirty="0"/>
              <a:t> of SIADH include;</a:t>
            </a:r>
          </a:p>
          <a:p>
            <a:pPr marL="457200" indent="-457200">
              <a:buFont typeface="+mj-lt"/>
              <a:buAutoNum type="arabicPeriod"/>
            </a:pPr>
            <a:r>
              <a:rPr lang="en-US" dirty="0"/>
              <a:t>The secretion of ectopic ADH by malignant neoplasms</a:t>
            </a:r>
          </a:p>
          <a:p>
            <a:pPr marL="457200" indent="-457200">
              <a:buFont typeface="+mj-lt"/>
              <a:buAutoNum type="arabicPeriod"/>
            </a:pPr>
            <a:r>
              <a:rPr lang="en-US" dirty="0"/>
              <a:t>Non-neoplastic diseases of the lung</a:t>
            </a:r>
          </a:p>
          <a:p>
            <a:pPr marL="457200" indent="-457200">
              <a:buFont typeface="+mj-lt"/>
              <a:buAutoNum type="arabicPeriod"/>
            </a:pPr>
            <a:r>
              <a:rPr lang="en-US" dirty="0"/>
              <a:t>local injury to the hypothalamus or neurohypophysis.</a:t>
            </a:r>
          </a:p>
          <a:p>
            <a:r>
              <a:rPr lang="en-US" b="1" dirty="0"/>
              <a:t>The clinical manifestations </a:t>
            </a:r>
            <a:r>
              <a:rPr lang="en-US" dirty="0"/>
              <a:t>of SIADH are dominated by  hyponatremia, cerebral edema, and resultant neurologic dysfunction.</a:t>
            </a:r>
          </a:p>
          <a:p>
            <a:endParaRPr lang="en-US" dirty="0"/>
          </a:p>
        </p:txBody>
      </p:sp>
      <p:sp>
        <p:nvSpPr>
          <p:cNvPr id="4" name="Rectangle 3">
            <a:extLst>
              <a:ext uri="{FF2B5EF4-FFF2-40B4-BE49-F238E27FC236}">
                <a16:creationId xmlns:a16="http://schemas.microsoft.com/office/drawing/2014/main" id="{3DAACA12-65FB-4542-867D-853C87E01C57}"/>
              </a:ext>
            </a:extLst>
          </p:cNvPr>
          <p:cNvSpPr/>
          <p:nvPr/>
        </p:nvSpPr>
        <p:spPr>
          <a:xfrm>
            <a:off x="7483876" y="2078"/>
            <a:ext cx="1660124"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dirty="0"/>
              <a:t>Post. pituitary</a:t>
            </a:r>
          </a:p>
        </p:txBody>
      </p:sp>
    </p:spTree>
    <p:extLst>
      <p:ext uri="{BB962C8B-B14F-4D97-AF65-F5344CB8AC3E}">
        <p14:creationId xmlns:p14="http://schemas.microsoft.com/office/powerpoint/2010/main" val="2331463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8FEDD-46A7-4D63-AACB-DC34DF89D815}"/>
              </a:ext>
            </a:extLst>
          </p:cNvPr>
          <p:cNvSpPr>
            <a:spLocks noGrp="1"/>
          </p:cNvSpPr>
          <p:nvPr>
            <p:ph type="title"/>
          </p:nvPr>
        </p:nvSpPr>
        <p:spPr/>
        <p:txBody>
          <a:bodyPr>
            <a:normAutofit fontScale="90000"/>
          </a:bodyPr>
          <a:lstStyle/>
          <a:p>
            <a:r>
              <a:rPr lang="en-US" dirty="0"/>
              <a:t>Local mass effect of pituitary neoplasm</a:t>
            </a:r>
          </a:p>
        </p:txBody>
      </p:sp>
      <p:sp>
        <p:nvSpPr>
          <p:cNvPr id="3" name="Content Placeholder 2">
            <a:extLst>
              <a:ext uri="{FF2B5EF4-FFF2-40B4-BE49-F238E27FC236}">
                <a16:creationId xmlns:a16="http://schemas.microsoft.com/office/drawing/2014/main" id="{A1972441-7458-4EF4-B350-4FBFE7700EBE}"/>
              </a:ext>
            </a:extLst>
          </p:cNvPr>
          <p:cNvSpPr>
            <a:spLocks noGrp="1"/>
          </p:cNvSpPr>
          <p:nvPr>
            <p:ph idx="1"/>
          </p:nvPr>
        </p:nvSpPr>
        <p:spPr>
          <a:xfrm>
            <a:off x="240020" y="1441586"/>
            <a:ext cx="8663959" cy="4992086"/>
          </a:xfrm>
          <a:noFill/>
          <a:ln>
            <a:noFill/>
          </a:ln>
        </p:spPr>
        <p:style>
          <a:lnRef idx="2">
            <a:schemeClr val="accent1"/>
          </a:lnRef>
          <a:fillRef idx="1">
            <a:schemeClr val="lt1"/>
          </a:fillRef>
          <a:effectRef idx="0">
            <a:schemeClr val="accent1"/>
          </a:effectRef>
          <a:fontRef idx="minor">
            <a:schemeClr val="dk1"/>
          </a:fontRef>
        </p:style>
        <p:txBody>
          <a:bodyPr>
            <a:normAutofit fontScale="92500"/>
          </a:bodyPr>
          <a:lstStyle/>
          <a:p>
            <a:pPr marL="514350" indent="-457200">
              <a:buFont typeface="+mj-lt"/>
              <a:buAutoNum type="arabicPeriod"/>
            </a:pPr>
            <a:r>
              <a:rPr lang="en-US" dirty="0"/>
              <a:t>Radiographic abnormalities of the </a:t>
            </a:r>
            <a:r>
              <a:rPr lang="en-US" dirty="0" err="1"/>
              <a:t>sella</a:t>
            </a:r>
            <a:r>
              <a:rPr lang="en-US" dirty="0"/>
              <a:t> turcica, including (</a:t>
            </a:r>
            <a:r>
              <a:rPr lang="en-US" dirty="0" err="1"/>
              <a:t>sellar</a:t>
            </a:r>
            <a:r>
              <a:rPr lang="en-US" dirty="0"/>
              <a:t> expansion, bony erosion, and disruption of the </a:t>
            </a:r>
            <a:r>
              <a:rPr lang="en-US" dirty="0" err="1"/>
              <a:t>diaphragma</a:t>
            </a:r>
            <a:r>
              <a:rPr lang="en-US" dirty="0"/>
              <a:t> sellae). </a:t>
            </a:r>
          </a:p>
          <a:p>
            <a:pPr marL="514350" indent="-457200">
              <a:buFont typeface="+mj-lt"/>
              <a:buAutoNum type="arabicPeriod"/>
            </a:pPr>
            <a:r>
              <a:rPr lang="en-US" dirty="0"/>
              <a:t>Compress decussating fibers in the optic chiasm. (This can give rise to visual field abnormalities)</a:t>
            </a:r>
          </a:p>
          <a:p>
            <a:pPr marL="514350" indent="-457200">
              <a:buFont typeface="+mj-lt"/>
              <a:buAutoNum type="arabicPeriod"/>
            </a:pPr>
            <a:r>
              <a:rPr lang="en-US" dirty="0"/>
              <a:t>Elevated intracranial pressure (</a:t>
            </a:r>
            <a:r>
              <a:rPr lang="en-US" spc="-10" dirty="0">
                <a:latin typeface="Calibri"/>
                <a:cs typeface="Calibri"/>
              </a:rPr>
              <a:t>headache, </a:t>
            </a:r>
            <a:r>
              <a:rPr lang="en-US" spc="-5" dirty="0">
                <a:latin typeface="Calibri"/>
                <a:cs typeface="Calibri"/>
              </a:rPr>
              <a:t>nausea, </a:t>
            </a:r>
            <a:r>
              <a:rPr lang="en-US" spc="-10" dirty="0">
                <a:latin typeface="Calibri"/>
                <a:cs typeface="Calibri"/>
              </a:rPr>
              <a:t>vomiting</a:t>
            </a:r>
            <a:r>
              <a:rPr lang="en-US" dirty="0"/>
              <a:t>)</a:t>
            </a:r>
          </a:p>
          <a:p>
            <a:pPr marL="514350" indent="-457200">
              <a:buFont typeface="+mj-lt"/>
              <a:buAutoNum type="arabicPeriod"/>
            </a:pPr>
            <a:r>
              <a:rPr lang="en-US" dirty="0"/>
              <a:t>Pituitary neoplasms that extend beyond the </a:t>
            </a:r>
            <a:r>
              <a:rPr lang="en-US" dirty="0" err="1"/>
              <a:t>sella</a:t>
            </a:r>
            <a:r>
              <a:rPr lang="en-US" dirty="0"/>
              <a:t> turcica into the base of the brain produce </a:t>
            </a:r>
            <a:r>
              <a:rPr lang="en-US" dirty="0">
                <a:solidFill>
                  <a:schemeClr val="accent1"/>
                </a:solidFill>
              </a:rPr>
              <a:t>seizures</a:t>
            </a:r>
            <a:r>
              <a:rPr lang="en-US" dirty="0"/>
              <a:t> or obstructive hydrocephalus; involvement of cranial nerves can result in </a:t>
            </a:r>
            <a:r>
              <a:rPr lang="en-US" dirty="0">
                <a:solidFill>
                  <a:schemeClr val="accent1"/>
                </a:solidFill>
              </a:rPr>
              <a:t>cranial nerve palsy</a:t>
            </a:r>
          </a:p>
          <a:p>
            <a:pPr marL="514350" indent="-457200">
              <a:buFont typeface="+mj-lt"/>
              <a:buAutoNum type="arabicPeriod"/>
            </a:pPr>
            <a:r>
              <a:rPr lang="en-US" dirty="0"/>
              <a:t>On occasion, acute hemorrhage into a pituitary neoplasm is associated with rapid enlargement of the lesion and loss of consciousness, a situation termed </a:t>
            </a:r>
            <a:r>
              <a:rPr lang="en-US" b="1" dirty="0">
                <a:solidFill>
                  <a:schemeClr val="accent1"/>
                </a:solidFill>
              </a:rPr>
              <a:t>pituitary apoplexy</a:t>
            </a:r>
            <a:r>
              <a:rPr lang="en-US" dirty="0"/>
              <a:t>. </a:t>
            </a:r>
          </a:p>
        </p:txBody>
      </p:sp>
    </p:spTree>
    <p:extLst>
      <p:ext uri="{BB962C8B-B14F-4D97-AF65-F5344CB8AC3E}">
        <p14:creationId xmlns:p14="http://schemas.microsoft.com/office/powerpoint/2010/main" val="530004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70612" y="1230931"/>
            <a:ext cx="5111496" cy="4396134"/>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p:nvPr/>
        </p:nvSpPr>
        <p:spPr>
          <a:xfrm>
            <a:off x="525825" y="155346"/>
            <a:ext cx="3244787" cy="6547305"/>
          </a:xfrm>
          <a:prstGeom prst="rect">
            <a:avLst/>
          </a:prstGeom>
        </p:spPr>
        <p:txBody>
          <a:bodyPr vert="horz" wrap="square" lIns="0" tIns="12065" rIns="0" bIns="0" rtlCol="0">
            <a:spAutoFit/>
          </a:bodyPr>
          <a:lstStyle/>
          <a:p>
            <a:pPr marL="12700" marR="5080" lvl="0" indent="0" algn="l" defTabSz="914400" rtl="0" eaLnBrk="1" fontAlgn="auto" latinLnBrk="0" hangingPunct="1">
              <a:lnSpc>
                <a:spcPct val="100000"/>
              </a:lnSpc>
              <a:spcBef>
                <a:spcPts val="95"/>
              </a:spcBef>
              <a:spcAft>
                <a:spcPts val="0"/>
              </a:spcAft>
              <a:buClrTx/>
              <a:buSzTx/>
              <a:buFontTx/>
              <a:buNone/>
              <a:tabLst/>
              <a:defRPr/>
            </a:pPr>
            <a:r>
              <a:rPr kumimoji="0" sz="2200" i="0" u="none" strike="noStrike" kern="1200" cap="none" spc="-10" normalizeH="0" baseline="0" noProof="0" dirty="0">
                <a:ln>
                  <a:noFill/>
                </a:ln>
                <a:solidFill>
                  <a:prstClr val="black"/>
                </a:solidFill>
                <a:effectLst/>
                <a:uLnTx/>
                <a:uFillTx/>
                <a:latin typeface="Calibri"/>
                <a:ea typeface="+mn-ea"/>
                <a:cs typeface="Calibri"/>
              </a:rPr>
              <a:t>The </a:t>
            </a:r>
            <a:r>
              <a:rPr kumimoji="0" sz="2200" i="0" u="none" strike="noStrike" kern="1200" cap="none" spc="-5" normalizeH="0" baseline="0" noProof="0" dirty="0">
                <a:ln>
                  <a:noFill/>
                </a:ln>
                <a:solidFill>
                  <a:prstClr val="black"/>
                </a:solidFill>
                <a:effectLst/>
                <a:uLnTx/>
                <a:uFillTx/>
                <a:latin typeface="Calibri"/>
                <a:ea typeface="+mn-ea"/>
                <a:cs typeface="Calibri"/>
              </a:rPr>
              <a:t>optic chiasm is the X shaped  </a:t>
            </a:r>
            <a:r>
              <a:rPr kumimoji="0" sz="2200" i="0" u="none" strike="noStrike" kern="1200" cap="none" spc="-10" normalizeH="0" baseline="0" noProof="0" dirty="0">
                <a:ln>
                  <a:noFill/>
                </a:ln>
                <a:solidFill>
                  <a:prstClr val="black"/>
                </a:solidFill>
                <a:effectLst/>
                <a:uLnTx/>
                <a:uFillTx/>
                <a:latin typeface="Calibri"/>
                <a:ea typeface="+mn-ea"/>
                <a:cs typeface="Calibri"/>
              </a:rPr>
              <a:t>structure formed </a:t>
            </a:r>
            <a:r>
              <a:rPr kumimoji="0" sz="2200" i="0" u="none" strike="noStrike" kern="1200" cap="none" spc="-15" normalizeH="0" baseline="0" noProof="0" dirty="0">
                <a:ln>
                  <a:noFill/>
                </a:ln>
                <a:solidFill>
                  <a:prstClr val="black"/>
                </a:solidFill>
                <a:effectLst/>
                <a:uLnTx/>
                <a:uFillTx/>
                <a:latin typeface="Calibri"/>
                <a:ea typeface="+mn-ea"/>
                <a:cs typeface="Calibri"/>
              </a:rPr>
              <a:t>by </a:t>
            </a:r>
            <a:r>
              <a:rPr kumimoji="0" sz="2200" i="0" u="none" strike="noStrike" kern="1200" cap="none" spc="-5" normalizeH="0" baseline="0" noProof="0" dirty="0">
                <a:ln>
                  <a:noFill/>
                </a:ln>
                <a:solidFill>
                  <a:prstClr val="black"/>
                </a:solidFill>
                <a:effectLst/>
                <a:uLnTx/>
                <a:uFillTx/>
                <a:latin typeface="Calibri"/>
                <a:ea typeface="+mn-ea"/>
                <a:cs typeface="Calibri"/>
              </a:rPr>
              <a:t>cross-over </a:t>
            </a:r>
            <a:r>
              <a:rPr kumimoji="0" sz="2200" i="0" u="none" strike="noStrike" kern="1200" cap="none" spc="0" normalizeH="0" baseline="0" noProof="0" dirty="0">
                <a:ln>
                  <a:noFill/>
                </a:ln>
                <a:solidFill>
                  <a:prstClr val="black"/>
                </a:solidFill>
                <a:effectLst/>
                <a:uLnTx/>
                <a:uFillTx/>
                <a:latin typeface="Calibri"/>
                <a:ea typeface="+mn-ea"/>
                <a:cs typeface="Calibri"/>
              </a:rPr>
              <a:t>of  </a:t>
            </a:r>
            <a:r>
              <a:rPr kumimoji="0" sz="2200" i="0" u="none" strike="noStrike" kern="1200" cap="none" spc="-10" normalizeH="0" baseline="0" noProof="0" dirty="0">
                <a:ln>
                  <a:noFill/>
                </a:ln>
                <a:solidFill>
                  <a:prstClr val="black"/>
                </a:solidFill>
                <a:effectLst/>
                <a:uLnTx/>
                <a:uFillTx/>
                <a:latin typeface="Calibri"/>
                <a:ea typeface="+mn-ea"/>
                <a:cs typeface="Calibri"/>
              </a:rPr>
              <a:t>the optic</a:t>
            </a:r>
            <a:r>
              <a:rPr lang="en-US" sz="2200" spc="10" dirty="0">
                <a:solidFill>
                  <a:prstClr val="black"/>
                </a:solidFill>
                <a:latin typeface="Calibri"/>
                <a:cs typeface="Calibri"/>
              </a:rPr>
              <a:t> </a:t>
            </a:r>
            <a:r>
              <a:rPr kumimoji="0" sz="2200" i="0" u="none" strike="noStrike" kern="1200" cap="none" spc="-10" normalizeH="0" baseline="0" noProof="0" dirty="0">
                <a:ln>
                  <a:noFill/>
                </a:ln>
                <a:solidFill>
                  <a:prstClr val="black"/>
                </a:solidFill>
                <a:effectLst/>
                <a:uLnTx/>
                <a:uFillTx/>
                <a:latin typeface="Calibri"/>
                <a:ea typeface="+mn-ea"/>
                <a:cs typeface="Calibri"/>
              </a:rPr>
              <a:t>nerves.</a:t>
            </a:r>
            <a:endParaRPr kumimoji="0" sz="2200" i="0" u="none" strike="noStrike" kern="1200" cap="none" spc="0" normalizeH="0" baseline="0" noProof="0" dirty="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384"/>
              </a:spcBef>
              <a:spcAft>
                <a:spcPts val="0"/>
              </a:spcAft>
              <a:buClrTx/>
              <a:buSzTx/>
              <a:buFontTx/>
              <a:buNone/>
              <a:tabLst/>
              <a:defRPr/>
            </a:pPr>
            <a:r>
              <a:rPr kumimoji="0" sz="2200" i="0" u="none" strike="noStrike" kern="1200" cap="none" spc="-5" normalizeH="0" baseline="0" noProof="0" dirty="0">
                <a:ln>
                  <a:noFill/>
                </a:ln>
                <a:solidFill>
                  <a:prstClr val="black"/>
                </a:solidFill>
                <a:effectLst/>
                <a:uLnTx/>
                <a:uFillTx/>
                <a:latin typeface="Calibri"/>
                <a:ea typeface="+mn-ea"/>
                <a:cs typeface="Calibri"/>
              </a:rPr>
              <a:t>The pituitary is very close </a:t>
            </a:r>
            <a:r>
              <a:rPr kumimoji="0" sz="2200" i="0" u="none" strike="noStrike" kern="1200" cap="none" spc="-10" normalizeH="0" baseline="0" noProof="0" dirty="0">
                <a:ln>
                  <a:noFill/>
                </a:ln>
                <a:solidFill>
                  <a:prstClr val="black"/>
                </a:solidFill>
                <a:effectLst/>
                <a:uLnTx/>
                <a:uFillTx/>
                <a:latin typeface="Calibri"/>
                <a:ea typeface="+mn-ea"/>
                <a:cs typeface="Calibri"/>
              </a:rPr>
              <a:t>to</a:t>
            </a:r>
            <a:r>
              <a:rPr kumimoji="0" sz="2200" i="0" u="none" strike="noStrike" kern="1200" cap="none" spc="-20" normalizeH="0" baseline="0" noProof="0" dirty="0">
                <a:ln>
                  <a:noFill/>
                </a:ln>
                <a:solidFill>
                  <a:prstClr val="black"/>
                </a:solidFill>
                <a:effectLst/>
                <a:uLnTx/>
                <a:uFillTx/>
                <a:latin typeface="Calibri"/>
                <a:ea typeface="+mn-ea"/>
                <a:cs typeface="Calibri"/>
              </a:rPr>
              <a:t> </a:t>
            </a:r>
            <a:r>
              <a:rPr kumimoji="0" sz="2200" i="0" u="none" strike="noStrike" kern="1200" cap="none" spc="-5" normalizeH="0" baseline="0" noProof="0" dirty="0">
                <a:ln>
                  <a:noFill/>
                </a:ln>
                <a:solidFill>
                  <a:prstClr val="black"/>
                </a:solidFill>
                <a:effectLst/>
                <a:uLnTx/>
                <a:uFillTx/>
                <a:latin typeface="Calibri"/>
                <a:ea typeface="+mn-ea"/>
                <a:cs typeface="Calibri"/>
              </a:rPr>
              <a:t>this</a:t>
            </a:r>
            <a:r>
              <a:rPr lang="en-US" sz="2200" dirty="0">
                <a:solidFill>
                  <a:prstClr val="black"/>
                </a:solidFill>
                <a:latin typeface="Calibri"/>
                <a:cs typeface="Calibri"/>
              </a:rPr>
              <a:t> </a:t>
            </a:r>
            <a:r>
              <a:rPr kumimoji="0" sz="2200" i="0" u="none" strike="noStrike" kern="1200" cap="none" spc="-5" normalizeH="0" baseline="0" noProof="0" dirty="0">
                <a:ln>
                  <a:noFill/>
                </a:ln>
                <a:solidFill>
                  <a:prstClr val="black"/>
                </a:solidFill>
                <a:effectLst/>
                <a:uLnTx/>
                <a:uFillTx/>
                <a:latin typeface="Calibri"/>
                <a:ea typeface="+mn-ea"/>
                <a:cs typeface="Calibri"/>
              </a:rPr>
              <a:t>chiasm</a:t>
            </a:r>
            <a:endParaRPr kumimoji="0" sz="2200" i="0" u="none" strike="noStrike" kern="1200" cap="none" spc="0" normalizeH="0" baseline="0" noProof="0" dirty="0">
              <a:ln>
                <a:noFill/>
              </a:ln>
              <a:solidFill>
                <a:prstClr val="black"/>
              </a:solidFill>
              <a:effectLst/>
              <a:uLnTx/>
              <a:uFillTx/>
              <a:latin typeface="Calibri"/>
              <a:ea typeface="+mn-ea"/>
              <a:cs typeface="Calibri"/>
            </a:endParaRPr>
          </a:p>
          <a:p>
            <a:pPr marL="12700" marR="222885" lvl="0" indent="0" algn="l" defTabSz="914400" rtl="0" eaLnBrk="1" fontAlgn="auto" latinLnBrk="0" hangingPunct="1">
              <a:lnSpc>
                <a:spcPct val="100000"/>
              </a:lnSpc>
              <a:spcBef>
                <a:spcPts val="385"/>
              </a:spcBef>
              <a:spcAft>
                <a:spcPts val="0"/>
              </a:spcAft>
              <a:buClrTx/>
              <a:buSzTx/>
              <a:buFontTx/>
              <a:buNone/>
              <a:tabLst/>
              <a:defRPr/>
            </a:pPr>
            <a:r>
              <a:rPr kumimoji="0" sz="2200" i="0" u="none" strike="noStrike" kern="1200" cap="none" spc="0" normalizeH="0" baseline="0" noProof="0" dirty="0">
                <a:ln>
                  <a:noFill/>
                </a:ln>
                <a:solidFill>
                  <a:prstClr val="black"/>
                </a:solidFill>
                <a:effectLst/>
                <a:uLnTx/>
                <a:uFillTx/>
                <a:latin typeface="Calibri"/>
                <a:ea typeface="+mn-ea"/>
                <a:cs typeface="Calibri"/>
              </a:rPr>
              <a:t>So: </a:t>
            </a:r>
            <a:r>
              <a:rPr kumimoji="0" sz="2200" i="0" u="none" strike="noStrike" kern="1200" cap="none" spc="-5" normalizeH="0" baseline="0" noProof="0" dirty="0">
                <a:ln>
                  <a:noFill/>
                </a:ln>
                <a:solidFill>
                  <a:prstClr val="black"/>
                </a:solidFill>
                <a:effectLst/>
                <a:uLnTx/>
                <a:uFillTx/>
                <a:latin typeface="Calibri"/>
                <a:ea typeface="+mn-ea"/>
                <a:cs typeface="Calibri"/>
              </a:rPr>
              <a:t>a </a:t>
            </a:r>
            <a:r>
              <a:rPr kumimoji="0" sz="2200" i="0" u="none" strike="noStrike" kern="1200" cap="none" spc="-10" normalizeH="0" baseline="0" noProof="0" dirty="0">
                <a:ln>
                  <a:noFill/>
                </a:ln>
                <a:solidFill>
                  <a:prstClr val="black"/>
                </a:solidFill>
                <a:effectLst/>
                <a:uLnTx/>
                <a:uFillTx/>
                <a:latin typeface="Calibri"/>
                <a:ea typeface="+mn-ea"/>
                <a:cs typeface="Calibri"/>
              </a:rPr>
              <a:t>mass </a:t>
            </a:r>
            <a:r>
              <a:rPr kumimoji="0" sz="2200" i="0" u="none" strike="noStrike" kern="1200" cap="none" spc="-5" normalizeH="0" baseline="0" noProof="0" dirty="0">
                <a:ln>
                  <a:noFill/>
                </a:ln>
                <a:solidFill>
                  <a:prstClr val="black"/>
                </a:solidFill>
                <a:effectLst/>
                <a:uLnTx/>
                <a:uFillTx/>
                <a:latin typeface="Calibri"/>
                <a:ea typeface="+mn-ea"/>
                <a:cs typeface="Calibri"/>
              </a:rPr>
              <a:t>in </a:t>
            </a:r>
            <a:r>
              <a:rPr kumimoji="0" sz="2200" i="0" u="none" strike="noStrike" kern="1200" cap="none" spc="-10" normalizeH="0" baseline="0" noProof="0" dirty="0">
                <a:ln>
                  <a:noFill/>
                </a:ln>
                <a:solidFill>
                  <a:prstClr val="black"/>
                </a:solidFill>
                <a:effectLst/>
                <a:uLnTx/>
                <a:uFillTx/>
                <a:latin typeface="Calibri"/>
                <a:ea typeface="+mn-ea"/>
                <a:cs typeface="Calibri"/>
              </a:rPr>
              <a:t>the </a:t>
            </a:r>
            <a:r>
              <a:rPr kumimoji="0" sz="2200" i="0" u="none" strike="noStrike" kern="1200" cap="none" spc="-5" normalizeH="0" baseline="0" noProof="0" dirty="0">
                <a:ln>
                  <a:noFill/>
                </a:ln>
                <a:solidFill>
                  <a:prstClr val="black"/>
                </a:solidFill>
                <a:effectLst/>
                <a:uLnTx/>
                <a:uFillTx/>
                <a:latin typeface="Calibri"/>
                <a:ea typeface="+mn-ea"/>
                <a:cs typeface="Calibri"/>
              </a:rPr>
              <a:t>pituitary </a:t>
            </a:r>
            <a:r>
              <a:rPr kumimoji="0" sz="2200" i="0" u="none" strike="noStrike" kern="1200" cap="none" spc="-10" normalizeH="0" baseline="0" noProof="0" dirty="0">
                <a:ln>
                  <a:noFill/>
                </a:ln>
                <a:solidFill>
                  <a:prstClr val="black"/>
                </a:solidFill>
                <a:effectLst/>
                <a:uLnTx/>
                <a:uFillTx/>
                <a:latin typeface="Calibri"/>
                <a:ea typeface="+mn-ea"/>
                <a:cs typeface="Calibri"/>
              </a:rPr>
              <a:t>can  compress the </a:t>
            </a:r>
            <a:r>
              <a:rPr kumimoji="0" sz="2200" i="0" u="none" strike="noStrike" kern="1200" cap="none" spc="-5" normalizeH="0" baseline="0" noProof="0" dirty="0">
                <a:ln>
                  <a:noFill/>
                </a:ln>
                <a:solidFill>
                  <a:prstClr val="black"/>
                </a:solidFill>
                <a:effectLst/>
                <a:uLnTx/>
                <a:uFillTx/>
                <a:latin typeface="Calibri"/>
                <a:ea typeface="+mn-ea"/>
                <a:cs typeface="Calibri"/>
              </a:rPr>
              <a:t>chiasm.. </a:t>
            </a:r>
            <a:r>
              <a:rPr kumimoji="0" sz="2200" i="0" u="none" strike="noStrike" kern="1200" cap="none" spc="-10" normalizeH="0" baseline="0" noProof="0" dirty="0">
                <a:ln>
                  <a:noFill/>
                </a:ln>
                <a:solidFill>
                  <a:prstClr val="black"/>
                </a:solidFill>
                <a:effectLst/>
                <a:uLnTx/>
                <a:uFillTx/>
                <a:latin typeface="Calibri"/>
                <a:ea typeface="+mn-ea"/>
                <a:cs typeface="Calibri"/>
              </a:rPr>
              <a:t>This will  affect</a:t>
            </a:r>
            <a:r>
              <a:rPr kumimoji="0" sz="2200" i="0" u="none" strike="noStrike" kern="1200" cap="none" spc="0" normalizeH="0" baseline="0" noProof="0" dirty="0">
                <a:ln>
                  <a:noFill/>
                </a:ln>
                <a:solidFill>
                  <a:prstClr val="black"/>
                </a:solidFill>
                <a:effectLst/>
                <a:uLnTx/>
                <a:uFillTx/>
                <a:latin typeface="Calibri"/>
                <a:ea typeface="+mn-ea"/>
                <a:cs typeface="Calibri"/>
              </a:rPr>
              <a:t> </a:t>
            </a:r>
            <a:r>
              <a:rPr kumimoji="0" sz="2200" i="0" u="none" strike="noStrike" kern="1200" cap="none" spc="-5" normalizeH="0" baseline="0" noProof="0" dirty="0">
                <a:ln>
                  <a:noFill/>
                </a:ln>
                <a:solidFill>
                  <a:prstClr val="black"/>
                </a:solidFill>
                <a:effectLst/>
                <a:uLnTx/>
                <a:uFillTx/>
                <a:latin typeface="Calibri"/>
                <a:ea typeface="+mn-ea"/>
                <a:cs typeface="Calibri"/>
              </a:rPr>
              <a:t>vision.</a:t>
            </a:r>
            <a:endParaRPr kumimoji="0" sz="220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45"/>
              </a:spcBef>
              <a:spcAft>
                <a:spcPts val="0"/>
              </a:spcAft>
              <a:buClrTx/>
              <a:buSzTx/>
              <a:buFontTx/>
              <a:buNone/>
              <a:tabLst/>
              <a:defRPr/>
            </a:pPr>
            <a:endParaRPr kumimoji="0" sz="2200" i="0" u="none" strike="noStrike" kern="1200" cap="none" spc="0" normalizeH="0" baseline="0" noProof="0" dirty="0">
              <a:ln>
                <a:noFill/>
              </a:ln>
              <a:solidFill>
                <a:prstClr val="black"/>
              </a:solidFill>
              <a:effectLst/>
              <a:uLnTx/>
              <a:uFillTx/>
              <a:latin typeface="Times New Roman"/>
              <a:ea typeface="+mn-ea"/>
              <a:cs typeface="Times New Roman"/>
            </a:endParaRPr>
          </a:p>
          <a:p>
            <a:pPr marL="12700" marR="45085" lvl="0" indent="0" algn="l" defTabSz="914400" rtl="0" eaLnBrk="1" fontAlgn="auto" latinLnBrk="0" hangingPunct="1">
              <a:lnSpc>
                <a:spcPct val="100000"/>
              </a:lnSpc>
              <a:spcBef>
                <a:spcPts val="0"/>
              </a:spcBef>
              <a:spcAft>
                <a:spcPts val="0"/>
              </a:spcAft>
              <a:buClrTx/>
              <a:buSzTx/>
              <a:buFontTx/>
              <a:buNone/>
              <a:tabLst/>
              <a:defRPr/>
            </a:pPr>
            <a:r>
              <a:rPr kumimoji="0" sz="2200" i="0" u="none" strike="noStrike" kern="1200" cap="none" spc="-10" normalizeH="0" baseline="0" noProof="0" dirty="0">
                <a:ln>
                  <a:noFill/>
                </a:ln>
                <a:solidFill>
                  <a:prstClr val="black"/>
                </a:solidFill>
                <a:effectLst/>
                <a:uLnTx/>
                <a:uFillTx/>
                <a:latin typeface="Calibri"/>
                <a:ea typeface="+mn-ea"/>
                <a:cs typeface="Calibri"/>
              </a:rPr>
              <a:t>Note: </a:t>
            </a:r>
            <a:r>
              <a:rPr kumimoji="0" sz="2200" i="0" u="none" strike="noStrike" kern="1200" cap="none" spc="-5" normalizeH="0" baseline="0" noProof="0" dirty="0">
                <a:ln>
                  <a:noFill/>
                </a:ln>
                <a:solidFill>
                  <a:prstClr val="black"/>
                </a:solidFill>
                <a:effectLst/>
                <a:uLnTx/>
                <a:uFillTx/>
                <a:latin typeface="Calibri"/>
                <a:ea typeface="+mn-ea"/>
                <a:cs typeface="Calibri"/>
              </a:rPr>
              <a:t>because of this </a:t>
            </a:r>
            <a:r>
              <a:rPr kumimoji="0" sz="2200" i="0" u="none" strike="noStrike" kern="1200" cap="none" spc="-10" normalizeH="0" baseline="0" noProof="0" dirty="0">
                <a:ln>
                  <a:noFill/>
                </a:ln>
                <a:solidFill>
                  <a:prstClr val="black"/>
                </a:solidFill>
                <a:effectLst/>
                <a:uLnTx/>
                <a:uFillTx/>
                <a:latin typeface="Calibri"/>
                <a:ea typeface="+mn-ea"/>
                <a:cs typeface="Calibri"/>
              </a:rPr>
              <a:t>cross </a:t>
            </a:r>
            <a:r>
              <a:rPr kumimoji="0" sz="2200" i="0" u="none" strike="noStrike" kern="1200" cap="none" spc="-35" normalizeH="0" baseline="0" noProof="0" dirty="0">
                <a:ln>
                  <a:noFill/>
                </a:ln>
                <a:solidFill>
                  <a:prstClr val="black"/>
                </a:solidFill>
                <a:effectLst/>
                <a:uLnTx/>
                <a:uFillTx/>
                <a:latin typeface="Calibri"/>
                <a:ea typeface="+mn-ea"/>
                <a:cs typeface="Calibri"/>
              </a:rPr>
              <a:t>over,  </a:t>
            </a:r>
            <a:r>
              <a:rPr kumimoji="0" sz="2200" i="0" u="none" strike="noStrike" kern="1200" cap="none" spc="-10" normalizeH="0" baseline="0" noProof="0" dirty="0">
                <a:ln>
                  <a:noFill/>
                </a:ln>
                <a:solidFill>
                  <a:prstClr val="black"/>
                </a:solidFill>
                <a:effectLst/>
                <a:uLnTx/>
                <a:uFillTx/>
                <a:latin typeface="Calibri"/>
                <a:ea typeface="+mn-ea"/>
                <a:cs typeface="Calibri"/>
              </a:rPr>
              <a:t>the right optic nerve </a:t>
            </a:r>
            <a:r>
              <a:rPr kumimoji="0" sz="2200" i="0" u="none" strike="noStrike" kern="1200" cap="none" spc="-5" normalizeH="0" baseline="0" noProof="0" dirty="0">
                <a:ln>
                  <a:noFill/>
                </a:ln>
                <a:solidFill>
                  <a:prstClr val="black"/>
                </a:solidFill>
                <a:effectLst/>
                <a:uLnTx/>
                <a:uFillTx/>
                <a:latin typeface="Calibri"/>
                <a:ea typeface="+mn-ea"/>
                <a:cs typeface="Calibri"/>
              </a:rPr>
              <a:t>supplies </a:t>
            </a:r>
            <a:r>
              <a:rPr kumimoji="0" sz="2200" i="0" u="none" strike="noStrike" kern="1200" cap="none" spc="-10" normalizeH="0" baseline="0" noProof="0" dirty="0">
                <a:ln>
                  <a:noFill/>
                </a:ln>
                <a:solidFill>
                  <a:prstClr val="black"/>
                </a:solidFill>
                <a:effectLst/>
                <a:uLnTx/>
                <a:uFillTx/>
                <a:latin typeface="Calibri"/>
                <a:ea typeface="+mn-ea"/>
                <a:cs typeface="Calibri"/>
              </a:rPr>
              <a:t>the  left </a:t>
            </a:r>
            <a:r>
              <a:rPr kumimoji="0" sz="2200" i="0" u="none" strike="noStrike" kern="1200" cap="none" spc="-15" normalizeH="0" baseline="0" noProof="0" dirty="0">
                <a:ln>
                  <a:noFill/>
                </a:ln>
                <a:solidFill>
                  <a:prstClr val="black"/>
                </a:solidFill>
                <a:effectLst/>
                <a:uLnTx/>
                <a:uFillTx/>
                <a:latin typeface="Calibri"/>
                <a:ea typeface="+mn-ea"/>
                <a:cs typeface="Calibri"/>
              </a:rPr>
              <a:t>eye </a:t>
            </a:r>
            <a:r>
              <a:rPr kumimoji="0" sz="2200" i="0" u="none" strike="noStrike" kern="1200" cap="none" spc="-5" normalizeH="0" baseline="0" noProof="0" dirty="0">
                <a:ln>
                  <a:noFill/>
                </a:ln>
                <a:solidFill>
                  <a:prstClr val="black"/>
                </a:solidFill>
                <a:effectLst/>
                <a:uLnTx/>
                <a:uFillTx/>
                <a:latin typeface="Calibri"/>
                <a:ea typeface="+mn-ea"/>
                <a:cs typeface="Calibri"/>
              </a:rPr>
              <a:t>and vice </a:t>
            </a:r>
            <a:r>
              <a:rPr kumimoji="0" sz="2200" i="0" u="none" strike="noStrike" kern="1200" cap="none" spc="-10" normalizeH="0" baseline="0" noProof="0" dirty="0">
                <a:ln>
                  <a:noFill/>
                </a:ln>
                <a:solidFill>
                  <a:prstClr val="black"/>
                </a:solidFill>
                <a:effectLst/>
                <a:uLnTx/>
                <a:uFillTx/>
                <a:latin typeface="Calibri"/>
                <a:ea typeface="+mn-ea"/>
                <a:cs typeface="Calibri"/>
              </a:rPr>
              <a:t>versa.. </a:t>
            </a:r>
            <a:r>
              <a:rPr kumimoji="0" sz="2200" i="0" u="none" strike="noStrike" kern="1200" cap="none" spc="-5" normalizeH="0" baseline="0" noProof="0" dirty="0">
                <a:ln>
                  <a:noFill/>
                </a:ln>
                <a:solidFill>
                  <a:prstClr val="black"/>
                </a:solidFill>
                <a:effectLst/>
                <a:uLnTx/>
                <a:uFillTx/>
                <a:latin typeface="Calibri"/>
                <a:ea typeface="+mn-ea"/>
                <a:cs typeface="Calibri"/>
              </a:rPr>
              <a:t>So a  </a:t>
            </a:r>
            <a:r>
              <a:rPr kumimoji="0" sz="2200" i="0" u="none" strike="noStrike" kern="1200" cap="none" spc="-15" normalizeH="0" baseline="0" noProof="0" dirty="0">
                <a:ln>
                  <a:noFill/>
                </a:ln>
                <a:solidFill>
                  <a:prstClr val="black"/>
                </a:solidFill>
                <a:effectLst/>
                <a:uLnTx/>
                <a:uFillTx/>
                <a:latin typeface="Calibri"/>
                <a:ea typeface="+mn-ea"/>
                <a:cs typeface="Calibri"/>
              </a:rPr>
              <a:t>defect </a:t>
            </a:r>
            <a:r>
              <a:rPr kumimoji="0" sz="2200" i="0" u="none" strike="noStrike" kern="1200" cap="none" spc="-5" normalizeH="0" baseline="0" noProof="0" dirty="0">
                <a:ln>
                  <a:noFill/>
                </a:ln>
                <a:solidFill>
                  <a:prstClr val="black"/>
                </a:solidFill>
                <a:effectLst/>
                <a:uLnTx/>
                <a:uFillTx/>
                <a:latin typeface="Calibri"/>
                <a:ea typeface="+mn-ea"/>
                <a:cs typeface="Calibri"/>
              </a:rPr>
              <a:t>in </a:t>
            </a:r>
            <a:r>
              <a:rPr kumimoji="0" sz="2200" i="0" u="none" strike="noStrike" kern="1200" cap="none" spc="-10" normalizeH="0" baseline="0" noProof="0" dirty="0">
                <a:ln>
                  <a:noFill/>
                </a:ln>
                <a:solidFill>
                  <a:prstClr val="black"/>
                </a:solidFill>
                <a:effectLst/>
                <a:uLnTx/>
                <a:uFillTx/>
                <a:latin typeface="Calibri"/>
                <a:ea typeface="+mn-ea"/>
                <a:cs typeface="Calibri"/>
              </a:rPr>
              <a:t>the right optic nerve  </a:t>
            </a:r>
            <a:r>
              <a:rPr kumimoji="0" sz="2200" i="0" u="none" strike="noStrike" kern="1200" cap="none" spc="-5" normalizeH="0" baseline="0" noProof="0" dirty="0">
                <a:ln>
                  <a:noFill/>
                </a:ln>
                <a:solidFill>
                  <a:prstClr val="black"/>
                </a:solidFill>
                <a:effectLst/>
                <a:uLnTx/>
                <a:uFillTx/>
                <a:latin typeface="Calibri"/>
                <a:ea typeface="+mn-ea"/>
                <a:cs typeface="Calibri"/>
              </a:rPr>
              <a:t>will cause visual field </a:t>
            </a:r>
            <a:r>
              <a:rPr kumimoji="0" sz="2200" i="0" u="none" strike="noStrike" kern="1200" cap="none" spc="-15" normalizeH="0" baseline="0" noProof="0" dirty="0">
                <a:ln>
                  <a:noFill/>
                </a:ln>
                <a:solidFill>
                  <a:prstClr val="black"/>
                </a:solidFill>
                <a:effectLst/>
                <a:uLnTx/>
                <a:uFillTx/>
                <a:latin typeface="Calibri"/>
                <a:ea typeface="+mn-ea"/>
                <a:cs typeface="Calibri"/>
              </a:rPr>
              <a:t>defect </a:t>
            </a:r>
            <a:r>
              <a:rPr kumimoji="0" sz="2200" i="0" u="none" strike="noStrike" kern="1200" cap="none" spc="-5" normalizeH="0" baseline="0" noProof="0" dirty="0">
                <a:ln>
                  <a:noFill/>
                </a:ln>
                <a:solidFill>
                  <a:prstClr val="black"/>
                </a:solidFill>
                <a:effectLst/>
                <a:uLnTx/>
                <a:uFillTx/>
                <a:latin typeface="Calibri"/>
                <a:ea typeface="+mn-ea"/>
                <a:cs typeface="Calibri"/>
              </a:rPr>
              <a:t>in  </a:t>
            </a:r>
            <a:r>
              <a:rPr kumimoji="0" sz="2200" i="0" u="none" strike="noStrike" kern="1200" cap="none" spc="-10" normalizeH="0" baseline="0" noProof="0" dirty="0">
                <a:ln>
                  <a:noFill/>
                </a:ln>
                <a:solidFill>
                  <a:prstClr val="black"/>
                </a:solidFill>
                <a:effectLst/>
                <a:uLnTx/>
                <a:uFillTx/>
                <a:latin typeface="Calibri"/>
                <a:ea typeface="+mn-ea"/>
                <a:cs typeface="Calibri"/>
              </a:rPr>
              <a:t>the left </a:t>
            </a:r>
            <a:r>
              <a:rPr kumimoji="0" sz="2200" i="0" u="none" strike="noStrike" kern="1200" cap="none" spc="-15" normalizeH="0" baseline="0" noProof="0" dirty="0">
                <a:ln>
                  <a:noFill/>
                </a:ln>
                <a:solidFill>
                  <a:prstClr val="black"/>
                </a:solidFill>
                <a:effectLst/>
                <a:uLnTx/>
                <a:uFillTx/>
                <a:latin typeface="Calibri"/>
                <a:ea typeface="+mn-ea"/>
                <a:cs typeface="Calibri"/>
              </a:rPr>
              <a:t>eye </a:t>
            </a:r>
            <a:r>
              <a:rPr kumimoji="0" sz="2200" i="0" u="none" strike="noStrike" kern="1200" cap="none" spc="-5" normalizeH="0" baseline="0" noProof="0" dirty="0">
                <a:ln>
                  <a:noFill/>
                </a:ln>
                <a:solidFill>
                  <a:prstClr val="black"/>
                </a:solidFill>
                <a:effectLst/>
                <a:uLnTx/>
                <a:uFillTx/>
                <a:latin typeface="Calibri"/>
                <a:ea typeface="+mn-ea"/>
                <a:cs typeface="Calibri"/>
              </a:rPr>
              <a:t>( </a:t>
            </a:r>
            <a:r>
              <a:rPr kumimoji="0" sz="2200" i="0" u="none" strike="noStrike" kern="1200" cap="none" spc="-10" normalizeH="0" baseline="0" noProof="0" dirty="0">
                <a:ln>
                  <a:noFill/>
                </a:ln>
                <a:solidFill>
                  <a:prstClr val="black"/>
                </a:solidFill>
                <a:effectLst/>
                <a:uLnTx/>
                <a:uFillTx/>
                <a:latin typeface="Calibri"/>
                <a:ea typeface="+mn-ea"/>
                <a:cs typeface="Calibri"/>
              </a:rPr>
              <a:t>the </a:t>
            </a:r>
            <a:r>
              <a:rPr kumimoji="0" sz="2200" i="0" u="none" strike="noStrike" kern="1200" cap="none" spc="-15" normalizeH="0" baseline="0" noProof="0" dirty="0">
                <a:ln>
                  <a:noFill/>
                </a:ln>
                <a:solidFill>
                  <a:prstClr val="black"/>
                </a:solidFill>
                <a:effectLst/>
                <a:uLnTx/>
                <a:uFillTx/>
                <a:latin typeface="Calibri"/>
                <a:ea typeface="+mn-ea"/>
                <a:cs typeface="Calibri"/>
              </a:rPr>
              <a:t>contralateral  eye)</a:t>
            </a:r>
            <a:endParaRPr kumimoji="0" sz="2200" i="0" u="none" strike="noStrike" kern="1200" cap="none" spc="0" normalizeH="0" baseline="0" noProof="0" dirty="0">
              <a:ln>
                <a:noFill/>
              </a:ln>
              <a:solidFill>
                <a:prstClr val="black"/>
              </a:solidFill>
              <a:effectLst/>
              <a:uLnTx/>
              <a:uFillTx/>
              <a:latin typeface="Calibri"/>
              <a:ea typeface="+mn-ea"/>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Tm="1226"/>
    </mc:Choice>
    <mc:Fallback xmlns="">
      <p:transition spd="slow" advTm="122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769C0-C0B6-4365-8466-457C478F013A}"/>
              </a:ext>
            </a:extLst>
          </p:cNvPr>
          <p:cNvSpPr>
            <a:spLocks noGrp="1"/>
          </p:cNvSpPr>
          <p:nvPr>
            <p:ph type="title"/>
          </p:nvPr>
        </p:nvSpPr>
        <p:spPr/>
        <p:txBody>
          <a:bodyPr>
            <a:normAutofit fontScale="90000"/>
          </a:bodyPr>
          <a:lstStyle/>
          <a:p>
            <a:r>
              <a:rPr lang="en-US" dirty="0"/>
              <a:t>Mass effect on hormones secretion</a:t>
            </a:r>
          </a:p>
        </p:txBody>
      </p:sp>
      <p:sp>
        <p:nvSpPr>
          <p:cNvPr id="3" name="Content Placeholder 2">
            <a:extLst>
              <a:ext uri="{FF2B5EF4-FFF2-40B4-BE49-F238E27FC236}">
                <a16:creationId xmlns:a16="http://schemas.microsoft.com/office/drawing/2014/main" id="{1E7E00C9-5AAA-45C7-BEC3-A82CA113C33F}"/>
              </a:ext>
            </a:extLst>
          </p:cNvPr>
          <p:cNvSpPr>
            <a:spLocks noGrp="1"/>
          </p:cNvSpPr>
          <p:nvPr>
            <p:ph idx="1"/>
          </p:nvPr>
        </p:nvSpPr>
        <p:spPr>
          <a:xfrm>
            <a:off x="284292" y="1470857"/>
            <a:ext cx="8575416" cy="4530448"/>
          </a:xfrm>
        </p:spPr>
        <p:txBody>
          <a:bodyPr>
            <a:normAutofit/>
          </a:bodyPr>
          <a:lstStyle/>
          <a:p>
            <a:r>
              <a:rPr lang="en-US" dirty="0"/>
              <a:t>Adenomas can be </a:t>
            </a:r>
            <a:r>
              <a:rPr lang="en-US" dirty="0">
                <a:solidFill>
                  <a:schemeClr val="accent1"/>
                </a:solidFill>
              </a:rPr>
              <a:t>secretory</a:t>
            </a:r>
            <a:r>
              <a:rPr lang="en-US" dirty="0"/>
              <a:t> ( secrete one of the pituitary hormones) in this case the level of that hormone will increase = </a:t>
            </a:r>
            <a:r>
              <a:rPr lang="en-US" dirty="0">
                <a:solidFill>
                  <a:schemeClr val="accent1"/>
                </a:solidFill>
              </a:rPr>
              <a:t>hyperpituitarism</a:t>
            </a:r>
          </a:p>
          <a:p>
            <a:r>
              <a:rPr lang="en-US" dirty="0"/>
              <a:t>OR adenomas can be non secretory so level of pituitary  hormones unaffected = normal hormonal levels</a:t>
            </a:r>
          </a:p>
          <a:p>
            <a:r>
              <a:rPr lang="en-US" dirty="0"/>
              <a:t>HOWEVER, if a </a:t>
            </a:r>
            <a:r>
              <a:rPr lang="en-US" dirty="0">
                <a:solidFill>
                  <a:schemeClr val="accent1"/>
                </a:solidFill>
              </a:rPr>
              <a:t>non-secretory</a:t>
            </a:r>
            <a:r>
              <a:rPr lang="en-US" dirty="0"/>
              <a:t> adenoma enlarges to the extent  it compresses the surrounding normal pituitary tissue then  level of hormone secretion from the normal tissue will be  decreased resulting in </a:t>
            </a:r>
            <a:r>
              <a:rPr lang="en-US" dirty="0">
                <a:solidFill>
                  <a:schemeClr val="accent1"/>
                </a:solidFill>
              </a:rPr>
              <a:t>hypopituitarism</a:t>
            </a:r>
          </a:p>
          <a:p>
            <a:pPr marL="0" indent="0">
              <a:lnSpc>
                <a:spcPct val="200000"/>
              </a:lnSpc>
              <a:buNone/>
            </a:pPr>
            <a:r>
              <a:rPr lang="en-US" spc="-20" dirty="0">
                <a:latin typeface="Calibri"/>
                <a:cs typeface="Calibri"/>
              </a:rPr>
              <a:t>NOTE: </a:t>
            </a:r>
            <a:r>
              <a:rPr lang="en-US" spc="-5" dirty="0">
                <a:latin typeface="Calibri"/>
                <a:cs typeface="Calibri"/>
              </a:rPr>
              <a:t>pituitary </a:t>
            </a:r>
            <a:r>
              <a:rPr lang="en-US" spc="-10" dirty="0">
                <a:latin typeface="Calibri"/>
                <a:cs typeface="Calibri"/>
              </a:rPr>
              <a:t>carcinomas are </a:t>
            </a:r>
            <a:r>
              <a:rPr lang="en-US" spc="-25" dirty="0">
                <a:latin typeface="Calibri"/>
                <a:cs typeface="Calibri"/>
              </a:rPr>
              <a:t>rare </a:t>
            </a:r>
            <a:r>
              <a:rPr lang="en-US" dirty="0">
                <a:latin typeface="Calibri"/>
                <a:cs typeface="Calibri"/>
              </a:rPr>
              <a:t>and  </a:t>
            </a:r>
            <a:r>
              <a:rPr lang="en-US" spc="-5" dirty="0">
                <a:latin typeface="Calibri"/>
                <a:cs typeface="Calibri"/>
              </a:rPr>
              <a:t>usually</a:t>
            </a:r>
            <a:r>
              <a:rPr lang="en-US" spc="25" dirty="0">
                <a:latin typeface="Calibri"/>
                <a:cs typeface="Calibri"/>
              </a:rPr>
              <a:t> </a:t>
            </a:r>
            <a:r>
              <a:rPr lang="en-US" spc="-25" dirty="0">
                <a:latin typeface="Calibri"/>
                <a:cs typeface="Calibri"/>
              </a:rPr>
              <a:t>non-secretory.</a:t>
            </a:r>
            <a:endParaRPr lang="en-US" dirty="0">
              <a:solidFill>
                <a:schemeClr val="accent1"/>
              </a:solidFill>
            </a:endParaRPr>
          </a:p>
        </p:txBody>
      </p:sp>
    </p:spTree>
    <p:extLst>
      <p:ext uri="{BB962C8B-B14F-4D97-AF65-F5344CB8AC3E}">
        <p14:creationId xmlns:p14="http://schemas.microsoft.com/office/powerpoint/2010/main" val="1915058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7A902-24B5-47B5-8024-A790EED5DDC0}"/>
              </a:ext>
            </a:extLst>
          </p:cNvPr>
          <p:cNvSpPr>
            <a:spLocks noGrp="1"/>
          </p:cNvSpPr>
          <p:nvPr>
            <p:ph type="title"/>
          </p:nvPr>
        </p:nvSpPr>
        <p:spPr/>
        <p:txBody>
          <a:bodyPr>
            <a:normAutofit fontScale="90000"/>
          </a:bodyPr>
          <a:lstStyle/>
          <a:p>
            <a:r>
              <a:rPr lang="en-US" dirty="0"/>
              <a:t>Anterior &amp; posterior pituitary diseases</a:t>
            </a:r>
          </a:p>
        </p:txBody>
      </p:sp>
      <p:sp>
        <p:nvSpPr>
          <p:cNvPr id="3" name="Content Placeholder 2">
            <a:extLst>
              <a:ext uri="{FF2B5EF4-FFF2-40B4-BE49-F238E27FC236}">
                <a16:creationId xmlns:a16="http://schemas.microsoft.com/office/drawing/2014/main" id="{1831737D-C199-4B80-BCD3-003E5E1E5B90}"/>
              </a:ext>
            </a:extLst>
          </p:cNvPr>
          <p:cNvSpPr>
            <a:spLocks noGrp="1"/>
          </p:cNvSpPr>
          <p:nvPr>
            <p:ph idx="1"/>
          </p:nvPr>
        </p:nvSpPr>
        <p:spPr/>
        <p:txBody>
          <a:bodyPr>
            <a:normAutofit/>
          </a:bodyPr>
          <a:lstStyle/>
          <a:p>
            <a:r>
              <a:rPr lang="en-US" sz="3200" dirty="0"/>
              <a:t>Anterior pituitary</a:t>
            </a:r>
          </a:p>
          <a:p>
            <a:pPr lvl="1"/>
            <a:r>
              <a:rPr lang="en-US" sz="2800" dirty="0"/>
              <a:t>Hyperpituitarism</a:t>
            </a:r>
          </a:p>
          <a:p>
            <a:pPr lvl="1"/>
            <a:r>
              <a:rPr lang="en-US" sz="2800" dirty="0"/>
              <a:t>Hypopituitarism</a:t>
            </a:r>
          </a:p>
          <a:p>
            <a:r>
              <a:rPr lang="en-US" sz="3200" dirty="0"/>
              <a:t>Posterior pituitary Syndromes</a:t>
            </a:r>
          </a:p>
          <a:p>
            <a:pPr lvl="1"/>
            <a:r>
              <a:rPr lang="en-US" sz="2800" dirty="0"/>
              <a:t>Diabetes insipidus</a:t>
            </a:r>
          </a:p>
          <a:p>
            <a:pPr lvl="1"/>
            <a:r>
              <a:rPr lang="en-US" sz="2800" dirty="0"/>
              <a:t>Syndrome of inappropriate ADH secretion (SIADH)</a:t>
            </a:r>
          </a:p>
        </p:txBody>
      </p:sp>
    </p:spTree>
    <p:extLst>
      <p:ext uri="{BB962C8B-B14F-4D97-AF65-F5344CB8AC3E}">
        <p14:creationId xmlns:p14="http://schemas.microsoft.com/office/powerpoint/2010/main" val="154439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166B2-4224-4B9A-BB0C-F40D47453B02}"/>
              </a:ext>
            </a:extLst>
          </p:cNvPr>
          <p:cNvSpPr>
            <a:spLocks noGrp="1"/>
          </p:cNvSpPr>
          <p:nvPr>
            <p:ph type="title"/>
          </p:nvPr>
        </p:nvSpPr>
        <p:spPr/>
        <p:txBody>
          <a:bodyPr>
            <a:normAutofit fontScale="90000"/>
          </a:bodyPr>
          <a:lstStyle/>
          <a:p>
            <a:r>
              <a:rPr lang="en-US" dirty="0"/>
              <a:t>Hyperpituitarism</a:t>
            </a:r>
          </a:p>
        </p:txBody>
      </p:sp>
      <p:sp>
        <p:nvSpPr>
          <p:cNvPr id="3" name="Content Placeholder 2">
            <a:extLst>
              <a:ext uri="{FF2B5EF4-FFF2-40B4-BE49-F238E27FC236}">
                <a16:creationId xmlns:a16="http://schemas.microsoft.com/office/drawing/2014/main" id="{39DD545A-853A-4C8D-95CC-A55F55949CEB}"/>
              </a:ext>
            </a:extLst>
          </p:cNvPr>
          <p:cNvSpPr>
            <a:spLocks noGrp="1"/>
          </p:cNvSpPr>
          <p:nvPr>
            <p:ph idx="1"/>
          </p:nvPr>
        </p:nvSpPr>
        <p:spPr/>
        <p:txBody>
          <a:bodyPr>
            <a:normAutofit/>
          </a:bodyPr>
          <a:lstStyle/>
          <a:p>
            <a:r>
              <a:rPr lang="en-US" sz="3200" b="1" dirty="0"/>
              <a:t>Causes</a:t>
            </a:r>
            <a:r>
              <a:rPr lang="en-US" sz="3200" dirty="0"/>
              <a:t>:</a:t>
            </a:r>
          </a:p>
          <a:p>
            <a:pPr lvl="1"/>
            <a:r>
              <a:rPr lang="en-US" sz="2800" dirty="0"/>
              <a:t>The most common cause is </a:t>
            </a:r>
            <a:r>
              <a:rPr lang="en-US" sz="2800" b="1" dirty="0">
                <a:solidFill>
                  <a:schemeClr val="accent1"/>
                </a:solidFill>
              </a:rPr>
              <a:t>Ant. Lobe adenoma</a:t>
            </a:r>
            <a:r>
              <a:rPr lang="en-US" sz="2800" dirty="0"/>
              <a:t> </a:t>
            </a:r>
          </a:p>
          <a:p>
            <a:pPr lvl="1"/>
            <a:r>
              <a:rPr lang="en-US" sz="2800" dirty="0"/>
              <a:t>Other les common causes: </a:t>
            </a:r>
          </a:p>
          <a:p>
            <a:pPr marL="1257300" lvl="2" indent="-342900">
              <a:buClr>
                <a:srgbClr val="4A66AC"/>
              </a:buClr>
              <a:buFont typeface="+mj-lt"/>
              <a:buAutoNum type="arabicPeriod"/>
            </a:pPr>
            <a:r>
              <a:rPr lang="en-US" sz="2400" dirty="0">
                <a:solidFill>
                  <a:prstClr val="black">
                    <a:lumMod val="75000"/>
                    <a:lumOff val="25000"/>
                  </a:prstClr>
                </a:solidFill>
              </a:rPr>
              <a:t>Hyperplasia</a:t>
            </a:r>
          </a:p>
          <a:p>
            <a:pPr marL="1257300" lvl="2" indent="-342900">
              <a:buClr>
                <a:srgbClr val="4A66AC"/>
              </a:buClr>
              <a:buFont typeface="+mj-lt"/>
              <a:buAutoNum type="arabicPeriod"/>
            </a:pPr>
            <a:r>
              <a:rPr lang="en-US" sz="2400" dirty="0">
                <a:solidFill>
                  <a:prstClr val="black">
                    <a:lumMod val="75000"/>
                    <a:lumOff val="25000"/>
                  </a:prstClr>
                </a:solidFill>
              </a:rPr>
              <a:t>Carcinomas</a:t>
            </a:r>
          </a:p>
          <a:p>
            <a:pPr marL="1257300" lvl="2" indent="-342900">
              <a:buClr>
                <a:srgbClr val="4A66AC"/>
              </a:buClr>
              <a:buFont typeface="+mj-lt"/>
              <a:buAutoNum type="arabicPeriod" startAt="3"/>
            </a:pPr>
            <a:r>
              <a:rPr lang="en-US" sz="2400" dirty="0">
                <a:solidFill>
                  <a:prstClr val="black">
                    <a:lumMod val="75000"/>
                    <a:lumOff val="25000"/>
                  </a:prstClr>
                </a:solidFill>
              </a:rPr>
              <a:t>Some extra-pituitary tumors</a:t>
            </a:r>
          </a:p>
          <a:p>
            <a:pPr marL="1257300" lvl="2" indent="-342900">
              <a:buClr>
                <a:srgbClr val="4A66AC"/>
              </a:buClr>
              <a:buFont typeface="+mj-lt"/>
              <a:buAutoNum type="arabicPeriod" startAt="3"/>
            </a:pPr>
            <a:r>
              <a:rPr lang="en-US" sz="2400" dirty="0">
                <a:solidFill>
                  <a:prstClr val="black">
                    <a:lumMod val="75000"/>
                    <a:lumOff val="25000"/>
                  </a:prstClr>
                </a:solidFill>
              </a:rPr>
              <a:t>Certain hypothalamic disorders</a:t>
            </a:r>
          </a:p>
        </p:txBody>
      </p:sp>
      <p:sp>
        <p:nvSpPr>
          <p:cNvPr id="4" name="Rectangle 3">
            <a:extLst>
              <a:ext uri="{FF2B5EF4-FFF2-40B4-BE49-F238E27FC236}">
                <a16:creationId xmlns:a16="http://schemas.microsoft.com/office/drawing/2014/main" id="{49EB065F-A03D-41DF-8178-52AAECE5063B}"/>
              </a:ext>
            </a:extLst>
          </p:cNvPr>
          <p:cNvSpPr/>
          <p:nvPr/>
        </p:nvSpPr>
        <p:spPr>
          <a:xfrm>
            <a:off x="7559336" y="2078"/>
            <a:ext cx="1584664"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dirty="0"/>
              <a:t>Ant. pituitary</a:t>
            </a:r>
          </a:p>
        </p:txBody>
      </p:sp>
    </p:spTree>
    <p:extLst>
      <p:ext uri="{BB962C8B-B14F-4D97-AF65-F5344CB8AC3E}">
        <p14:creationId xmlns:p14="http://schemas.microsoft.com/office/powerpoint/2010/main" val="714459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166B2-4224-4B9A-BB0C-F40D47453B02}"/>
              </a:ext>
            </a:extLst>
          </p:cNvPr>
          <p:cNvSpPr>
            <a:spLocks noGrp="1"/>
          </p:cNvSpPr>
          <p:nvPr>
            <p:ph type="title"/>
          </p:nvPr>
        </p:nvSpPr>
        <p:spPr/>
        <p:txBody>
          <a:bodyPr>
            <a:normAutofit fontScale="90000"/>
          </a:bodyPr>
          <a:lstStyle/>
          <a:p>
            <a:r>
              <a:rPr lang="en-US" dirty="0"/>
              <a:t>Ant. Lobe adenoma - Classification</a:t>
            </a:r>
          </a:p>
        </p:txBody>
      </p:sp>
      <p:sp>
        <p:nvSpPr>
          <p:cNvPr id="3" name="Content Placeholder 2">
            <a:extLst>
              <a:ext uri="{FF2B5EF4-FFF2-40B4-BE49-F238E27FC236}">
                <a16:creationId xmlns:a16="http://schemas.microsoft.com/office/drawing/2014/main" id="{39DD545A-853A-4C8D-95CC-A55F55949CEB}"/>
              </a:ext>
            </a:extLst>
          </p:cNvPr>
          <p:cNvSpPr>
            <a:spLocks noGrp="1"/>
          </p:cNvSpPr>
          <p:nvPr>
            <p:ph idx="1"/>
          </p:nvPr>
        </p:nvSpPr>
        <p:spPr>
          <a:xfrm>
            <a:off x="253492" y="1435347"/>
            <a:ext cx="8601815" cy="5116374"/>
          </a:xfrm>
        </p:spPr>
        <p:txBody>
          <a:bodyPr>
            <a:normAutofit fontScale="92500" lnSpcReduction="10000"/>
          </a:bodyPr>
          <a:lstStyle/>
          <a:p>
            <a:r>
              <a:rPr lang="en-US" dirty="0"/>
              <a:t>Functional or nonfunctional</a:t>
            </a:r>
          </a:p>
          <a:p>
            <a:pPr lvl="1"/>
            <a:r>
              <a:rPr lang="en-US" dirty="0"/>
              <a:t>Functional: ass/w hormone excess and clinical manifests</a:t>
            </a:r>
          </a:p>
          <a:p>
            <a:pPr lvl="1"/>
            <a:r>
              <a:rPr lang="en-US" dirty="0"/>
              <a:t>Nonfunctional: non hormone producing</a:t>
            </a:r>
          </a:p>
          <a:p>
            <a:pPr lvl="1"/>
            <a:r>
              <a:rPr lang="en-US" dirty="0"/>
              <a:t>Silent: hormone production at the tissue level only</a:t>
            </a:r>
          </a:p>
          <a:p>
            <a:r>
              <a:rPr lang="en-US" dirty="0"/>
              <a:t>According to the hormones they produce.</a:t>
            </a:r>
          </a:p>
          <a:p>
            <a:pPr lvl="1"/>
            <a:r>
              <a:rPr lang="en-US" dirty="0"/>
              <a:t>Usually are composed of single cell type and produce 1 hormone type (</a:t>
            </a:r>
            <a:r>
              <a:rPr lang="en-US" spc="-5" dirty="0" err="1">
                <a:latin typeface="Calibri"/>
                <a:cs typeface="Calibri"/>
              </a:rPr>
              <a:t>Monomophic</a:t>
            </a:r>
            <a:r>
              <a:rPr lang="en-US" dirty="0"/>
              <a:t>)</a:t>
            </a:r>
          </a:p>
          <a:p>
            <a:pPr lvl="1"/>
            <a:r>
              <a:rPr lang="en-US" dirty="0"/>
              <a:t>Some exceptions produce 2 hormones types (most common GH &amp; Prolactin)</a:t>
            </a:r>
          </a:p>
          <a:p>
            <a:pPr lvl="1"/>
            <a:r>
              <a:rPr lang="en-US" dirty="0"/>
              <a:t>Rarely are Pluriadenoma</a:t>
            </a:r>
          </a:p>
          <a:p>
            <a:r>
              <a:rPr lang="en-US" dirty="0"/>
              <a:t>Microadenomas (&lt;1 cm) &amp; Macroadenomas (&gt;1 cm)</a:t>
            </a:r>
          </a:p>
          <a:p>
            <a:pPr lvl="1"/>
            <a:r>
              <a:rPr lang="en-US" dirty="0"/>
              <a:t>Nonfunctioning adenomas are likely to come to clinical attention at a later stage and are, therefore, more likely to be macroadenomas.</a:t>
            </a:r>
          </a:p>
          <a:p>
            <a:endParaRPr lang="en-US" dirty="0"/>
          </a:p>
        </p:txBody>
      </p:sp>
      <p:sp>
        <p:nvSpPr>
          <p:cNvPr id="4" name="Rectangle 3">
            <a:extLst>
              <a:ext uri="{FF2B5EF4-FFF2-40B4-BE49-F238E27FC236}">
                <a16:creationId xmlns:a16="http://schemas.microsoft.com/office/drawing/2014/main" id="{49EB065F-A03D-41DF-8178-52AAECE5063B}"/>
              </a:ext>
            </a:extLst>
          </p:cNvPr>
          <p:cNvSpPr/>
          <p:nvPr/>
        </p:nvSpPr>
        <p:spPr>
          <a:xfrm>
            <a:off x="7559336" y="2078"/>
            <a:ext cx="1584664"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dirty="0"/>
              <a:t>Ant. pituitary</a:t>
            </a:r>
          </a:p>
        </p:txBody>
      </p:sp>
      <p:sp>
        <p:nvSpPr>
          <p:cNvPr id="5" name="Rectangle 4">
            <a:extLst>
              <a:ext uri="{FF2B5EF4-FFF2-40B4-BE49-F238E27FC236}">
                <a16:creationId xmlns:a16="http://schemas.microsoft.com/office/drawing/2014/main" id="{18DAC92D-AD61-4A93-9B73-D1FD37290C91}"/>
              </a:ext>
            </a:extLst>
          </p:cNvPr>
          <p:cNvSpPr/>
          <p:nvPr/>
        </p:nvSpPr>
        <p:spPr>
          <a:xfrm>
            <a:off x="0" y="0"/>
            <a:ext cx="1925527"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dirty="0"/>
              <a:t>Hyperpituitarism</a:t>
            </a:r>
          </a:p>
        </p:txBody>
      </p:sp>
    </p:spTree>
    <p:extLst>
      <p:ext uri="{BB962C8B-B14F-4D97-AF65-F5344CB8AC3E}">
        <p14:creationId xmlns:p14="http://schemas.microsoft.com/office/powerpoint/2010/main" val="3876656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166B2-4224-4B9A-BB0C-F40D47453B02}"/>
              </a:ext>
            </a:extLst>
          </p:cNvPr>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fontScale="90000"/>
          </a:bodyPr>
          <a:lstStyle/>
          <a:p>
            <a:r>
              <a:rPr lang="en-US" dirty="0"/>
              <a:t>Ant. Lobe adenoma – Pathogenesis</a:t>
            </a:r>
          </a:p>
        </p:txBody>
      </p:sp>
      <p:sp>
        <p:nvSpPr>
          <p:cNvPr id="3" name="Content Placeholder 2">
            <a:extLst>
              <a:ext uri="{FF2B5EF4-FFF2-40B4-BE49-F238E27FC236}">
                <a16:creationId xmlns:a16="http://schemas.microsoft.com/office/drawing/2014/main" id="{39DD545A-853A-4C8D-95CC-A55F55949CEB}"/>
              </a:ext>
            </a:extLst>
          </p:cNvPr>
          <p:cNvSpPr>
            <a:spLocks noGrp="1"/>
          </p:cNvSpPr>
          <p:nvPr>
            <p:ph idx="1"/>
          </p:nvPr>
        </p:nvSpPr>
        <p:spPr>
          <a:xfrm>
            <a:off x="533307" y="1290666"/>
            <a:ext cx="8042032" cy="4556219"/>
          </a:xfrm>
        </p:spPr>
        <p:style>
          <a:lnRef idx="2">
            <a:schemeClr val="accent1"/>
          </a:lnRef>
          <a:fillRef idx="1">
            <a:schemeClr val="lt1"/>
          </a:fillRef>
          <a:effectRef idx="0">
            <a:schemeClr val="accent1"/>
          </a:effectRef>
          <a:fontRef idx="minor">
            <a:schemeClr val="dk1"/>
          </a:fontRef>
        </p:style>
        <p:txBody>
          <a:bodyPr>
            <a:normAutofit lnSpcReduction="10000"/>
          </a:bodyPr>
          <a:lstStyle/>
          <a:p>
            <a:r>
              <a:rPr lang="en-US" dirty="0"/>
              <a:t>Several genetic abnormalities associated with pituitary adenomas have been identified:</a:t>
            </a:r>
          </a:p>
          <a:p>
            <a:pPr lvl="1"/>
            <a:r>
              <a:rPr lang="en-US" b="1" dirty="0"/>
              <a:t>G-protein mutations </a:t>
            </a:r>
            <a:r>
              <a:rPr lang="en-US" dirty="0"/>
              <a:t>are one of the most common genomic alterations in pituitary adenomas.</a:t>
            </a:r>
          </a:p>
          <a:p>
            <a:pPr lvl="1"/>
            <a:r>
              <a:rPr lang="en-US" dirty="0"/>
              <a:t>Approximately 5% of pituitary adenomas arise as a result of an </a:t>
            </a:r>
            <a:r>
              <a:rPr lang="en-US" b="1" dirty="0"/>
              <a:t>inherited predisposition</a:t>
            </a:r>
            <a:r>
              <a:rPr lang="en-US" dirty="0"/>
              <a:t>. Four genes have been identified thus far as a cause of familial pituitary adenomas these genes regulate transcription and the cell cycle. </a:t>
            </a:r>
            <a:r>
              <a:rPr lang="en-US" sz="1800" dirty="0"/>
              <a:t>(Of note, somatic mutations of these four genes are rarely encountered in sporadic pituitary adenomas).</a:t>
            </a:r>
          </a:p>
          <a:p>
            <a:pPr lvl="1"/>
            <a:r>
              <a:rPr lang="en-US" dirty="0"/>
              <a:t>Molecular abnormalities associated with </a:t>
            </a:r>
            <a:r>
              <a:rPr lang="en-US" b="1" dirty="0"/>
              <a:t>aggressive behavior include aberrations in cell cycle checkpoint genes</a:t>
            </a:r>
            <a:r>
              <a:rPr lang="en-US" dirty="0"/>
              <a:t>, such as overexpression of cyclin D1, mutations of TP53, and epigenetic silencing of the retinoblastoma gene (RB</a:t>
            </a:r>
          </a:p>
        </p:txBody>
      </p:sp>
      <p:sp>
        <p:nvSpPr>
          <p:cNvPr id="4" name="Rectangle 3">
            <a:extLst>
              <a:ext uri="{FF2B5EF4-FFF2-40B4-BE49-F238E27FC236}">
                <a16:creationId xmlns:a16="http://schemas.microsoft.com/office/drawing/2014/main" id="{49EB065F-A03D-41DF-8178-52AAECE5063B}"/>
              </a:ext>
            </a:extLst>
          </p:cNvPr>
          <p:cNvSpPr/>
          <p:nvPr/>
        </p:nvSpPr>
        <p:spPr>
          <a:xfrm>
            <a:off x="7559336" y="2078"/>
            <a:ext cx="1584664"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dirty="0"/>
              <a:t>Ant. pituitary</a:t>
            </a:r>
          </a:p>
        </p:txBody>
      </p:sp>
      <p:sp>
        <p:nvSpPr>
          <p:cNvPr id="5" name="Rectangle 4">
            <a:extLst>
              <a:ext uri="{FF2B5EF4-FFF2-40B4-BE49-F238E27FC236}">
                <a16:creationId xmlns:a16="http://schemas.microsoft.com/office/drawing/2014/main" id="{18DAC92D-AD61-4A93-9B73-D1FD37290C91}"/>
              </a:ext>
            </a:extLst>
          </p:cNvPr>
          <p:cNvSpPr/>
          <p:nvPr/>
        </p:nvSpPr>
        <p:spPr>
          <a:xfrm>
            <a:off x="0" y="0"/>
            <a:ext cx="1925527"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dirty="0"/>
              <a:t>Hyperpituitarism</a:t>
            </a:r>
          </a:p>
        </p:txBody>
      </p:sp>
    </p:spTree>
    <p:extLst>
      <p:ext uri="{BB962C8B-B14F-4D97-AF65-F5344CB8AC3E}">
        <p14:creationId xmlns:p14="http://schemas.microsoft.com/office/powerpoint/2010/main" val="2816748591"/>
      </p:ext>
    </p:extLst>
  </p:cSld>
  <p:clrMapOvr>
    <a:masterClrMapping/>
  </p:clrMapOvr>
</p:sld>
</file>

<file path=ppt/theme/theme1.xml><?xml version="1.0" encoding="utf-8"?>
<a:theme xmlns:a="http://schemas.openxmlformats.org/drawingml/2006/main" name="لجنة الطب والجراحة">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لجنة الطب والجراحة" id="{5518C936-716E-41F2-AB3B-EB9FE1EB20D3}" vid="{7F2AFCA8-DF42-48E0-85C0-2A25E62556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لجنة الطب والجراحة</Template>
  <TotalTime>355</TotalTime>
  <Words>1630</Words>
  <Application>Microsoft Office PowerPoint</Application>
  <PresentationFormat>On-screen Show (4:3)</PresentationFormat>
  <Paragraphs>169</Paragraphs>
  <Slides>24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Arial</vt:lpstr>
      <vt:lpstr>Calibri</vt:lpstr>
      <vt:lpstr>Courier New</vt:lpstr>
      <vt:lpstr>Times New Roman</vt:lpstr>
      <vt:lpstr>Trebuchet MS</vt:lpstr>
      <vt:lpstr>Wingdings 3</vt:lpstr>
      <vt:lpstr>لجنة الطب والجراحة</vt:lpstr>
      <vt:lpstr>Office Theme</vt:lpstr>
      <vt:lpstr>Pituitary gland Pathology</vt:lpstr>
      <vt:lpstr>Symptoms and signs of pituitary disease</vt:lpstr>
      <vt:lpstr>Local mass effect of pituitary neoplasm</vt:lpstr>
      <vt:lpstr>PowerPoint Presentation</vt:lpstr>
      <vt:lpstr>Mass effect on hormones secretion</vt:lpstr>
      <vt:lpstr>Anterior &amp; posterior pituitary diseases</vt:lpstr>
      <vt:lpstr>Hyperpituitarism</vt:lpstr>
      <vt:lpstr>Ant. Lobe adenoma - Classification</vt:lpstr>
      <vt:lpstr>Ant. Lobe adenoma – Pathogenesis</vt:lpstr>
      <vt:lpstr>Ant. Lobe adenoma – Morphology</vt:lpstr>
      <vt:lpstr>Adenoma – Gross Morphology</vt:lpstr>
      <vt:lpstr>Adenoma – Microscopic Morphology</vt:lpstr>
      <vt:lpstr>Adenoma – Microscopic Morphology</vt:lpstr>
      <vt:lpstr>Prolactinomas</vt:lpstr>
      <vt:lpstr>Growth Hormone-Producing Adenomas </vt:lpstr>
      <vt:lpstr>Other adenomas</vt:lpstr>
      <vt:lpstr>Pituitary carcinomas</vt:lpstr>
      <vt:lpstr>Hyperpituitarism-associated adenomas Summary</vt:lpstr>
      <vt:lpstr>Hypopituitarism</vt:lpstr>
      <vt:lpstr>Sheehan syndrome</vt:lpstr>
      <vt:lpstr>POSTERIOR PITUITARY SYNDROMES</vt:lpstr>
      <vt:lpstr>ADH deficiency</vt:lpstr>
      <vt:lpstr>The clinical manifestations of DI include: </vt:lpstr>
      <vt:lpstr>Increased ADH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Pituitary gland Pathology</dc:title>
  <dc:creator>gts</dc:creator>
  <cp:lastModifiedBy>gts</cp:lastModifiedBy>
  <cp:revision>30</cp:revision>
  <dcterms:created xsi:type="dcterms:W3CDTF">2020-04-27T20:56:52Z</dcterms:created>
  <dcterms:modified xsi:type="dcterms:W3CDTF">2020-04-29T05:54:34Z</dcterms:modified>
</cp:coreProperties>
</file>