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3" r:id="rId5"/>
    <p:sldId id="261" r:id="rId6"/>
    <p:sldId id="296" r:id="rId7"/>
    <p:sldId id="288" r:id="rId8"/>
    <p:sldId id="358" r:id="rId9"/>
    <p:sldId id="264" r:id="rId10"/>
    <p:sldId id="266" r:id="rId11"/>
    <p:sldId id="280" r:id="rId12"/>
    <p:sldId id="265" r:id="rId13"/>
    <p:sldId id="268" r:id="rId14"/>
    <p:sldId id="269" r:id="rId15"/>
    <p:sldId id="270" r:id="rId16"/>
    <p:sldId id="271" r:id="rId17"/>
    <p:sldId id="290" r:id="rId18"/>
    <p:sldId id="291" r:id="rId19"/>
    <p:sldId id="289" r:id="rId20"/>
    <p:sldId id="272" r:id="rId21"/>
    <p:sldId id="273" r:id="rId22"/>
    <p:sldId id="292" r:id="rId23"/>
    <p:sldId id="361" r:id="rId24"/>
    <p:sldId id="274" r:id="rId25"/>
    <p:sldId id="293" r:id="rId26"/>
    <p:sldId id="281" r:id="rId27"/>
    <p:sldId id="308" r:id="rId28"/>
    <p:sldId id="283" r:id="rId29"/>
    <p:sldId id="297" r:id="rId30"/>
    <p:sldId id="276" r:id="rId31"/>
    <p:sldId id="284" r:id="rId32"/>
    <p:sldId id="298" r:id="rId33"/>
    <p:sldId id="299" r:id="rId34"/>
    <p:sldId id="301" r:id="rId35"/>
    <p:sldId id="302" r:id="rId36"/>
    <p:sldId id="300" r:id="rId37"/>
    <p:sldId id="285" r:id="rId38"/>
    <p:sldId id="364" r:id="rId39"/>
    <p:sldId id="303" r:id="rId40"/>
    <p:sldId id="278" r:id="rId41"/>
    <p:sldId id="286" r:id="rId42"/>
    <p:sldId id="305" r:id="rId43"/>
    <p:sldId id="306" r:id="rId44"/>
    <p:sldId id="307" r:id="rId45"/>
    <p:sldId id="279" r:id="rId46"/>
    <p:sldId id="287" r:id="rId47"/>
    <p:sldId id="35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A1A-4771-426A-88CC-CF9ED005082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32A2-3B7D-4073-A32C-4AA3FEFC0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A1A-4771-426A-88CC-CF9ED005082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32A2-3B7D-4073-A32C-4AA3FEFC0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8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A1A-4771-426A-88CC-CF9ED005082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32A2-3B7D-4073-A32C-4AA3FEFC0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37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20EB-31FF-4E53-A10E-34D705CA1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B9BD7-FD0A-48D7-9A1A-03EA86D8E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621F4-0DEB-418D-AB41-B8D2F153E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9BD1-5960-4D24-B18F-8400BA68B5E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8AC85-A073-4FAD-B69A-55BD2A1B3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B37AD-14F9-4574-B62F-8C9CE2CB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B458-F736-40E7-84B8-CBB40900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13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D77D-6CF6-4D22-A58B-DD6842DA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B97DE-0D61-4926-9134-EEC0ACF37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6EDD6-E01D-462A-92BF-89C118023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9BD1-5960-4D24-B18F-8400BA68B5E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30344-54FD-4BBD-A116-ED1D184E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57AC4-6D8E-4C7E-ABC3-476EB61D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B458-F736-40E7-84B8-CBB40900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4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BF118-9C3D-47F0-8ABF-46B61C58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897F1-69DA-4A35-AB08-19194B4C1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13B47-B6F1-4B80-A93B-A423EF0C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9BD1-5960-4D24-B18F-8400BA68B5E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7F9FB-C024-4A16-AC65-0D6E2158A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024AE-F28A-4DCB-93DD-FDC2517EF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B458-F736-40E7-84B8-CBB40900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54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28866-2C96-49B6-8FA2-E0E7AAF1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6A94B-8CB8-4F79-ABB2-BEC62D8E4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0D565-C993-4208-BE7C-9C166CB19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B5768-9847-4AE1-AA3E-A8AC7047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9BD1-5960-4D24-B18F-8400BA68B5E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FFFAF-A9C0-48E9-815E-050EA68CD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EAAD4-0623-4A8A-956D-823B18B7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B458-F736-40E7-84B8-CBB40900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57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7592-086B-4312-83DE-995EE7849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2C476-4F16-48D8-9732-96D903405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E8047-CB49-4D48-947C-E3E2B083F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FEFEB-CED3-4B85-8EB7-23217DB85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3479DA-C3D3-47CA-94D0-EEADDA5C5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0DAE41-206C-4322-9D5C-BEA0D8344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9BD1-5960-4D24-B18F-8400BA68B5E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BD73C8-38AA-4FC6-B05C-7D778D81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8375-208B-490D-95BC-172DF159B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B458-F736-40E7-84B8-CBB40900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29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D277E-3ED0-467D-AEAD-B1D42D43A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2B4BB7-F81E-4E51-A329-DB7A4DD27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9BD1-5960-4D24-B18F-8400BA68B5E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B58FC-42E7-4F53-BE76-AB1A7BBB7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01DA3-9B18-48DD-A5C5-1B5DBCA0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B458-F736-40E7-84B8-CBB40900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07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F6E77-A5AC-4383-91EF-D933D5FF5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9BD1-5960-4D24-B18F-8400BA68B5E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6AFC38-C952-4140-8D01-08307FA14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D15A1-9A0E-43BB-BA2F-748C55A6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B458-F736-40E7-84B8-CBB40900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22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83A57-9777-4CCE-9761-CA769E05F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D21B0-D29E-4B00-AFE8-68A9EEE71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A25A6-C2FA-4C84-950E-655F43E00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2BD8C-4FA7-469B-8617-6CFD53467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9BD1-5960-4D24-B18F-8400BA68B5E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D70F3-9CE7-4D66-A36A-CF392FCE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8A1A0-A7D5-4ABC-B5C0-AE60695DB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B458-F736-40E7-84B8-CBB40900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1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A1A-4771-426A-88CC-CF9ED005082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32A2-3B7D-4073-A32C-4AA3FEFC0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0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8A663-E76A-4C32-B06A-B68DC2733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F14CFE-D214-4F87-87D9-97CE57151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63907-3294-4816-BF54-CC9C93F42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B8D4A-36F8-42A5-96A7-88F0E6D5D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9BD1-5960-4D24-B18F-8400BA68B5E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C74A3-91EA-4209-9429-1C4082423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D1252-4BBB-4D01-B802-608FCCB5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B458-F736-40E7-84B8-CBB40900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09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9B911-65D3-475F-9776-9C8065A4A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2A52F-DD39-48B6-A63E-2C7DBDA1B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2B80-72B0-4B9E-9053-5FF689A36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9BD1-5960-4D24-B18F-8400BA68B5E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D18A7-9C0F-4CC4-92A7-8322593F0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8BBE5-2608-4DF7-91D8-1640B820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B458-F736-40E7-84B8-CBB40900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98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145F69-056E-4752-A818-C800002A4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8A3AC6-85B1-4FAA-B39F-B747C61F8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DD022-DC60-4BF7-9B1D-2F4CCB23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9BD1-5960-4D24-B18F-8400BA68B5E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E6616-6951-41D5-A963-152C3281D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387E-E22C-4969-A567-F4CC611A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B458-F736-40E7-84B8-CBB40900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8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A1A-4771-426A-88CC-CF9ED005082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32A2-3B7D-4073-A32C-4AA3FEFC0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2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A1A-4771-426A-88CC-CF9ED005082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32A2-3B7D-4073-A32C-4AA3FEFC0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4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A1A-4771-426A-88CC-CF9ED005082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32A2-3B7D-4073-A32C-4AA3FEFC0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A1A-4771-426A-88CC-CF9ED005082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32A2-3B7D-4073-A32C-4AA3FEFC0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0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A1A-4771-426A-88CC-CF9ED005082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32A2-3B7D-4073-A32C-4AA3FEFC0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1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A1A-4771-426A-88CC-CF9ED005082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32A2-3B7D-4073-A32C-4AA3FEFC0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5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A1A-4771-426A-88CC-CF9ED005082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32A2-3B7D-4073-A32C-4AA3FEFC0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1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D5A1A-4771-426A-88CC-CF9ED005082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332A2-3B7D-4073-A32C-4AA3FEFC0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D3A30F-F776-4735-9DFB-6DA274CAF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F7F2B-8AB8-446D-85D6-84A7897BD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55C34-5384-4F1B-9775-C21974221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89BD1-5960-4D24-B18F-8400BA68B5E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44777-F6B0-4B90-B0A2-E967A3116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075A9-FD8D-4236-8BEF-D7E755B53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DB458-F736-40E7-84B8-CBB40900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8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3194" y="244698"/>
            <a:ext cx="8066468" cy="1925862"/>
          </a:xfrm>
        </p:spPr>
        <p:txBody>
          <a:bodyPr/>
          <a:lstStyle/>
          <a:p>
            <a:r>
              <a:rPr lang="en-US" dirty="0"/>
              <a:t>Lower Limb Fractures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8388" y="4980077"/>
            <a:ext cx="3481589" cy="1704058"/>
          </a:xfrm>
        </p:spPr>
        <p:txBody>
          <a:bodyPr/>
          <a:lstStyle/>
          <a:p>
            <a:r>
              <a:rPr lang="en-US" dirty="0" err="1"/>
              <a:t>Suhaib</a:t>
            </a:r>
            <a:r>
              <a:rPr lang="en-US" dirty="0"/>
              <a:t> Moseley, MD</a:t>
            </a:r>
          </a:p>
          <a:p>
            <a:r>
              <a:rPr lang="en-US" dirty="0" err="1"/>
              <a:t>Mutah</a:t>
            </a:r>
            <a:r>
              <a:rPr lang="en-US" dirty="0"/>
              <a:t> university</a:t>
            </a:r>
          </a:p>
          <a:p>
            <a:r>
              <a:rPr lang="en-US"/>
              <a:t>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7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60"/>
    </mc:Choice>
    <mc:Fallback xmlns="">
      <p:transition spd="slow" advTm="1286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CT scan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0975" y="1896269"/>
            <a:ext cx="42100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6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53"/>
    </mc:Choice>
    <mc:Fallback xmlns="">
      <p:transition spd="slow" advTm="3485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9840" y="2246652"/>
            <a:ext cx="5972320" cy="400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8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24"/>
    </mc:Choice>
    <mc:Fallback xmlns="">
      <p:transition spd="slow" advTm="7702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   </a:t>
            </a:r>
            <a:r>
              <a:rPr lang="en-US" dirty="0" err="1"/>
              <a:t>Tibial</a:t>
            </a:r>
            <a:r>
              <a:rPr lang="en-US" dirty="0"/>
              <a:t> shaft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Since approximately one third of the tibia lies directly beneath the skin, open fractures are common compared to other long bones.</a:t>
            </a:r>
          </a:p>
          <a:p>
            <a:endParaRPr lang="en-US" dirty="0"/>
          </a:p>
          <a:p>
            <a:r>
              <a:rPr lang="en-US" dirty="0"/>
              <a:t>These open fractures are most commonly caused by high velocity trauma (e.g. motor vehicle collisions), while closed fractures most commonly occur from sports injuries or falls.</a:t>
            </a:r>
          </a:p>
        </p:txBody>
      </p:sp>
    </p:spTree>
    <p:extLst>
      <p:ext uri="{BB962C8B-B14F-4D97-AF65-F5344CB8AC3E}">
        <p14:creationId xmlns:p14="http://schemas.microsoft.com/office/powerpoint/2010/main" val="180666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00"/>
    </mc:Choice>
    <mc:Fallback xmlns="">
      <p:transition spd="slow" advTm="371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1907"/>
            <a:ext cx="10006884" cy="64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87"/>
    </mc:Choice>
    <mc:Fallback xmlns="">
      <p:transition spd="slow" advTm="7058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Mangement</a:t>
            </a: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840" y="1575483"/>
            <a:ext cx="3470319" cy="495993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8CD3AA-DC38-4B55-9787-874AEE362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0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47"/>
    </mc:Choice>
    <mc:Fallback xmlns="">
      <p:transition spd="slow" advTm="6934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Ankle Fracture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5791" y="1690688"/>
            <a:ext cx="61531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3"/>
    </mc:Choice>
    <mc:Fallback xmlns="">
      <p:transition spd="slow" advTm="4432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2167" y="991673"/>
            <a:ext cx="7759676" cy="518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2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55"/>
    </mc:Choice>
    <mc:Fallback xmlns="">
      <p:transition spd="slow" advTm="7015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490" y="1906074"/>
            <a:ext cx="5461532" cy="4200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377" y="1906074"/>
            <a:ext cx="31718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9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70"/>
    </mc:Choice>
    <mc:Fallback xmlns="">
      <p:transition spd="slow" advTm="4247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Injury patterns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Isolated medial malleolus fracture.</a:t>
            </a:r>
          </a:p>
          <a:p>
            <a:r>
              <a:rPr lang="en-US" dirty="0"/>
              <a:t>Isolated lateral malleolus fracture.</a:t>
            </a:r>
          </a:p>
          <a:p>
            <a:r>
              <a:rPr lang="en-US" dirty="0" err="1"/>
              <a:t>bimalleolar</a:t>
            </a:r>
            <a:r>
              <a:rPr lang="en-US" dirty="0"/>
              <a:t> and </a:t>
            </a:r>
            <a:r>
              <a:rPr lang="en-US" dirty="0" err="1"/>
              <a:t>bimalleolar</a:t>
            </a:r>
            <a:r>
              <a:rPr lang="en-US" dirty="0"/>
              <a:t>-equivalent fractures</a:t>
            </a:r>
          </a:p>
          <a:p>
            <a:r>
              <a:rPr lang="en-US" dirty="0"/>
              <a:t>Posterior malleolus fractures</a:t>
            </a:r>
          </a:p>
          <a:p>
            <a:r>
              <a:rPr lang="en-US" dirty="0" err="1"/>
              <a:t>Trimalleolar</a:t>
            </a:r>
            <a:r>
              <a:rPr lang="en-US" dirty="0"/>
              <a:t> fracture</a:t>
            </a:r>
          </a:p>
        </p:txBody>
      </p:sp>
    </p:spTree>
    <p:extLst>
      <p:ext uri="{BB962C8B-B14F-4D97-AF65-F5344CB8AC3E}">
        <p14:creationId xmlns:p14="http://schemas.microsoft.com/office/powerpoint/2010/main" val="9734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90"/>
    </mc:Choice>
    <mc:Fallback xmlns="">
      <p:transition spd="slow" advTm="2429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745" y="229412"/>
            <a:ext cx="10250510" cy="65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2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27"/>
    </mc:Choice>
    <mc:Fallback xmlns="">
      <p:transition spd="slow" advTm="3872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Patella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67" y="1600535"/>
            <a:ext cx="3490644" cy="481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2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85"/>
    </mc:Choice>
    <mc:Fallback xmlns="">
      <p:transition spd="slow" advTm="3258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Nonoperative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601237" cy="5032375"/>
          </a:xfrm>
        </p:spPr>
        <p:txBody>
          <a:bodyPr>
            <a:normAutofit/>
          </a:bodyPr>
          <a:lstStyle/>
          <a:p>
            <a:r>
              <a:rPr lang="en-US" dirty="0"/>
              <a:t>Isolated </a:t>
            </a:r>
            <a:r>
              <a:rPr lang="en-US" dirty="0" err="1"/>
              <a:t>nondisplaced</a:t>
            </a:r>
            <a:r>
              <a:rPr lang="en-US" dirty="0"/>
              <a:t> medial malleolus fracture or tip avulsions</a:t>
            </a:r>
          </a:p>
          <a:p>
            <a:r>
              <a:rPr lang="en-US" dirty="0"/>
              <a:t>Isolated lateral malleolus fracture with &lt; 3mm displacement and no </a:t>
            </a:r>
            <a:r>
              <a:rPr lang="en-US" dirty="0" err="1"/>
              <a:t>talar</a:t>
            </a:r>
            <a:r>
              <a:rPr lang="en-US" dirty="0"/>
              <a:t> shift</a:t>
            </a:r>
          </a:p>
          <a:p>
            <a:r>
              <a:rPr lang="en-US" dirty="0" err="1"/>
              <a:t>Bimalleolar</a:t>
            </a:r>
            <a:r>
              <a:rPr lang="en-US" dirty="0"/>
              <a:t> fracture if elderly or unable to undergo surgical intervention</a:t>
            </a:r>
          </a:p>
          <a:p>
            <a:r>
              <a:rPr lang="en-US" dirty="0"/>
              <a:t>Posterior </a:t>
            </a:r>
            <a:r>
              <a:rPr lang="en-US" dirty="0" err="1"/>
              <a:t>malleolar</a:t>
            </a:r>
            <a:r>
              <a:rPr lang="en-US" dirty="0"/>
              <a:t> fracture with &lt; 25% joint involvement or &lt; 2mm step-off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440" y="1982211"/>
            <a:ext cx="4623515" cy="407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9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44"/>
    </mc:Choice>
    <mc:Fallback xmlns="">
      <p:transition spd="slow" advTm="4574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 reduction internal fixation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45" y="1825624"/>
            <a:ext cx="7752009" cy="4897147"/>
          </a:xfrm>
        </p:spPr>
        <p:txBody>
          <a:bodyPr/>
          <a:lstStyle/>
          <a:p>
            <a:r>
              <a:rPr lang="en-US" dirty="0"/>
              <a:t>Any </a:t>
            </a:r>
            <a:r>
              <a:rPr lang="en-US" dirty="0" err="1"/>
              <a:t>talar</a:t>
            </a:r>
            <a:r>
              <a:rPr lang="en-US" dirty="0"/>
              <a:t> displacement </a:t>
            </a:r>
          </a:p>
          <a:p>
            <a:r>
              <a:rPr lang="en-US" dirty="0"/>
              <a:t>Displaced isolated medial </a:t>
            </a:r>
            <a:r>
              <a:rPr lang="en-US" dirty="0" err="1"/>
              <a:t>malleolar</a:t>
            </a:r>
            <a:r>
              <a:rPr lang="en-US" dirty="0"/>
              <a:t> fracture</a:t>
            </a:r>
          </a:p>
          <a:p>
            <a:r>
              <a:rPr lang="en-US" dirty="0"/>
              <a:t>Displaced isolated lateral </a:t>
            </a:r>
            <a:r>
              <a:rPr lang="en-US" dirty="0" err="1"/>
              <a:t>malleolar</a:t>
            </a:r>
            <a:r>
              <a:rPr lang="en-US" dirty="0"/>
              <a:t> fracture</a:t>
            </a:r>
          </a:p>
          <a:p>
            <a:r>
              <a:rPr lang="en-US" dirty="0" err="1"/>
              <a:t>Bimalleolar</a:t>
            </a:r>
            <a:r>
              <a:rPr lang="en-US" dirty="0"/>
              <a:t> fracture and </a:t>
            </a:r>
            <a:r>
              <a:rPr lang="en-US" dirty="0" err="1"/>
              <a:t>bimalleolar</a:t>
            </a:r>
            <a:r>
              <a:rPr lang="en-US" dirty="0"/>
              <a:t>-equivalent fracture</a:t>
            </a:r>
          </a:p>
          <a:p>
            <a:r>
              <a:rPr lang="en-US" dirty="0"/>
              <a:t>Posterior </a:t>
            </a:r>
            <a:r>
              <a:rPr lang="en-US" dirty="0" err="1"/>
              <a:t>malleolar</a:t>
            </a:r>
            <a:r>
              <a:rPr lang="en-US" dirty="0"/>
              <a:t> fracture with &gt; 25% or &gt; 2mm step-off</a:t>
            </a:r>
          </a:p>
          <a:p>
            <a:r>
              <a:rPr lang="en-US" dirty="0"/>
              <a:t>Open fractures</a:t>
            </a:r>
          </a:p>
          <a:p>
            <a:r>
              <a:rPr lang="en-US" dirty="0" err="1"/>
              <a:t>Malleolar</a:t>
            </a:r>
            <a:r>
              <a:rPr lang="en-US" dirty="0"/>
              <a:t> </a:t>
            </a:r>
            <a:r>
              <a:rPr lang="en-US" dirty="0" err="1"/>
              <a:t>nonunions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935" y="2034794"/>
            <a:ext cx="3067865" cy="422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38"/>
    </mc:Choice>
    <mc:Fallback xmlns="">
      <p:transition spd="slow" advTm="4183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410C-0B63-4442-853C-7BD51393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A2CCB-C07E-49F1-B880-0FDF2406C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 tissue complications</a:t>
            </a:r>
          </a:p>
          <a:p>
            <a:r>
              <a:rPr lang="en-US" dirty="0"/>
              <a:t>Infection</a:t>
            </a:r>
          </a:p>
          <a:p>
            <a:r>
              <a:rPr lang="en-US" dirty="0"/>
              <a:t>Mal union </a:t>
            </a:r>
          </a:p>
          <a:p>
            <a:r>
              <a:rPr lang="en-US" dirty="0"/>
              <a:t>Non union</a:t>
            </a:r>
          </a:p>
          <a:p>
            <a:r>
              <a:rPr lang="en-US" dirty="0"/>
              <a:t>Secondary post traumatic arthritis</a:t>
            </a:r>
          </a:p>
        </p:txBody>
      </p:sp>
    </p:spTree>
    <p:extLst>
      <p:ext uri="{BB962C8B-B14F-4D97-AF65-F5344CB8AC3E}">
        <p14:creationId xmlns:p14="http://schemas.microsoft.com/office/powerpoint/2010/main" val="356389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55"/>
    </mc:Choice>
    <mc:Fallback xmlns="">
      <p:transition spd="slow" advTm="2865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Pilon</a:t>
            </a:r>
            <a:r>
              <a:rPr lang="en-US" dirty="0"/>
              <a:t> fracture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Tibial</a:t>
            </a:r>
            <a:r>
              <a:rPr lang="en-US" dirty="0"/>
              <a:t> Plafond Fracture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295" y="2022951"/>
            <a:ext cx="6191250" cy="4048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5537B0-2C94-4680-8D63-6DFB7C07A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048" y="1874095"/>
            <a:ext cx="2506331" cy="483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0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49"/>
    </mc:Choice>
    <mc:Fallback xmlns="">
      <p:transition spd="slow" advTm="3974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9029" y="1690688"/>
            <a:ext cx="7054063" cy="440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7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39"/>
    </mc:Choice>
    <mc:Fallback xmlns="">
      <p:transition spd="slow" advTm="3043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CT scan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094408" cy="4486275"/>
          </a:xfrm>
        </p:spPr>
        <p:txBody>
          <a:bodyPr/>
          <a:lstStyle/>
          <a:p>
            <a:r>
              <a:rPr lang="en-US" dirty="0"/>
              <a:t>Articular involvement</a:t>
            </a:r>
          </a:p>
          <a:p>
            <a:r>
              <a:rPr lang="en-US" dirty="0"/>
              <a:t>Surgical planning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834" y="3443288"/>
            <a:ext cx="70770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1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76"/>
    </mc:Choice>
    <mc:Fallback xmlns="">
      <p:transition spd="slow" advTm="2247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98BAD-CDD4-4F71-B43B-2361AB68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Ruedi</a:t>
            </a:r>
            <a:r>
              <a:rPr lang="en-US" dirty="0"/>
              <a:t> and </a:t>
            </a:r>
            <a:r>
              <a:rPr lang="en-US" dirty="0" err="1"/>
              <a:t>Allgower</a:t>
            </a:r>
            <a:r>
              <a:rPr lang="en-US" dirty="0"/>
              <a:t> Classification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FA8743-9EB5-4CC9-9503-EA956A82D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4847" y="1825625"/>
            <a:ext cx="77223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9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79"/>
    </mc:Choice>
    <mc:Fallback xmlns="">
      <p:transition spd="slow" advTm="41079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Extra-articular (25%)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Intra-articular (75%)</a:t>
            </a:r>
          </a:p>
          <a:p>
            <a:endParaRPr lang="en-US" dirty="0"/>
          </a:p>
          <a:p>
            <a:r>
              <a:rPr lang="en-US" dirty="0"/>
              <a:t>Sanders classification</a:t>
            </a:r>
          </a:p>
          <a:p>
            <a:pPr marL="0" indent="0">
              <a:buNone/>
            </a:pPr>
            <a:r>
              <a:rPr lang="en-US" dirty="0"/>
              <a:t>   Based on the number of articular fragments seen on the coronal CT image at the widest point of the posterior facet</a:t>
            </a:r>
          </a:p>
        </p:txBody>
      </p:sp>
    </p:spTree>
    <p:extLst>
      <p:ext uri="{BB962C8B-B14F-4D97-AF65-F5344CB8AC3E}">
        <p14:creationId xmlns:p14="http://schemas.microsoft.com/office/powerpoint/2010/main" val="288289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40"/>
    </mc:Choice>
    <mc:Fallback xmlns="">
      <p:transition spd="slow" advTm="3154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 operative</a:t>
            </a:r>
          </a:p>
          <a:p>
            <a:endParaRPr lang="en-US" dirty="0"/>
          </a:p>
          <a:p>
            <a:r>
              <a:rPr lang="en-US"/>
              <a:t>Operative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439FC-0D84-45B1-9227-A527C37DA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4" y="3429000"/>
            <a:ext cx="4478415" cy="329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20"/>
    </mc:Choice>
    <mc:Fallback xmlns="">
      <p:transition spd="slow" advTm="3832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Talus fracture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610" y="1690688"/>
            <a:ext cx="36576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588" y="2189408"/>
            <a:ext cx="5710443" cy="30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7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86"/>
    </mc:Choice>
    <mc:Fallback xmlns="">
      <p:transition spd="slow" advTm="5988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Mechanism of injury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Direct impact injury occurs from fall or dashboard injury</a:t>
            </a:r>
          </a:p>
          <a:p>
            <a:pPr marL="0" indent="0">
              <a:buNone/>
            </a:pPr>
            <a:r>
              <a:rPr lang="en-US" sz="3200" dirty="0"/>
              <a:t>   causes failure in compression.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Indirect eccentric contraction occurs from rapid knee flexion against contracted quads muscle causes failure in tension</a:t>
            </a:r>
          </a:p>
        </p:txBody>
      </p:sp>
    </p:spTree>
    <p:extLst>
      <p:ext uri="{BB962C8B-B14F-4D97-AF65-F5344CB8AC3E}">
        <p14:creationId xmlns:p14="http://schemas.microsoft.com/office/powerpoint/2010/main" val="33507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90"/>
    </mc:Choice>
    <mc:Fallback xmlns="">
      <p:transition spd="slow" advTm="3399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Talar</a:t>
            </a:r>
            <a:r>
              <a:rPr lang="en-US" dirty="0"/>
              <a:t> body fractures</a:t>
            </a:r>
          </a:p>
          <a:p>
            <a:pPr marL="0" indent="0">
              <a:buNone/>
            </a:pPr>
            <a:r>
              <a:rPr lang="en-US" dirty="0"/>
              <a:t>    account for 13-23% of talus fractures</a:t>
            </a:r>
          </a:p>
          <a:p>
            <a:r>
              <a:rPr lang="en-US" dirty="0"/>
              <a:t>Lateral process fractures</a:t>
            </a:r>
          </a:p>
          <a:p>
            <a:pPr marL="0" indent="0">
              <a:buNone/>
            </a:pPr>
            <a:r>
              <a:rPr lang="en-US" dirty="0"/>
              <a:t>   account for 10.4% of talus fractures</a:t>
            </a:r>
          </a:p>
          <a:p>
            <a:r>
              <a:rPr lang="en-US" dirty="0" err="1"/>
              <a:t>Talar</a:t>
            </a:r>
            <a:r>
              <a:rPr lang="en-US" dirty="0"/>
              <a:t> head fracture</a:t>
            </a:r>
          </a:p>
          <a:p>
            <a:pPr marL="0" indent="0">
              <a:buNone/>
            </a:pPr>
            <a:r>
              <a:rPr lang="en-US" dirty="0"/>
              <a:t>   least common talus fracture</a:t>
            </a:r>
          </a:p>
        </p:txBody>
      </p:sp>
    </p:spTree>
    <p:extLst>
      <p:ext uri="{BB962C8B-B14F-4D97-AF65-F5344CB8AC3E}">
        <p14:creationId xmlns:p14="http://schemas.microsoft.com/office/powerpoint/2010/main" val="174564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65"/>
    </mc:Choice>
    <mc:Fallback xmlns="">
      <p:transition spd="slow" advTm="31365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Nonoperative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Non displaced &lt; 2mm</a:t>
            </a:r>
          </a:p>
          <a:p>
            <a:pPr marL="0" indent="0">
              <a:buNone/>
            </a:pPr>
            <a:r>
              <a:rPr lang="en-US" dirty="0"/>
              <a:t>   SLC for 6 weeks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Operative</a:t>
            </a:r>
          </a:p>
        </p:txBody>
      </p:sp>
    </p:spTree>
    <p:extLst>
      <p:ext uri="{BB962C8B-B14F-4D97-AF65-F5344CB8AC3E}">
        <p14:creationId xmlns:p14="http://schemas.microsoft.com/office/powerpoint/2010/main" val="192261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81"/>
    </mc:Choice>
    <mc:Fallback xmlns="">
      <p:transition spd="slow" advTm="2508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Talar</a:t>
            </a:r>
            <a:r>
              <a:rPr lang="en-US" dirty="0"/>
              <a:t> neck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45169" cy="4351338"/>
          </a:xfrm>
        </p:spPr>
        <p:txBody>
          <a:bodyPr/>
          <a:lstStyle/>
          <a:p>
            <a:r>
              <a:rPr lang="en-US" dirty="0"/>
              <a:t>Most common fracture of talus ( 50%)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Mechanism</a:t>
            </a:r>
          </a:p>
          <a:p>
            <a:pPr marL="0" indent="0">
              <a:buNone/>
            </a:pPr>
            <a:r>
              <a:rPr lang="en-US" dirty="0"/>
              <a:t>   High-energy injury forced dorsiflexion with axial load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27" y="1825625"/>
            <a:ext cx="5767588" cy="300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3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62"/>
    </mc:Choice>
    <mc:Fallback xmlns="">
      <p:transition spd="slow" advTm="15562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Hawkins Classification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6297" y="1787029"/>
            <a:ext cx="7059406" cy="397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4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36"/>
    </mc:Choice>
    <mc:Fallback xmlns="">
      <p:transition spd="slow" advTm="47636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14104" cy="4351338"/>
          </a:xfrm>
        </p:spPr>
        <p:txBody>
          <a:bodyPr/>
          <a:lstStyle/>
          <a:p>
            <a:r>
              <a:rPr lang="en-US" dirty="0"/>
              <a:t>Non operative; short leg cast for 8-12 weeks (NWB for first 6 weeks)</a:t>
            </a:r>
          </a:p>
          <a:p>
            <a:pPr marL="0" indent="0">
              <a:buNone/>
            </a:pPr>
            <a:r>
              <a:rPr lang="en-US" dirty="0"/>
              <a:t>  Hawkins type 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Operative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711" y="1890713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3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98"/>
    </mc:Choice>
    <mc:Fallback xmlns="">
      <p:transition spd="slow" advTm="33098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AVN </a:t>
            </a:r>
          </a:p>
          <a:p>
            <a:r>
              <a:rPr lang="en-US" dirty="0" err="1"/>
              <a:t>Talonavicular</a:t>
            </a:r>
            <a:r>
              <a:rPr lang="en-US" dirty="0"/>
              <a:t> arthritis</a:t>
            </a:r>
          </a:p>
          <a:p>
            <a:r>
              <a:rPr lang="en-US" dirty="0"/>
              <a:t>Chronic pain from symptomatic nonunion</a:t>
            </a:r>
          </a:p>
          <a:p>
            <a:r>
              <a:rPr lang="en-US" dirty="0"/>
              <a:t>Subtalar arthritis</a:t>
            </a:r>
          </a:p>
          <a:p>
            <a:r>
              <a:rPr lang="en-US" dirty="0"/>
              <a:t>Malunion and Non union</a:t>
            </a:r>
          </a:p>
        </p:txBody>
      </p:sp>
    </p:spTree>
    <p:extLst>
      <p:ext uri="{BB962C8B-B14F-4D97-AF65-F5344CB8AC3E}">
        <p14:creationId xmlns:p14="http://schemas.microsoft.com/office/powerpoint/2010/main" val="338223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02"/>
    </mc:Choice>
    <mc:Fallback xmlns="">
      <p:transition spd="slow" advTm="17902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Lisfranc Fracture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842" y="2319130"/>
            <a:ext cx="5517410" cy="4349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148" y="1690687"/>
            <a:ext cx="3621984" cy="497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1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69"/>
    </mc:Choice>
    <mc:Fallback xmlns="">
      <p:transition spd="slow" advTm="38769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CA617-D609-4737-9869-35772F69B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0259DA-753B-4F2E-95DB-F70B39D4A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3139" y="491419"/>
            <a:ext cx="3634120" cy="5875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64C541-2EC5-4266-9F1E-B24584050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491418"/>
            <a:ext cx="5875161" cy="587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97"/>
    </mc:Choice>
    <mc:Fallback xmlns="">
      <p:transition spd="slow" advTm="56397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Nonoperative</a:t>
            </a:r>
            <a:r>
              <a:rPr lang="en-US" dirty="0"/>
              <a:t>; cast immobilization for 8 weeks </a:t>
            </a:r>
          </a:p>
          <a:p>
            <a:pPr marL="0" indent="0">
              <a:buNone/>
            </a:pPr>
            <a:r>
              <a:rPr lang="en-US" dirty="0"/>
              <a:t>   No displacement on weight-bearing and stress radiographs and no evidence of bony injury on CT (usually dorsal sprains)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Nnonambulatory</a:t>
            </a:r>
            <a:r>
              <a:rPr lang="en-US" dirty="0"/>
              <a:t> patients  </a:t>
            </a:r>
          </a:p>
          <a:p>
            <a:pPr marL="0" indent="0">
              <a:buNone/>
            </a:pPr>
            <a:r>
              <a:rPr lang="en-US" dirty="0"/>
              <a:t>   Presence of serious vascular disease</a:t>
            </a:r>
          </a:p>
          <a:p>
            <a:pPr marL="0" indent="0">
              <a:buNone/>
            </a:pPr>
            <a:r>
              <a:rPr lang="en-US" dirty="0"/>
              <a:t>   Severe peripheral neuropathy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Operative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32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76"/>
    </mc:Choice>
    <mc:Fallback xmlns="">
      <p:transition spd="slow" advTm="62376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Metatarsal fracture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967" y="1690688"/>
            <a:ext cx="499282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222" y="1949271"/>
            <a:ext cx="42481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06"/>
    </mc:Choice>
    <mc:Fallback xmlns="">
      <p:transition spd="slow" advTm="2790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6468" y="1497505"/>
            <a:ext cx="4972431" cy="398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98"/>
    </mc:Choice>
    <mc:Fallback xmlns="">
      <p:transition spd="slow" advTm="28498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Fifth metatarsal bone fracture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74" y="1452138"/>
            <a:ext cx="5465985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213" y="2367552"/>
            <a:ext cx="6488587" cy="255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3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66"/>
    </mc:Choice>
    <mc:Fallback xmlns="">
      <p:transition spd="slow" advTm="63766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Metatarsal Fractures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1345" y="1690688"/>
            <a:ext cx="3109309" cy="420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9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58"/>
    </mc:Choice>
    <mc:Fallback xmlns="">
      <p:transition spd="slow" advTm="25758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Metatarsal fractures are among the most common injuries of the foot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Goals of treatment include:</a:t>
            </a:r>
          </a:p>
          <a:p>
            <a:pPr marL="0" indent="0">
              <a:buNone/>
            </a:pPr>
            <a:r>
              <a:rPr lang="en-US" dirty="0"/>
              <a:t>     Maintenance of transverse and longitudinal arches of forefoot     </a:t>
            </a:r>
          </a:p>
          <a:p>
            <a:pPr marL="0" indent="0">
              <a:buNone/>
            </a:pPr>
            <a:r>
              <a:rPr lang="en-US" dirty="0"/>
              <a:t>     Restore alignment to allow for normal force transmission across metatarsal heads</a:t>
            </a:r>
          </a:p>
        </p:txBody>
      </p:sp>
    </p:spTree>
    <p:extLst>
      <p:ext uri="{BB962C8B-B14F-4D97-AF65-F5344CB8AC3E}">
        <p14:creationId xmlns:p14="http://schemas.microsoft.com/office/powerpoint/2010/main" val="321639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51"/>
    </mc:Choice>
    <mc:Fallback xmlns="">
      <p:transition spd="slow" advTm="2655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2580"/>
            <a:ext cx="5632938" cy="58470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Non operative</a:t>
            </a:r>
          </a:p>
          <a:p>
            <a:endParaRPr lang="en-US" dirty="0"/>
          </a:p>
          <a:p>
            <a:r>
              <a:rPr lang="en-US" dirty="0"/>
              <a:t>Operative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Open fractures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First metatarsal ; any displacement(no intermetatarsal ligament support and 30-50% of weight bearing with gait)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Central metatarsals</a:t>
            </a:r>
          </a:p>
          <a:p>
            <a:pPr marL="0" indent="0">
              <a:buNone/>
            </a:pPr>
            <a:r>
              <a:rPr lang="en-US" dirty="0"/>
              <a:t>   sagittal plane deformity more than 10 degrees </a:t>
            </a:r>
          </a:p>
          <a:p>
            <a:pPr marL="0" indent="0">
              <a:buNone/>
            </a:pPr>
            <a:r>
              <a:rPr lang="en-US" dirty="0"/>
              <a:t>   &gt;4mm translation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Multiple fractures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7C6B0-963C-4D76-B786-0D75800A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167" y="682580"/>
            <a:ext cx="3777901" cy="507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0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43"/>
    </mc:Choice>
    <mc:Fallback xmlns="">
      <p:transition spd="slow" advTm="49643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Phalangeal fracture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0" y="1690688"/>
            <a:ext cx="666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59"/>
    </mc:Choice>
    <mc:Fallback xmlns="">
      <p:transition spd="slow" advTm="45559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5313"/>
            <a:ext cx="4712594" cy="4721650"/>
          </a:xfrm>
        </p:spPr>
        <p:txBody>
          <a:bodyPr/>
          <a:lstStyle/>
          <a:p>
            <a:r>
              <a:rPr lang="en-US" dirty="0"/>
              <a:t>Displaced fractures of the lesser toes should be treated with reduction and buddy taping.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Patients with displaced fractures of the first toe often require rigid stabilization of the reduction.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19" y="1455313"/>
            <a:ext cx="2251453" cy="251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3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04"/>
    </mc:Choice>
    <mc:Fallback xmlns="">
      <p:transition spd="slow" advTm="21104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F1E4-F0B6-44AA-AF04-4B08A7F6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rush Script MT" panose="03060802040406070304" pitchFamily="66" charset="0"/>
              </a:rPr>
              <a:t>Thank You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2F2627-E2FC-4F7D-91A0-0E2EC6ABE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4317"/>
            <a:ext cx="10515600" cy="423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4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3"/>
    </mc:Choice>
    <mc:Fallback xmlns="">
      <p:transition spd="slow" advTm="869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Intact extensor mechanism (patient able to perform straight leg raise)</a:t>
            </a:r>
          </a:p>
          <a:p>
            <a:r>
              <a:rPr lang="en-US" dirty="0"/>
              <a:t>Non-displaced or minimally displaced fractures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981" y="3196191"/>
            <a:ext cx="5334462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0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82"/>
    </mc:Choice>
    <mc:Fallback xmlns="">
      <p:transition spd="slow" advTm="4628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Management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2329" y="2189408"/>
            <a:ext cx="5168687" cy="356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7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71"/>
    </mc:Choice>
    <mc:Fallback xmlns="">
      <p:transition spd="slow" advTm="2457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06C4-ACBA-4A98-B244-982953B4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C9039-58CB-4928-A3F8-D03AA19AE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Loss Range of motion ( most common )</a:t>
            </a:r>
          </a:p>
          <a:p>
            <a:r>
              <a:rPr lang="en-US" dirty="0"/>
              <a:t>Loss of reduction</a:t>
            </a:r>
          </a:p>
          <a:p>
            <a:r>
              <a:rPr lang="en-US" dirty="0"/>
              <a:t>Infection</a:t>
            </a:r>
          </a:p>
          <a:p>
            <a:r>
              <a:rPr lang="en-US" dirty="0"/>
              <a:t>Patellofemoral arthritis</a:t>
            </a:r>
          </a:p>
          <a:p>
            <a:r>
              <a:rPr lang="en-US" dirty="0"/>
              <a:t>Hardware removal </a:t>
            </a:r>
          </a:p>
        </p:txBody>
      </p:sp>
    </p:spTree>
    <p:extLst>
      <p:ext uri="{BB962C8B-B14F-4D97-AF65-F5344CB8AC3E}">
        <p14:creationId xmlns:p14="http://schemas.microsoft.com/office/powerpoint/2010/main" val="165090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40"/>
    </mc:Choice>
    <mc:Fallback xmlns="">
      <p:transition spd="slow" advTm="2614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Proximal Tibia fracture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5663" y="1825625"/>
            <a:ext cx="59206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65"/>
    </mc:Choice>
    <mc:Fallback xmlns="">
      <p:transition spd="slow" advTm="6266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71" y="192665"/>
            <a:ext cx="8536814" cy="64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0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20"/>
    </mc:Choice>
    <mc:Fallback xmlns="">
      <p:transition spd="slow" advTm="5462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586</Words>
  <Application>Microsoft Office PowerPoint</Application>
  <PresentationFormat>Widescreen</PresentationFormat>
  <Paragraphs>131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Brush Script MT</vt:lpstr>
      <vt:lpstr>Calibri</vt:lpstr>
      <vt:lpstr>Calibri Light</vt:lpstr>
      <vt:lpstr>Wingdings</vt:lpstr>
      <vt:lpstr>Office Theme</vt:lpstr>
      <vt:lpstr>1_Office Theme</vt:lpstr>
      <vt:lpstr>Lower Limb Fractures</vt:lpstr>
      <vt:lpstr>Patella </vt:lpstr>
      <vt:lpstr>Mechanism of injury </vt:lpstr>
      <vt:lpstr>PowerPoint Presentation</vt:lpstr>
      <vt:lpstr>Management</vt:lpstr>
      <vt:lpstr>Management </vt:lpstr>
      <vt:lpstr>Complications</vt:lpstr>
      <vt:lpstr>Proximal Tibia fracture</vt:lpstr>
      <vt:lpstr>PowerPoint Presentation</vt:lpstr>
      <vt:lpstr>CT scan</vt:lpstr>
      <vt:lpstr>Management</vt:lpstr>
      <vt:lpstr>    Tibial shaft fracture</vt:lpstr>
      <vt:lpstr>PowerPoint Presentation</vt:lpstr>
      <vt:lpstr>Mangement </vt:lpstr>
      <vt:lpstr>Ankle Fracture</vt:lpstr>
      <vt:lpstr>PowerPoint Presentation</vt:lpstr>
      <vt:lpstr>PowerPoint Presentation</vt:lpstr>
      <vt:lpstr>Injury patterns </vt:lpstr>
      <vt:lpstr>PowerPoint Presentation</vt:lpstr>
      <vt:lpstr>Nonoperative </vt:lpstr>
      <vt:lpstr>Open reduction internal fixation</vt:lpstr>
      <vt:lpstr>Complications</vt:lpstr>
      <vt:lpstr>Pilon fracture  Tibial Plafond Fracture</vt:lpstr>
      <vt:lpstr>PowerPoint Presentation</vt:lpstr>
      <vt:lpstr>CT scan </vt:lpstr>
      <vt:lpstr>Ruedi and Allgower Classification</vt:lpstr>
      <vt:lpstr>PowerPoint Presentation</vt:lpstr>
      <vt:lpstr>Management</vt:lpstr>
      <vt:lpstr>Talus fracture</vt:lpstr>
      <vt:lpstr>PowerPoint Presentation</vt:lpstr>
      <vt:lpstr>PowerPoint Presentation</vt:lpstr>
      <vt:lpstr>Talar neck fracture</vt:lpstr>
      <vt:lpstr>Hawkins Classification</vt:lpstr>
      <vt:lpstr>Management </vt:lpstr>
      <vt:lpstr>Cimplications</vt:lpstr>
      <vt:lpstr>Lisfranc Fracture</vt:lpstr>
      <vt:lpstr>PowerPoint Presentation</vt:lpstr>
      <vt:lpstr>PowerPoint Presentation</vt:lpstr>
      <vt:lpstr>Metatarsal fracture</vt:lpstr>
      <vt:lpstr>Fifth metatarsal bone fracture </vt:lpstr>
      <vt:lpstr>Metatarsal Fractures</vt:lpstr>
      <vt:lpstr>Management</vt:lpstr>
      <vt:lpstr>PowerPoint Presentation</vt:lpstr>
      <vt:lpstr>Phalangeal fracture</vt:lpstr>
      <vt:lpstr>Management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Limb Fractures Part 2</dc:title>
  <dc:creator>Dr.Suhaib</dc:creator>
  <cp:lastModifiedBy>User</cp:lastModifiedBy>
  <cp:revision>129</cp:revision>
  <dcterms:created xsi:type="dcterms:W3CDTF">2020-06-23T11:30:40Z</dcterms:created>
  <dcterms:modified xsi:type="dcterms:W3CDTF">2022-11-08T15:17:47Z</dcterms:modified>
</cp:coreProperties>
</file>