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21" r:id="rId3"/>
    <p:sldId id="322" r:id="rId4"/>
    <p:sldId id="316" r:id="rId5"/>
    <p:sldId id="270" r:id="rId6"/>
    <p:sldId id="272" r:id="rId7"/>
    <p:sldId id="271" r:id="rId8"/>
    <p:sldId id="273" r:id="rId9"/>
    <p:sldId id="303" r:id="rId10"/>
    <p:sldId id="269" r:id="rId11"/>
    <p:sldId id="325" r:id="rId12"/>
    <p:sldId id="330" r:id="rId13"/>
    <p:sldId id="329" r:id="rId14"/>
    <p:sldId id="328" r:id="rId15"/>
    <p:sldId id="315" r:id="rId16"/>
    <p:sldId id="319" r:id="rId17"/>
    <p:sldId id="317" r:id="rId18"/>
    <p:sldId id="275" r:id="rId19"/>
    <p:sldId id="295" r:id="rId20"/>
    <p:sldId id="331" r:id="rId21"/>
    <p:sldId id="306" r:id="rId22"/>
    <p:sldId id="318" r:id="rId23"/>
    <p:sldId id="287" r:id="rId24"/>
    <p:sldId id="284" r:id="rId25"/>
    <p:sldId id="289" r:id="rId26"/>
    <p:sldId id="263"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FBD8"/>
    <a:srgbClr val="FCCEEF"/>
    <a:srgbClr val="FFCC66"/>
    <a:srgbClr val="9999FF"/>
    <a:srgbClr val="FFFF66"/>
    <a:srgbClr val="17E9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364" autoAdjust="0"/>
  </p:normalViewPr>
  <p:slideViewPr>
    <p:cSldViewPr snapToGrid="0">
      <p:cViewPr varScale="1">
        <p:scale>
          <a:sx n="73" d="100"/>
          <a:sy n="73" d="100"/>
        </p:scale>
        <p:origin x="40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91BD6FD8-825F-4752-80FA-07CC62F67DE5}">
      <dgm:prSet phldrT="[Text]"/>
      <dgm:spPr/>
      <dgm:t>
        <a:bodyPr/>
        <a:lstStyle/>
        <a:p>
          <a:r>
            <a:rPr lang="en-GB" dirty="0" smtClean="0"/>
            <a:t>Antenatal care services</a:t>
          </a:r>
        </a:p>
        <a:p>
          <a:r>
            <a:rPr lang="en-GB" dirty="0" smtClean="0"/>
            <a:t>(ANC)</a:t>
          </a:r>
          <a:endParaRPr lang="en-GB" dirty="0"/>
        </a:p>
      </dgm:t>
    </dgm:pt>
    <dgm:pt modelId="{D6EF4911-46CC-4E5F-995A-608BA4856047}" type="parTrans" cxnId="{075C0D09-D814-4BB0-9E13-9D2889B5263D}">
      <dgm:prSet/>
      <dgm:spPr/>
      <dgm:t>
        <a:bodyPr/>
        <a:lstStyle/>
        <a:p>
          <a:endParaRPr lang="en-GB"/>
        </a:p>
      </dgm:t>
    </dgm:pt>
    <dgm:pt modelId="{7D203E70-CCBD-444A-927A-0B723E266166}" type="sibTrans" cxnId="{075C0D09-D814-4BB0-9E13-9D2889B5263D}">
      <dgm:prSet/>
      <dgm:spPr/>
      <dgm:t>
        <a:bodyPr/>
        <a:lstStyle/>
        <a:p>
          <a:endParaRPr lang="en-GB"/>
        </a:p>
      </dgm:t>
    </dgm:pt>
    <dgm:pt modelId="{BFBF2E28-433F-46B7-8DBF-D0D6433C001A}">
      <dgm:prSet phldrT="[Text]"/>
      <dgm:spPr/>
      <dgm:t>
        <a:bodyPr/>
        <a:lstStyle/>
        <a:p>
          <a:r>
            <a:rPr lang="en-GB" dirty="0" smtClean="0"/>
            <a:t>Delivery care services </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E6AD2BFF-B216-45EF-9DAE-B2AE500CBC11}">
      <dgm:prSet phldrT="[Text]"/>
      <dgm:spPr/>
      <dgm:t>
        <a:bodyPr/>
        <a:lstStyle/>
        <a:p>
          <a:r>
            <a:rPr lang="en-GB" dirty="0" smtClean="0"/>
            <a:t>Postnatal care services</a:t>
          </a:r>
        </a:p>
        <a:p>
          <a:r>
            <a:rPr lang="en-GB" dirty="0" smtClean="0"/>
            <a:t>(PNC)</a:t>
          </a:r>
          <a:endParaRPr lang="en-GB" dirty="0"/>
        </a:p>
      </dgm:t>
    </dgm:pt>
    <dgm:pt modelId="{11F9AFEB-2191-4A2F-813D-45807BF9ECA7}" type="parTrans" cxnId="{74BC3256-41FA-413F-8B6A-9AD552BBBEDA}">
      <dgm:prSet/>
      <dgm:spPr/>
      <dgm:t>
        <a:bodyPr/>
        <a:lstStyle/>
        <a:p>
          <a:endParaRPr lang="en-GB"/>
        </a:p>
      </dgm:t>
    </dgm:pt>
    <dgm:pt modelId="{4C80B9CC-3826-4A43-9006-8F0E73E2BBA7}" type="sibTrans" cxnId="{74BC3256-41FA-413F-8B6A-9AD552BBBEDA}">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17CE0192-2A66-40F6-A071-A3F52074A8AB}" type="pres">
      <dgm:prSet presAssocID="{91BD6FD8-825F-4752-80FA-07CC62F67DE5}" presName="node" presStyleLbl="node1" presStyleIdx="0" presStyleCnt="3">
        <dgm:presLayoutVars>
          <dgm:bulletEnabled val="1"/>
        </dgm:presLayoutVars>
      </dgm:prSet>
      <dgm:spPr/>
      <dgm:t>
        <a:bodyPr/>
        <a:lstStyle/>
        <a:p>
          <a:pPr rtl="1"/>
          <a:endParaRPr lang="ar-SA"/>
        </a:p>
      </dgm:t>
    </dgm:pt>
    <dgm:pt modelId="{302DD0A1-2593-4231-BA16-14968999ACB9}" type="pres">
      <dgm:prSet presAssocID="{7D203E70-CCBD-444A-927A-0B723E266166}" presName="sibTrans" presStyleLbl="sibTrans2D1" presStyleIdx="0" presStyleCnt="2"/>
      <dgm:spPr/>
      <dgm:t>
        <a:bodyPr/>
        <a:lstStyle/>
        <a:p>
          <a:pPr rtl="1"/>
          <a:endParaRPr lang="ar-SA"/>
        </a:p>
      </dgm:t>
    </dgm:pt>
    <dgm:pt modelId="{423838CF-F39A-4CC0-97AF-6A5057BF7E9B}" type="pres">
      <dgm:prSet presAssocID="{7D203E70-CCBD-444A-927A-0B723E266166}" presName="connectorText" presStyleLbl="sibTrans2D1" presStyleIdx="0" presStyleCnt="2"/>
      <dgm:spPr/>
      <dgm:t>
        <a:bodyPr/>
        <a:lstStyle/>
        <a:p>
          <a:pPr rtl="1"/>
          <a:endParaRPr lang="ar-SA"/>
        </a:p>
      </dgm:t>
    </dgm:pt>
    <dgm:pt modelId="{89C28818-05DF-4AF7-9E4F-4455B2F1BD51}" type="pres">
      <dgm:prSet presAssocID="{BFBF2E28-433F-46B7-8DBF-D0D6433C001A}" presName="node" presStyleLbl="node1" presStyleIdx="1" presStyleCnt="3">
        <dgm:presLayoutVars>
          <dgm:bulletEnabled val="1"/>
        </dgm:presLayoutVars>
      </dgm:prSet>
      <dgm:spPr/>
      <dgm:t>
        <a:bodyPr/>
        <a:lstStyle/>
        <a:p>
          <a:pPr rtl="1"/>
          <a:endParaRPr lang="ar-SA"/>
        </a:p>
      </dgm:t>
    </dgm:pt>
    <dgm:pt modelId="{D5A7D5AA-424A-40D6-8A2F-BD2C4158A76D}" type="pres">
      <dgm:prSet presAssocID="{CF1834F1-95B9-4EBE-AC82-E6F40F9D6F0C}" presName="sibTrans" presStyleLbl="sibTrans2D1" presStyleIdx="1" presStyleCnt="2"/>
      <dgm:spPr/>
      <dgm:t>
        <a:bodyPr/>
        <a:lstStyle/>
        <a:p>
          <a:pPr rtl="1"/>
          <a:endParaRPr lang="ar-SA"/>
        </a:p>
      </dgm:t>
    </dgm:pt>
    <dgm:pt modelId="{CF561FAF-7B06-43CE-98E2-2C612BFC5866}" type="pres">
      <dgm:prSet presAssocID="{CF1834F1-95B9-4EBE-AC82-E6F40F9D6F0C}" presName="connectorText" presStyleLbl="sibTrans2D1" presStyleIdx="1" presStyleCnt="2"/>
      <dgm:spPr/>
      <dgm:t>
        <a:bodyPr/>
        <a:lstStyle/>
        <a:p>
          <a:pPr rtl="1"/>
          <a:endParaRPr lang="ar-SA"/>
        </a:p>
      </dgm:t>
    </dgm:pt>
    <dgm:pt modelId="{C3278963-44CC-4853-945C-4B74258EEB1C}" type="pres">
      <dgm:prSet presAssocID="{E6AD2BFF-B216-45EF-9DAE-B2AE500CBC11}" presName="node" presStyleLbl="node1" presStyleIdx="2" presStyleCnt="3">
        <dgm:presLayoutVars>
          <dgm:bulletEnabled val="1"/>
        </dgm:presLayoutVars>
      </dgm:prSet>
      <dgm:spPr/>
      <dgm:t>
        <a:bodyPr/>
        <a:lstStyle/>
        <a:p>
          <a:endParaRPr lang="en-GB"/>
        </a:p>
      </dgm:t>
    </dgm:pt>
  </dgm:ptLst>
  <dgm:cxnLst>
    <dgm:cxn modelId="{E8BE670E-FECC-411B-91FD-FD81B2544237}" type="presOf" srcId="{CF1834F1-95B9-4EBE-AC82-E6F40F9D6F0C}" destId="{CF561FAF-7B06-43CE-98E2-2C612BFC5866}" srcOrd="1" destOrd="0" presId="urn:microsoft.com/office/officeart/2005/8/layout/process1"/>
    <dgm:cxn modelId="{D2EBBDAE-CE27-4F83-963E-7AAB226A70FC}" type="presOf" srcId="{A5336362-0EDB-4066-BF9A-C060FAC1D27B}" destId="{92B44673-5FE7-4700-B343-4210ABE1FCF6}" srcOrd="0" destOrd="0" presId="urn:microsoft.com/office/officeart/2005/8/layout/process1"/>
    <dgm:cxn modelId="{DDF1AA7A-5254-4472-940C-B0D58E022FBB}" type="presOf" srcId="{91BD6FD8-825F-4752-80FA-07CC62F67DE5}" destId="{17CE0192-2A66-40F6-A071-A3F52074A8AB}" srcOrd="0" destOrd="0" presId="urn:microsoft.com/office/officeart/2005/8/layout/process1"/>
    <dgm:cxn modelId="{B51AA564-588F-47D7-AE93-46619C43E6B1}" srcId="{A5336362-0EDB-4066-BF9A-C060FAC1D27B}" destId="{BFBF2E28-433F-46B7-8DBF-D0D6433C001A}" srcOrd="1" destOrd="0" parTransId="{9790C5A6-C20A-4902-90B3-8EBA5AB38C5F}" sibTransId="{CF1834F1-95B9-4EBE-AC82-E6F40F9D6F0C}"/>
    <dgm:cxn modelId="{B7C114BE-2ACF-4CA5-943F-112B49DF88A8}" type="presOf" srcId="{E6AD2BFF-B216-45EF-9DAE-B2AE500CBC11}" destId="{C3278963-44CC-4853-945C-4B74258EEB1C}" srcOrd="0" destOrd="0" presId="urn:microsoft.com/office/officeart/2005/8/layout/process1"/>
    <dgm:cxn modelId="{74BC3256-41FA-413F-8B6A-9AD552BBBEDA}" srcId="{A5336362-0EDB-4066-BF9A-C060FAC1D27B}" destId="{E6AD2BFF-B216-45EF-9DAE-B2AE500CBC11}" srcOrd="2" destOrd="0" parTransId="{11F9AFEB-2191-4A2F-813D-45807BF9ECA7}" sibTransId="{4C80B9CC-3826-4A43-9006-8F0E73E2BBA7}"/>
    <dgm:cxn modelId="{4B3CC505-FE06-41C8-84FA-5238F680A949}" type="presOf" srcId="{BFBF2E28-433F-46B7-8DBF-D0D6433C001A}" destId="{89C28818-05DF-4AF7-9E4F-4455B2F1BD51}" srcOrd="0" destOrd="0" presId="urn:microsoft.com/office/officeart/2005/8/layout/process1"/>
    <dgm:cxn modelId="{BC6AE107-E345-4D74-81E3-9950D4CFA1FC}" type="presOf" srcId="{7D203E70-CCBD-444A-927A-0B723E266166}" destId="{302DD0A1-2593-4231-BA16-14968999ACB9}" srcOrd="0" destOrd="0" presId="urn:microsoft.com/office/officeart/2005/8/layout/process1"/>
    <dgm:cxn modelId="{96E435A5-064C-45BE-9A3C-17E4D5BE5FB3}" type="presOf" srcId="{CF1834F1-95B9-4EBE-AC82-E6F40F9D6F0C}" destId="{D5A7D5AA-424A-40D6-8A2F-BD2C4158A76D}" srcOrd="0" destOrd="0" presId="urn:microsoft.com/office/officeart/2005/8/layout/process1"/>
    <dgm:cxn modelId="{075C0D09-D814-4BB0-9E13-9D2889B5263D}" srcId="{A5336362-0EDB-4066-BF9A-C060FAC1D27B}" destId="{91BD6FD8-825F-4752-80FA-07CC62F67DE5}" srcOrd="0" destOrd="0" parTransId="{D6EF4911-46CC-4E5F-995A-608BA4856047}" sibTransId="{7D203E70-CCBD-444A-927A-0B723E266166}"/>
    <dgm:cxn modelId="{3B2F839E-7D57-4629-907D-2EB66AF6B47E}" type="presOf" srcId="{7D203E70-CCBD-444A-927A-0B723E266166}" destId="{423838CF-F39A-4CC0-97AF-6A5057BF7E9B}" srcOrd="1" destOrd="0" presId="urn:microsoft.com/office/officeart/2005/8/layout/process1"/>
    <dgm:cxn modelId="{5A2209AD-CD25-4C49-9CFD-0808440CA3F0}" type="presParOf" srcId="{92B44673-5FE7-4700-B343-4210ABE1FCF6}" destId="{17CE0192-2A66-40F6-A071-A3F52074A8AB}" srcOrd="0" destOrd="0" presId="urn:microsoft.com/office/officeart/2005/8/layout/process1"/>
    <dgm:cxn modelId="{D0F865A6-A654-4451-9CDE-32177E4638E4}" type="presParOf" srcId="{92B44673-5FE7-4700-B343-4210ABE1FCF6}" destId="{302DD0A1-2593-4231-BA16-14968999ACB9}" srcOrd="1" destOrd="0" presId="urn:microsoft.com/office/officeart/2005/8/layout/process1"/>
    <dgm:cxn modelId="{ED61E800-9637-4EFC-BE69-4CBF82938A0E}" type="presParOf" srcId="{302DD0A1-2593-4231-BA16-14968999ACB9}" destId="{423838CF-F39A-4CC0-97AF-6A5057BF7E9B}" srcOrd="0" destOrd="0" presId="urn:microsoft.com/office/officeart/2005/8/layout/process1"/>
    <dgm:cxn modelId="{6D66AA31-A8C9-4E64-B781-FDD8E64CE9B8}" type="presParOf" srcId="{92B44673-5FE7-4700-B343-4210ABE1FCF6}" destId="{89C28818-05DF-4AF7-9E4F-4455B2F1BD51}" srcOrd="2" destOrd="0" presId="urn:microsoft.com/office/officeart/2005/8/layout/process1"/>
    <dgm:cxn modelId="{F8B2513C-4968-4ABE-A081-B7EDABD851FD}" type="presParOf" srcId="{92B44673-5FE7-4700-B343-4210ABE1FCF6}" destId="{D5A7D5AA-424A-40D6-8A2F-BD2C4158A76D}" srcOrd="3" destOrd="0" presId="urn:microsoft.com/office/officeart/2005/8/layout/process1"/>
    <dgm:cxn modelId="{E8689756-C7DB-4864-8B4C-7CDB9EEB23BA}" type="presParOf" srcId="{D5A7D5AA-424A-40D6-8A2F-BD2C4158A76D}" destId="{CF561FAF-7B06-43CE-98E2-2C612BFC5866}" srcOrd="0" destOrd="0" presId="urn:microsoft.com/office/officeart/2005/8/layout/process1"/>
    <dgm:cxn modelId="{FBD0AD59-2F47-45E0-835B-19DF311689A0}" type="presParOf" srcId="{92B44673-5FE7-4700-B343-4210ABE1FCF6}" destId="{C3278963-44CC-4853-945C-4B74258EEB1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NeighborX="-4539" custLinFactNeighborY="-18119">
        <dgm:presLayoutVars>
          <dgm:bulletEnabled val="1"/>
        </dgm:presLayoutVars>
      </dgm:prSet>
      <dgm:spPr/>
      <dgm:t>
        <a:bodyPr/>
        <a:lstStyle/>
        <a:p>
          <a:endParaRPr lang="en-GB"/>
        </a:p>
      </dgm:t>
    </dgm:pt>
  </dgm:ptLst>
  <dgm:cxnLst>
    <dgm:cxn modelId="{16CBF730-F834-4B67-BA22-964F4AB21801}" type="presOf" srcId="{BFBF2E28-433F-46B7-8DBF-D0D6433C001A}" destId="{89C28818-05DF-4AF7-9E4F-4455B2F1BD51}" srcOrd="0" destOrd="0" presId="urn:microsoft.com/office/officeart/2005/8/layout/process1"/>
    <dgm:cxn modelId="{97C57B32-9BA0-4965-95D9-947FD474FA08}"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DE71F1F0-17E0-4EB1-9A4B-4D3F8AF766FA}"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NeighborX="-4539" custLinFactNeighborY="-18119">
        <dgm:presLayoutVars>
          <dgm:bulletEnabled val="1"/>
        </dgm:presLayoutVars>
      </dgm:prSet>
      <dgm:spPr/>
      <dgm:t>
        <a:bodyPr/>
        <a:lstStyle/>
        <a:p>
          <a:endParaRPr lang="en-GB"/>
        </a:p>
      </dgm:t>
    </dgm:pt>
  </dgm:ptLst>
  <dgm:cxnLst>
    <dgm:cxn modelId="{16CBF730-F834-4B67-BA22-964F4AB21801}" type="presOf" srcId="{BFBF2E28-433F-46B7-8DBF-D0D6433C001A}" destId="{89C28818-05DF-4AF7-9E4F-4455B2F1BD51}" srcOrd="0" destOrd="0" presId="urn:microsoft.com/office/officeart/2005/8/layout/process1"/>
    <dgm:cxn modelId="{97C57B32-9BA0-4965-95D9-947FD474FA08}"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DE71F1F0-17E0-4EB1-9A4B-4D3F8AF766FA}"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61AAB8EF-52F8-41A6-B8FE-F6824D81CD6B}" type="presOf" srcId="{BFBF2E28-433F-46B7-8DBF-D0D6433C001A}" destId="{89C28818-05DF-4AF7-9E4F-4455B2F1BD51}"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B6F83123-902F-459C-8754-814660ECE7ED}" type="presOf" srcId="{A5336362-0EDB-4066-BF9A-C060FAC1D27B}" destId="{92B44673-5FE7-4700-B343-4210ABE1FCF6}" srcOrd="0" destOrd="0" presId="urn:microsoft.com/office/officeart/2005/8/layout/process1"/>
    <dgm:cxn modelId="{2FDD3056-1DF9-42BC-B2FB-0264A0013B37}"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NeighborX="31458" custLinFactNeighborY="-9997">
        <dgm:presLayoutVars>
          <dgm:bulletEnabled val="1"/>
        </dgm:presLayoutVars>
      </dgm:prSet>
      <dgm:spPr/>
      <dgm:t>
        <a:bodyPr/>
        <a:lstStyle/>
        <a:p>
          <a:endParaRPr lang="en-GB"/>
        </a:p>
      </dgm:t>
    </dgm:pt>
  </dgm:ptLst>
  <dgm:cxnLst>
    <dgm:cxn modelId="{8AD1E235-5E4F-4AD9-A4E6-5B6CDE53EE96}" type="presOf" srcId="{BFBF2E28-433F-46B7-8DBF-D0D6433C001A}" destId="{89C28818-05DF-4AF7-9E4F-4455B2F1BD51}" srcOrd="0" destOrd="0" presId="urn:microsoft.com/office/officeart/2005/8/layout/process1"/>
    <dgm:cxn modelId="{BAD86AE5-D4B3-4DEC-9731-DE17AB304021}"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D2F04F16-6BDF-4A01-BFC2-6E1205B59F20}"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NeighborX="31458" custLinFactNeighborY="-9997">
        <dgm:presLayoutVars>
          <dgm:bulletEnabled val="1"/>
        </dgm:presLayoutVars>
      </dgm:prSet>
      <dgm:spPr/>
      <dgm:t>
        <a:bodyPr/>
        <a:lstStyle/>
        <a:p>
          <a:endParaRPr lang="en-GB"/>
        </a:p>
      </dgm:t>
    </dgm:pt>
  </dgm:ptLst>
  <dgm:cxnLst>
    <dgm:cxn modelId="{A174AA1D-E350-4E50-8392-ACF94725B5B6}" type="presOf" srcId="{BFBF2E28-433F-46B7-8DBF-D0D6433C001A}" destId="{89C28818-05DF-4AF7-9E4F-4455B2F1BD51}" srcOrd="0" destOrd="0" presId="urn:microsoft.com/office/officeart/2005/8/layout/process1"/>
    <dgm:cxn modelId="{F195162A-A955-4A44-B438-6FA5C55FAF5C}"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D8953D13-49E2-4B90-BEBD-751CF5264997}"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4D16F9D2-E015-4B84-95DC-466D74373B75}"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F755048C-A948-482A-83BA-E590F6E9DA53}" type="presOf" srcId="{BFBF2E28-433F-46B7-8DBF-D0D6433C001A}" destId="{89C28818-05DF-4AF7-9E4F-4455B2F1BD51}" srcOrd="0" destOrd="0" presId="urn:microsoft.com/office/officeart/2005/8/layout/process1"/>
    <dgm:cxn modelId="{5E3A478A-A6BD-4B5D-B40E-532818F13DD3}"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a:solidFill>
          <a:srgbClr val="17E958"/>
        </a:solidFill>
      </dgm:spPr>
      <dgm:t>
        <a:bodyPr/>
        <a:lstStyle/>
        <a:p>
          <a:r>
            <a:rPr lang="en-GB" dirty="0" smtClean="0"/>
            <a:t>Delivery care </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4860" custLinFactNeighborY="-561997">
        <dgm:presLayoutVars>
          <dgm:bulletEnabled val="1"/>
        </dgm:presLayoutVars>
      </dgm:prSet>
      <dgm:spPr/>
      <dgm:t>
        <a:bodyPr/>
        <a:lstStyle/>
        <a:p>
          <a:pPr rtl="1"/>
          <a:endParaRPr lang="ar-SA"/>
        </a:p>
      </dgm:t>
    </dgm:pt>
  </dgm:ptLst>
  <dgm:cxnLst>
    <dgm:cxn modelId="{B9F624DA-7ED5-4115-AD74-053DF528026F}" type="presOf" srcId="{A5336362-0EDB-4066-BF9A-C060FAC1D27B}" destId="{92B44673-5FE7-4700-B343-4210ABE1FCF6}" srcOrd="0" destOrd="0" presId="urn:microsoft.com/office/officeart/2005/8/layout/process1"/>
    <dgm:cxn modelId="{9C2C4E2B-D93A-4189-BBF0-8597D6A4F64D}" type="presOf" srcId="{BFBF2E28-433F-46B7-8DBF-D0D6433C001A}" destId="{89C28818-05DF-4AF7-9E4F-4455B2F1BD51}"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918B6A85-3235-4DC0-9531-B696DB6602D7}"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a:solidFill>
          <a:srgbClr val="00B0F0"/>
        </a:solidFill>
      </dgm:spPr>
      <dgm:t>
        <a:bodyPr/>
        <a:lstStyle/>
        <a:p>
          <a:r>
            <a:rPr lang="en-GB" dirty="0" smtClean="0"/>
            <a:t>Post-Natal Care (PNC)</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4860" custLinFactNeighborY="-561997">
        <dgm:presLayoutVars>
          <dgm:bulletEnabled val="1"/>
        </dgm:presLayoutVars>
      </dgm:prSet>
      <dgm:spPr/>
      <dgm:t>
        <a:bodyPr/>
        <a:lstStyle/>
        <a:p>
          <a:endParaRPr lang="en-GB"/>
        </a:p>
      </dgm:t>
    </dgm:pt>
  </dgm:ptLst>
  <dgm:cxnLst>
    <dgm:cxn modelId="{EE72A620-E7F5-446B-B6E2-696762A82B41}" type="presOf" srcId="{A5336362-0EDB-4066-BF9A-C060FAC1D27B}" destId="{92B44673-5FE7-4700-B343-4210ABE1FCF6}" srcOrd="0" destOrd="0" presId="urn:microsoft.com/office/officeart/2005/8/layout/process1"/>
    <dgm:cxn modelId="{4CF08008-7A0E-4FE4-9170-A97269733FE5}" type="presOf" srcId="{BFBF2E28-433F-46B7-8DBF-D0D6433C001A}" destId="{89C28818-05DF-4AF7-9E4F-4455B2F1BD51}"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4AD2B117-76FA-4943-B825-4FADC36F498A}"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custT="1"/>
      <dgm:spPr/>
      <dgm:t>
        <a:bodyPr/>
        <a:lstStyle/>
        <a:p>
          <a:r>
            <a:rPr lang="en-GB" sz="4400" b="1" dirty="0" smtClean="0"/>
            <a:t>Antenatal Care</a:t>
          </a:r>
          <a:endParaRPr lang="en-GB" sz="4400" b="1" dirty="0"/>
        </a:p>
      </dgm:t>
    </dgm:pt>
    <dgm:pt modelId="{9790C5A6-C20A-4902-90B3-8EBA5AB38C5F}" type="parTrans" cxnId="{B51AA564-588F-47D7-AE93-46619C43E6B1}">
      <dgm:prSet/>
      <dgm:spPr/>
      <dgm:t>
        <a:bodyPr/>
        <a:lstStyle/>
        <a:p>
          <a:endParaRPr lang="en-GB" sz="4400" b="1"/>
        </a:p>
      </dgm:t>
    </dgm:pt>
    <dgm:pt modelId="{CF1834F1-95B9-4EBE-AC82-E6F40F9D6F0C}" type="sibTrans" cxnId="{B51AA564-588F-47D7-AE93-46619C43E6B1}">
      <dgm:prSet/>
      <dgm:spPr/>
      <dgm:t>
        <a:bodyPr/>
        <a:lstStyle/>
        <a:p>
          <a:endParaRPr lang="en-GB" sz="4400" b="1"/>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62B2335C-B3A4-4B49-AB07-A41BC3E065BD}" type="presOf" srcId="{BFBF2E28-433F-46B7-8DBF-D0D6433C001A}" destId="{89C28818-05DF-4AF7-9E4F-4455B2F1BD51}" srcOrd="0" destOrd="0" presId="urn:microsoft.com/office/officeart/2005/8/layout/process1"/>
    <dgm:cxn modelId="{512D0B97-20DB-431E-8E57-7A449DA7FDB7}"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00C7C84D-C857-4252-9F2B-AA33F9989152}"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92B44673-5FE7-4700-B343-4210ABE1FCF6}" type="pres">
      <dgm:prSet presAssocID="{A5336362-0EDB-4066-BF9A-C060FAC1D27B}" presName="Name0" presStyleCnt="0">
        <dgm:presLayoutVars>
          <dgm:dir/>
          <dgm:resizeHandles val="exact"/>
        </dgm:presLayoutVars>
      </dgm:prSet>
      <dgm:spPr/>
    </dgm:pt>
  </dgm:ptLst>
  <dgm:cxnLst>
    <dgm:cxn modelId="{CA3C08BB-70AB-4D40-AB05-DD328E236100}" type="presOf" srcId="{A5336362-0EDB-4066-BF9A-C060FAC1D27B}" destId="{92B44673-5FE7-4700-B343-4210ABE1FCF6}"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custT="1"/>
      <dgm:spPr/>
      <dgm:t>
        <a:bodyPr/>
        <a:lstStyle/>
        <a:p>
          <a:r>
            <a:rPr lang="en-GB" sz="4400" b="1" dirty="0" smtClean="0"/>
            <a:t>Antenatal Care</a:t>
          </a:r>
          <a:endParaRPr lang="en-GB" sz="4400" b="1" dirty="0"/>
        </a:p>
      </dgm:t>
    </dgm:pt>
    <dgm:pt modelId="{9790C5A6-C20A-4902-90B3-8EBA5AB38C5F}" type="parTrans" cxnId="{B51AA564-588F-47D7-AE93-46619C43E6B1}">
      <dgm:prSet/>
      <dgm:spPr/>
      <dgm:t>
        <a:bodyPr/>
        <a:lstStyle/>
        <a:p>
          <a:endParaRPr lang="en-GB" sz="4400" b="1"/>
        </a:p>
      </dgm:t>
    </dgm:pt>
    <dgm:pt modelId="{CF1834F1-95B9-4EBE-AC82-E6F40F9D6F0C}" type="sibTrans" cxnId="{B51AA564-588F-47D7-AE93-46619C43E6B1}">
      <dgm:prSet/>
      <dgm:spPr/>
      <dgm:t>
        <a:bodyPr/>
        <a:lstStyle/>
        <a:p>
          <a:endParaRPr lang="en-GB" sz="4400" b="1"/>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0C2AE1A6-8F30-4D74-98D9-2EAE5DE92101}" type="presOf" srcId="{BFBF2E28-433F-46B7-8DBF-D0D6433C001A}" destId="{89C28818-05DF-4AF7-9E4F-4455B2F1BD51}" srcOrd="0" destOrd="0" presId="urn:microsoft.com/office/officeart/2005/8/layout/process1"/>
    <dgm:cxn modelId="{79D5D0D4-5327-4184-AEDA-993FECEAFA0C}"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F88821FC-C305-4D5B-9B28-4D42B8C4EEEF}"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92B44673-5FE7-4700-B343-4210ABE1FCF6}" type="pres">
      <dgm:prSet presAssocID="{A5336362-0EDB-4066-BF9A-C060FAC1D27B}" presName="Name0" presStyleCnt="0">
        <dgm:presLayoutVars>
          <dgm:dir/>
          <dgm:resizeHandles val="exact"/>
        </dgm:presLayoutVars>
      </dgm:prSet>
      <dgm:spPr/>
    </dgm:pt>
  </dgm:ptLst>
  <dgm:cxnLst>
    <dgm:cxn modelId="{DA570DD3-B86E-47EC-9830-D97C6AE46F69}" type="presOf" srcId="{A5336362-0EDB-4066-BF9A-C060FAC1D27B}" destId="{92B44673-5FE7-4700-B343-4210ABE1FCF6}" srcOrd="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custT="1"/>
      <dgm:spPr/>
      <dgm:t>
        <a:bodyPr/>
        <a:lstStyle/>
        <a:p>
          <a:r>
            <a:rPr lang="en-GB" sz="4400" b="1" dirty="0" smtClean="0"/>
            <a:t>Antenatal Care</a:t>
          </a:r>
          <a:endParaRPr lang="en-GB" sz="4400" b="1" dirty="0"/>
        </a:p>
      </dgm:t>
    </dgm:pt>
    <dgm:pt modelId="{9790C5A6-C20A-4902-90B3-8EBA5AB38C5F}" type="parTrans" cxnId="{B51AA564-588F-47D7-AE93-46619C43E6B1}">
      <dgm:prSet/>
      <dgm:spPr/>
      <dgm:t>
        <a:bodyPr/>
        <a:lstStyle/>
        <a:p>
          <a:endParaRPr lang="en-GB" sz="4400" b="1"/>
        </a:p>
      </dgm:t>
    </dgm:pt>
    <dgm:pt modelId="{CF1834F1-95B9-4EBE-AC82-E6F40F9D6F0C}" type="sibTrans" cxnId="{B51AA564-588F-47D7-AE93-46619C43E6B1}">
      <dgm:prSet/>
      <dgm:spPr/>
      <dgm:t>
        <a:bodyPr/>
        <a:lstStyle/>
        <a:p>
          <a:endParaRPr lang="en-GB" sz="4400" b="1"/>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NeighborX="-4171" custLinFactNeighborY="-8530">
        <dgm:presLayoutVars>
          <dgm:bulletEnabled val="1"/>
        </dgm:presLayoutVars>
      </dgm:prSet>
      <dgm:spPr/>
      <dgm:t>
        <a:bodyPr/>
        <a:lstStyle/>
        <a:p>
          <a:endParaRPr lang="en-GB"/>
        </a:p>
      </dgm:t>
    </dgm:pt>
  </dgm:ptLst>
  <dgm:cxnLst>
    <dgm:cxn modelId="{2B8E5B51-CAE2-4BB8-BCA4-C502B26AD854}" type="presOf" srcId="{A5336362-0EDB-4066-BF9A-C060FAC1D27B}" destId="{92B44673-5FE7-4700-B343-4210ABE1FCF6}" srcOrd="0" destOrd="0" presId="urn:microsoft.com/office/officeart/2005/8/layout/process1"/>
    <dgm:cxn modelId="{CCBAE467-717F-42CF-864C-8319413593DA}" type="presOf" srcId="{BFBF2E28-433F-46B7-8DBF-D0D6433C001A}" destId="{89C28818-05DF-4AF7-9E4F-4455B2F1BD51}"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95E00C24-85EF-4D36-941C-066EEBACFE0F}"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92B44673-5FE7-4700-B343-4210ABE1FCF6}" type="pres">
      <dgm:prSet presAssocID="{A5336362-0EDB-4066-BF9A-C060FAC1D27B}" presName="Name0" presStyleCnt="0">
        <dgm:presLayoutVars>
          <dgm:dir/>
          <dgm:resizeHandles val="exact"/>
        </dgm:presLayoutVars>
      </dgm:prSet>
      <dgm:spPr/>
    </dgm:pt>
  </dgm:ptLst>
  <dgm:cxnLst>
    <dgm:cxn modelId="{DB07589D-A7F3-4CCE-8706-32B8CF90424B}" type="presOf" srcId="{A5336362-0EDB-4066-BF9A-C060FAC1D27B}" destId="{92B44673-5FE7-4700-B343-4210ABE1FCF6}"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custT="1"/>
      <dgm:spPr/>
      <dgm:t>
        <a:bodyPr/>
        <a:lstStyle/>
        <a:p>
          <a:r>
            <a:rPr lang="en-GB" sz="4400" b="1" dirty="0" smtClean="0"/>
            <a:t>Antenatal Care</a:t>
          </a:r>
          <a:endParaRPr lang="en-GB" sz="4400" b="1" dirty="0"/>
        </a:p>
      </dgm:t>
    </dgm:pt>
    <dgm:pt modelId="{CF1834F1-95B9-4EBE-AC82-E6F40F9D6F0C}" type="sibTrans" cxnId="{B51AA564-588F-47D7-AE93-46619C43E6B1}">
      <dgm:prSet/>
      <dgm:spPr/>
      <dgm:t>
        <a:bodyPr/>
        <a:lstStyle/>
        <a:p>
          <a:endParaRPr lang="en-GB"/>
        </a:p>
      </dgm:t>
    </dgm:pt>
    <dgm:pt modelId="{9790C5A6-C20A-4902-90B3-8EBA5AB38C5F}" type="par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5960B70D-866B-42B1-8F99-68DFC8303090}" type="presOf" srcId="{A5336362-0EDB-4066-BF9A-C060FAC1D27B}" destId="{92B44673-5FE7-4700-B343-4210ABE1FCF6}" srcOrd="0" destOrd="0" presId="urn:microsoft.com/office/officeart/2005/8/layout/process1"/>
    <dgm:cxn modelId="{138F6541-6F4A-4EFB-AB41-AF6100A108CC}" type="presOf" srcId="{BFBF2E28-433F-46B7-8DBF-D0D6433C001A}" destId="{89C28818-05DF-4AF7-9E4F-4455B2F1BD51}"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0B95E781-E9AF-4B56-955B-C93C3665D627}"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336362-0EDB-4066-BF9A-C060FAC1D27B}" type="doc">
      <dgm:prSet loTypeId="urn:microsoft.com/office/officeart/2005/8/layout/process1" loCatId="process" qsTypeId="urn:microsoft.com/office/officeart/2005/8/quickstyle/simple1" qsCatId="simple" csTypeId="urn:microsoft.com/office/officeart/2005/8/colors/colorful4" csCatId="colorful" phldr="1"/>
      <dgm:spPr/>
    </dgm:pt>
    <dgm:pt modelId="{BFBF2E28-433F-46B7-8DBF-D0D6433C001A}">
      <dgm:prSet phldrT="[Text]"/>
      <dgm:spPr/>
      <dgm:t>
        <a:bodyPr/>
        <a:lstStyle/>
        <a:p>
          <a:r>
            <a:rPr lang="en-GB" dirty="0" smtClean="0"/>
            <a:t>Antenatal Care</a:t>
          </a:r>
          <a:endParaRPr lang="en-GB" dirty="0"/>
        </a:p>
      </dgm:t>
    </dgm:pt>
    <dgm:pt modelId="{9790C5A6-C20A-4902-90B3-8EBA5AB38C5F}" type="parTrans" cxnId="{B51AA564-588F-47D7-AE93-46619C43E6B1}">
      <dgm:prSet/>
      <dgm:spPr/>
      <dgm:t>
        <a:bodyPr/>
        <a:lstStyle/>
        <a:p>
          <a:endParaRPr lang="en-GB"/>
        </a:p>
      </dgm:t>
    </dgm:pt>
    <dgm:pt modelId="{CF1834F1-95B9-4EBE-AC82-E6F40F9D6F0C}" type="sibTrans" cxnId="{B51AA564-588F-47D7-AE93-46619C43E6B1}">
      <dgm:prSet/>
      <dgm:spPr/>
      <dgm:t>
        <a:bodyPr/>
        <a:lstStyle/>
        <a:p>
          <a:endParaRPr lang="en-GB"/>
        </a:p>
      </dgm:t>
    </dgm:pt>
    <dgm:pt modelId="{92B44673-5FE7-4700-B343-4210ABE1FCF6}" type="pres">
      <dgm:prSet presAssocID="{A5336362-0EDB-4066-BF9A-C060FAC1D27B}" presName="Name0" presStyleCnt="0">
        <dgm:presLayoutVars>
          <dgm:dir/>
          <dgm:resizeHandles val="exact"/>
        </dgm:presLayoutVars>
      </dgm:prSet>
      <dgm:spPr/>
    </dgm:pt>
    <dgm:pt modelId="{89C28818-05DF-4AF7-9E4F-4455B2F1BD51}" type="pres">
      <dgm:prSet presAssocID="{BFBF2E28-433F-46B7-8DBF-D0D6433C001A}" presName="node" presStyleLbl="node1" presStyleIdx="0" presStyleCnt="1" custLinFactY="-500000" custLinFactNeighborX="-22436" custLinFactNeighborY="-543878">
        <dgm:presLayoutVars>
          <dgm:bulletEnabled val="1"/>
        </dgm:presLayoutVars>
      </dgm:prSet>
      <dgm:spPr/>
      <dgm:t>
        <a:bodyPr/>
        <a:lstStyle/>
        <a:p>
          <a:endParaRPr lang="en-GB"/>
        </a:p>
      </dgm:t>
    </dgm:pt>
  </dgm:ptLst>
  <dgm:cxnLst>
    <dgm:cxn modelId="{933E2245-C7E7-4A41-A3B0-27D4AB29D8AC}" type="presOf" srcId="{BFBF2E28-433F-46B7-8DBF-D0D6433C001A}" destId="{89C28818-05DF-4AF7-9E4F-4455B2F1BD51}" srcOrd="0" destOrd="0" presId="urn:microsoft.com/office/officeart/2005/8/layout/process1"/>
    <dgm:cxn modelId="{0D0B44D0-C275-4110-847C-7F0297730A70}" type="presOf" srcId="{A5336362-0EDB-4066-BF9A-C060FAC1D27B}" destId="{92B44673-5FE7-4700-B343-4210ABE1FCF6}" srcOrd="0" destOrd="0" presId="urn:microsoft.com/office/officeart/2005/8/layout/process1"/>
    <dgm:cxn modelId="{B51AA564-588F-47D7-AE93-46619C43E6B1}" srcId="{A5336362-0EDB-4066-BF9A-C060FAC1D27B}" destId="{BFBF2E28-433F-46B7-8DBF-D0D6433C001A}" srcOrd="0" destOrd="0" parTransId="{9790C5A6-C20A-4902-90B3-8EBA5AB38C5F}" sibTransId="{CF1834F1-95B9-4EBE-AC82-E6F40F9D6F0C}"/>
    <dgm:cxn modelId="{CA5D1890-9D81-439E-8342-E0A18754AC74}" type="presParOf" srcId="{92B44673-5FE7-4700-B343-4210ABE1FCF6}" destId="{89C28818-05DF-4AF7-9E4F-4455B2F1BD5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E0192-2A66-40F6-A071-A3F52074A8AB}">
      <dsp:nvSpPr>
        <dsp:cNvPr id="0" name=""/>
        <dsp:cNvSpPr/>
      </dsp:nvSpPr>
      <dsp:spPr>
        <a:xfrm>
          <a:off x="10200" y="1261028"/>
          <a:ext cx="3048801" cy="18292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Antenatal care services</a:t>
          </a:r>
        </a:p>
        <a:p>
          <a:pPr lvl="0" algn="ctr" defTabSz="1377950">
            <a:lnSpc>
              <a:spcPct val="90000"/>
            </a:lnSpc>
            <a:spcBef>
              <a:spcPct val="0"/>
            </a:spcBef>
            <a:spcAft>
              <a:spcPct val="35000"/>
            </a:spcAft>
          </a:pPr>
          <a:r>
            <a:rPr lang="en-GB" sz="3100" kern="1200" dirty="0" smtClean="0"/>
            <a:t>(ANC)</a:t>
          </a:r>
          <a:endParaRPr lang="en-GB" sz="3100" kern="1200" dirty="0"/>
        </a:p>
      </dsp:txBody>
      <dsp:txXfrm>
        <a:off x="63778" y="1314606"/>
        <a:ext cx="2941645" cy="1722124"/>
      </dsp:txXfrm>
    </dsp:sp>
    <dsp:sp modelId="{302DD0A1-2593-4231-BA16-14968999ACB9}">
      <dsp:nvSpPr>
        <dsp:cNvPr id="0" name=""/>
        <dsp:cNvSpPr/>
      </dsp:nvSpPr>
      <dsp:spPr>
        <a:xfrm>
          <a:off x="3363881" y="1797617"/>
          <a:ext cx="646345" cy="7561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3363881" y="1948837"/>
        <a:ext cx="452442" cy="453662"/>
      </dsp:txXfrm>
    </dsp:sp>
    <dsp:sp modelId="{89C28818-05DF-4AF7-9E4F-4455B2F1BD51}">
      <dsp:nvSpPr>
        <dsp:cNvPr id="0" name=""/>
        <dsp:cNvSpPr/>
      </dsp:nvSpPr>
      <dsp:spPr>
        <a:xfrm>
          <a:off x="4278522" y="1261028"/>
          <a:ext cx="3048801" cy="1829280"/>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Delivery care services </a:t>
          </a:r>
          <a:endParaRPr lang="en-GB" sz="3100" kern="1200" dirty="0"/>
        </a:p>
      </dsp:txBody>
      <dsp:txXfrm>
        <a:off x="4332100" y="1314606"/>
        <a:ext cx="2941645" cy="1722124"/>
      </dsp:txXfrm>
    </dsp:sp>
    <dsp:sp modelId="{D5A7D5AA-424A-40D6-8A2F-BD2C4158A76D}">
      <dsp:nvSpPr>
        <dsp:cNvPr id="0" name=""/>
        <dsp:cNvSpPr/>
      </dsp:nvSpPr>
      <dsp:spPr>
        <a:xfrm>
          <a:off x="7632203" y="1797617"/>
          <a:ext cx="646345" cy="756102"/>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7632203" y="1948837"/>
        <a:ext cx="452442" cy="453662"/>
      </dsp:txXfrm>
    </dsp:sp>
    <dsp:sp modelId="{C3278963-44CC-4853-945C-4B74258EEB1C}">
      <dsp:nvSpPr>
        <dsp:cNvPr id="0" name=""/>
        <dsp:cNvSpPr/>
      </dsp:nvSpPr>
      <dsp:spPr>
        <a:xfrm>
          <a:off x="8546844" y="1261028"/>
          <a:ext cx="3048801" cy="1829280"/>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Postnatal care services</a:t>
          </a:r>
        </a:p>
        <a:p>
          <a:pPr lvl="0" algn="ctr" defTabSz="1377950">
            <a:lnSpc>
              <a:spcPct val="90000"/>
            </a:lnSpc>
            <a:spcBef>
              <a:spcPct val="0"/>
            </a:spcBef>
            <a:spcAft>
              <a:spcPct val="35000"/>
            </a:spcAft>
          </a:pPr>
          <a:r>
            <a:rPr lang="en-GB" sz="3100" kern="1200" dirty="0" smtClean="0"/>
            <a:t>(PNC)</a:t>
          </a:r>
          <a:endParaRPr lang="en-GB" sz="3100" kern="1200" dirty="0"/>
        </a:p>
      </dsp:txBody>
      <dsp:txXfrm>
        <a:off x="8600422" y="1314606"/>
        <a:ext cx="2941645" cy="17221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6752"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22451" y="15699"/>
        <a:ext cx="6876730" cy="5046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6752"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22451" y="15699"/>
        <a:ext cx="6876730" cy="5046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rgbClr val="17E9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Delivery care </a:t>
          </a:r>
          <a:endParaRPr lang="en-GB" sz="2300" kern="1200" dirty="0"/>
        </a:p>
      </dsp:txBody>
      <dsp:txXfrm>
        <a:off x="15699" y="15699"/>
        <a:ext cx="6876730" cy="50461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7925639" cy="1236371"/>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GB" sz="5300" kern="1200" dirty="0" smtClean="0"/>
            <a:t>Post-Natal Care (PNC)</a:t>
          </a:r>
          <a:endParaRPr lang="en-GB" sz="5300" kern="1200" dirty="0"/>
        </a:p>
      </dsp:txBody>
      <dsp:txXfrm>
        <a:off x="36212" y="36212"/>
        <a:ext cx="7853215" cy="1163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1381"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b="1" kern="1200" dirty="0" smtClean="0"/>
            <a:t>Antenatal Care</a:t>
          </a:r>
          <a:endParaRPr lang="en-GB" sz="4400" b="1" kern="1200" dirty="0"/>
        </a:p>
      </dsp:txBody>
      <dsp:txXfrm>
        <a:off x="15699" y="15699"/>
        <a:ext cx="6869983" cy="5046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1381"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b="1" kern="1200" dirty="0" smtClean="0"/>
            <a:t>Antenatal Care</a:t>
          </a:r>
          <a:endParaRPr lang="en-GB" sz="4400" b="1" kern="1200" dirty="0"/>
        </a:p>
      </dsp:txBody>
      <dsp:txXfrm>
        <a:off x="15699" y="15699"/>
        <a:ext cx="6869983" cy="504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1381"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b="1" kern="1200" dirty="0" smtClean="0"/>
            <a:t>Antenatal Care</a:t>
          </a:r>
          <a:endParaRPr lang="en-GB" sz="4400" b="1" kern="1200" dirty="0"/>
        </a:p>
      </dsp:txBody>
      <dsp:txXfrm>
        <a:off x="15699" y="15699"/>
        <a:ext cx="6869983" cy="504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1381"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b="1" kern="1200" dirty="0" smtClean="0"/>
            <a:t>Antenatal Care</a:t>
          </a:r>
          <a:endParaRPr lang="en-GB" sz="4400" b="1" kern="1200" dirty="0"/>
        </a:p>
      </dsp:txBody>
      <dsp:txXfrm>
        <a:off x="15699" y="15699"/>
        <a:ext cx="6869983" cy="5046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28818-05DF-4AF7-9E4F-4455B2F1BD51}">
      <dsp:nvSpPr>
        <dsp:cNvPr id="0" name=""/>
        <dsp:cNvSpPr/>
      </dsp:nvSpPr>
      <dsp:spPr>
        <a:xfrm>
          <a:off x="0" y="0"/>
          <a:ext cx="6908128" cy="5360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Antenatal Care</a:t>
          </a:r>
          <a:endParaRPr lang="en-GB" sz="2300" kern="1200" dirty="0"/>
        </a:p>
      </dsp:txBody>
      <dsp:txXfrm>
        <a:off x="15699" y="15699"/>
        <a:ext cx="6876730" cy="5046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53B90-70CD-4374-BD45-02A63149204B}" type="datetimeFigureOut">
              <a:rPr lang="en-GB" smtClean="0"/>
              <a:pPr/>
              <a:t>05/11/2022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28717-E394-415C-AE16-A012BCCE6DE7}" type="slidenum">
              <a:rPr lang="en-GB" smtClean="0"/>
              <a:pPr/>
              <a:t>‹#›</a:t>
            </a:fld>
            <a:endParaRPr lang="en-GB"/>
          </a:p>
        </p:txBody>
      </p:sp>
    </p:spTree>
    <p:extLst>
      <p:ext uri="{BB962C8B-B14F-4D97-AF65-F5344CB8AC3E}">
        <p14:creationId xmlns:p14="http://schemas.microsoft.com/office/powerpoint/2010/main" val="380606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a:t>
            </a:r>
            <a:r>
              <a:rPr lang="en-GB" baseline="0" dirty="0" smtClean="0"/>
              <a:t> source: </a:t>
            </a:r>
            <a:r>
              <a:rPr lang="en-GB" dirty="0" smtClean="0"/>
              <a:t>SITUATION ANALYSIS OF CHILDREN IN JORDAN 2017</a:t>
            </a:r>
            <a:endParaRPr lang="en-GB" dirty="0"/>
          </a:p>
        </p:txBody>
      </p:sp>
      <p:sp>
        <p:nvSpPr>
          <p:cNvPr id="4" name="Slide Number Placeholder 3"/>
          <p:cNvSpPr>
            <a:spLocks noGrp="1"/>
          </p:cNvSpPr>
          <p:nvPr>
            <p:ph type="sldNum" sz="quarter" idx="10"/>
          </p:nvPr>
        </p:nvSpPr>
        <p:spPr/>
        <p:txBody>
          <a:bodyPr/>
          <a:lstStyle/>
          <a:p>
            <a:fld id="{11328717-E394-415C-AE16-A012BCCE6DE7}" type="slidenum">
              <a:rPr lang="en-GB" smtClean="0"/>
              <a:pPr/>
              <a:t>1</a:t>
            </a:fld>
            <a:endParaRPr lang="en-GB"/>
          </a:p>
        </p:txBody>
      </p:sp>
    </p:spTree>
    <p:extLst>
      <p:ext uri="{BB962C8B-B14F-4D97-AF65-F5344CB8AC3E}">
        <p14:creationId xmlns:p14="http://schemas.microsoft.com/office/powerpoint/2010/main" val="425501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It is determined by immediate observation of the heart rate, respiration, muscles tone, reflex response and </a:t>
            </a:r>
            <a:r>
              <a:rPr lang="en-US" sz="1200" dirty="0" err="1" smtClean="0"/>
              <a:t>colour</a:t>
            </a:r>
            <a:r>
              <a:rPr lang="en-US" sz="1200" dirty="0" smtClean="0"/>
              <a:t> of the infant. </a:t>
            </a:r>
            <a:endParaRPr lang="en-US" dirty="0"/>
          </a:p>
        </p:txBody>
      </p:sp>
      <p:sp>
        <p:nvSpPr>
          <p:cNvPr id="4" name="Slide Number Placeholder 3"/>
          <p:cNvSpPr>
            <a:spLocks noGrp="1"/>
          </p:cNvSpPr>
          <p:nvPr>
            <p:ph type="sldNum" sz="quarter" idx="10"/>
          </p:nvPr>
        </p:nvSpPr>
        <p:spPr/>
        <p:txBody>
          <a:bodyPr/>
          <a:lstStyle/>
          <a:p>
            <a:fld id="{11328717-E394-415C-AE16-A012BCCE6DE7}" type="slidenum">
              <a:rPr lang="en-GB" smtClean="0"/>
              <a:pPr/>
              <a:t>25</a:t>
            </a:fld>
            <a:endParaRPr lang="en-GB"/>
          </a:p>
        </p:txBody>
      </p:sp>
    </p:spTree>
    <p:extLst>
      <p:ext uri="{BB962C8B-B14F-4D97-AF65-F5344CB8AC3E}">
        <p14:creationId xmlns:p14="http://schemas.microsoft.com/office/powerpoint/2010/main" val="283698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pPr/>
              <a:t>5</a:t>
            </a:fld>
            <a:endParaRPr lang="en-GB"/>
          </a:p>
        </p:txBody>
      </p:sp>
    </p:spTree>
    <p:extLst>
      <p:ext uri="{BB962C8B-B14F-4D97-AF65-F5344CB8AC3E}">
        <p14:creationId xmlns:p14="http://schemas.microsoft.com/office/powerpoint/2010/main" val="119364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pPr/>
              <a:t>6</a:t>
            </a:fld>
            <a:endParaRPr lang="en-GB"/>
          </a:p>
        </p:txBody>
      </p:sp>
    </p:spTree>
    <p:extLst>
      <p:ext uri="{BB962C8B-B14F-4D97-AF65-F5344CB8AC3E}">
        <p14:creationId xmlns:p14="http://schemas.microsoft.com/office/powerpoint/2010/main" val="397111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pPr/>
              <a:t>7</a:t>
            </a:fld>
            <a:endParaRPr lang="en-GB" dirty="0"/>
          </a:p>
        </p:txBody>
      </p:sp>
    </p:spTree>
    <p:extLst>
      <p:ext uri="{BB962C8B-B14F-4D97-AF65-F5344CB8AC3E}">
        <p14:creationId xmlns:p14="http://schemas.microsoft.com/office/powerpoint/2010/main" val="351368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contact</a:t>
            </a:r>
            <a:r>
              <a:rPr lang="en-US" dirty="0" smtClean="0"/>
              <a:t>’ - it implies an active connection between a pregnant woman and a health care provider that is not implicit with the word ‘visit’.</a:t>
            </a:r>
          </a:p>
          <a:p>
            <a:endParaRPr lang="en-GB" dirty="0"/>
          </a:p>
        </p:txBody>
      </p:sp>
      <p:sp>
        <p:nvSpPr>
          <p:cNvPr id="4" name="Slide Number Placeholder 3"/>
          <p:cNvSpPr>
            <a:spLocks noGrp="1"/>
          </p:cNvSpPr>
          <p:nvPr>
            <p:ph type="sldNum" sz="quarter" idx="10"/>
          </p:nvPr>
        </p:nvSpPr>
        <p:spPr/>
        <p:txBody>
          <a:bodyPr/>
          <a:lstStyle/>
          <a:p>
            <a:fld id="{F900AA6A-C2AB-4920-BF81-C88D1A46861E}" type="slidenum">
              <a:rPr lang="en-GB" smtClean="0"/>
              <a:pPr/>
              <a:t>8</a:t>
            </a:fld>
            <a:endParaRPr lang="en-GB"/>
          </a:p>
        </p:txBody>
      </p:sp>
    </p:spTree>
    <p:extLst>
      <p:ext uri="{BB962C8B-B14F-4D97-AF65-F5344CB8AC3E}">
        <p14:creationId xmlns:p14="http://schemas.microsoft.com/office/powerpoint/2010/main" val="111327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The equivalent of 60 mg of elemental iron is 300 mg ferrous </a:t>
            </a:r>
            <a:r>
              <a:rPr lang="en-GB" sz="1200" b="0" i="0" kern="1200" dirty="0" err="1" smtClean="0">
                <a:solidFill>
                  <a:schemeClr val="tx1"/>
                </a:solidFill>
                <a:effectLst/>
                <a:latin typeface="+mn-lt"/>
                <a:ea typeface="+mn-ea"/>
                <a:cs typeface="+mn-cs"/>
              </a:rPr>
              <a:t>sulfate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heptahydrate</a:t>
            </a:r>
            <a:r>
              <a:rPr lang="en-GB" sz="1200" b="0" i="0" kern="1200" dirty="0" smtClean="0">
                <a:solidFill>
                  <a:schemeClr val="tx1"/>
                </a:solidFill>
                <a:effectLst/>
                <a:latin typeface="+mn-lt"/>
                <a:ea typeface="+mn-ea"/>
                <a:cs typeface="+mn-cs"/>
              </a:rPr>
              <a:t>, 180 mg ferrous </a:t>
            </a:r>
            <a:r>
              <a:rPr lang="en-GB" sz="1200" b="0" i="0" kern="1200" dirty="0" err="1" smtClean="0">
                <a:solidFill>
                  <a:schemeClr val="tx1"/>
                </a:solidFill>
                <a:effectLst/>
                <a:latin typeface="+mn-lt"/>
                <a:ea typeface="+mn-ea"/>
                <a:cs typeface="+mn-cs"/>
              </a:rPr>
              <a:t>fumarate</a:t>
            </a:r>
            <a:r>
              <a:rPr lang="en-GB" sz="1200" b="0" i="0" kern="1200" dirty="0" smtClean="0">
                <a:solidFill>
                  <a:schemeClr val="tx1"/>
                </a:solidFill>
                <a:effectLst/>
                <a:latin typeface="+mn-lt"/>
                <a:ea typeface="+mn-ea"/>
                <a:cs typeface="+mn-cs"/>
              </a:rPr>
              <a:t> or 500 mg of ferrous </a:t>
            </a:r>
            <a:r>
              <a:rPr lang="en-GB" sz="1200" b="0" i="0" kern="1200" dirty="0" err="1" smtClean="0">
                <a:solidFill>
                  <a:schemeClr val="tx1"/>
                </a:solidFill>
                <a:effectLst/>
                <a:latin typeface="+mn-lt"/>
                <a:ea typeface="+mn-ea"/>
                <a:cs typeface="+mn-cs"/>
              </a:rPr>
              <a:t>gluconate</a:t>
            </a:r>
            <a:endParaRPr lang="en-GB" dirty="0"/>
          </a:p>
        </p:txBody>
      </p:sp>
      <p:sp>
        <p:nvSpPr>
          <p:cNvPr id="4" name="Slide Number Placeholder 3"/>
          <p:cNvSpPr>
            <a:spLocks noGrp="1"/>
          </p:cNvSpPr>
          <p:nvPr>
            <p:ph type="sldNum" sz="quarter" idx="10"/>
          </p:nvPr>
        </p:nvSpPr>
        <p:spPr/>
        <p:txBody>
          <a:bodyPr/>
          <a:lstStyle/>
          <a:p>
            <a:fld id="{11328717-E394-415C-AE16-A012BCCE6DE7}" type="slidenum">
              <a:rPr lang="en-GB" smtClean="0"/>
              <a:pPr/>
              <a:t>10</a:t>
            </a:fld>
            <a:endParaRPr lang="en-GB"/>
          </a:p>
        </p:txBody>
      </p:sp>
    </p:spTree>
    <p:extLst>
      <p:ext uri="{BB962C8B-B14F-4D97-AF65-F5344CB8AC3E}">
        <p14:creationId xmlns:p14="http://schemas.microsoft.com/office/powerpoint/2010/main" val="247163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The equivalent of 60 mg of elemental iron is 300 mg ferrous </a:t>
            </a:r>
            <a:r>
              <a:rPr lang="en-GB" sz="1200" b="0" i="0" kern="1200" dirty="0" err="1" smtClean="0">
                <a:solidFill>
                  <a:schemeClr val="tx1"/>
                </a:solidFill>
                <a:effectLst/>
                <a:latin typeface="+mn-lt"/>
                <a:ea typeface="+mn-ea"/>
                <a:cs typeface="+mn-cs"/>
              </a:rPr>
              <a:t>sulfate</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heptahydrate</a:t>
            </a:r>
            <a:r>
              <a:rPr lang="en-GB" sz="1200" b="0" i="0" kern="1200" dirty="0" smtClean="0">
                <a:solidFill>
                  <a:schemeClr val="tx1"/>
                </a:solidFill>
                <a:effectLst/>
                <a:latin typeface="+mn-lt"/>
                <a:ea typeface="+mn-ea"/>
                <a:cs typeface="+mn-cs"/>
              </a:rPr>
              <a:t>, 180 mg ferrous fumarate or 500 mg of ferrous </a:t>
            </a:r>
            <a:r>
              <a:rPr lang="en-GB" sz="1200" b="0" i="0" kern="1200" dirty="0" smtClean="0">
                <a:solidFill>
                  <a:schemeClr val="tx1"/>
                </a:solidFill>
                <a:effectLst/>
                <a:latin typeface="+mn-lt"/>
                <a:ea typeface="+mn-ea"/>
                <a:cs typeface="+mn-cs"/>
              </a:rPr>
              <a:t>gluconate.</a:t>
            </a:r>
          </a:p>
          <a:p>
            <a:endParaRPr lang="en-GB" sz="1200" b="0" i="0" kern="1200" dirty="0" smtClean="0">
              <a:solidFill>
                <a:schemeClr val="tx1"/>
              </a:solidFill>
              <a:effectLst/>
              <a:latin typeface="+mn-lt"/>
              <a:ea typeface="+mn-ea"/>
              <a:cs typeface="+mn-cs"/>
            </a:endParaRPr>
          </a:p>
          <a:p>
            <a:r>
              <a:rPr lang="en-US" dirty="0" smtClean="0"/>
              <a:t>Folic acid requirements are increased in pregnancy because of the rapidly dividing cells in the fetus and elevated urinary losses. As the neural tube closes by day 28 of pregnancy, when pregnancy may not have been detected, folic acid supplementation after the first month of pregnancy will not prevent neural tube defects. However, it will contribute to other aspects of maternal and fetal health. Give iron supplements even if folic acid is not available.</a:t>
            </a:r>
            <a:endParaRPr lang="en-GB" dirty="0"/>
          </a:p>
        </p:txBody>
      </p:sp>
      <p:sp>
        <p:nvSpPr>
          <p:cNvPr id="4" name="Slide Number Placeholder 3"/>
          <p:cNvSpPr>
            <a:spLocks noGrp="1"/>
          </p:cNvSpPr>
          <p:nvPr>
            <p:ph type="sldNum" sz="quarter" idx="10"/>
          </p:nvPr>
        </p:nvSpPr>
        <p:spPr/>
        <p:txBody>
          <a:bodyPr/>
          <a:lstStyle/>
          <a:p>
            <a:fld id="{11328717-E394-415C-AE16-A012BCCE6DE7}" type="slidenum">
              <a:rPr lang="en-GB" smtClean="0"/>
              <a:pPr/>
              <a:t>11</a:t>
            </a:fld>
            <a:endParaRPr lang="en-GB"/>
          </a:p>
        </p:txBody>
      </p:sp>
    </p:spTree>
    <p:extLst>
      <p:ext uri="{BB962C8B-B14F-4D97-AF65-F5344CB8AC3E}">
        <p14:creationId xmlns:p14="http://schemas.microsoft.com/office/powerpoint/2010/main" val="211102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11328717-E394-415C-AE16-A012BCCE6DE7}" type="slidenum">
              <a:rPr lang="en-GB" smtClean="0"/>
              <a:pPr/>
              <a:t>12</a:t>
            </a:fld>
            <a:endParaRPr lang="en-GB"/>
          </a:p>
        </p:txBody>
      </p:sp>
    </p:spTree>
    <p:extLst>
      <p:ext uri="{BB962C8B-B14F-4D97-AF65-F5344CB8AC3E}">
        <p14:creationId xmlns:p14="http://schemas.microsoft.com/office/powerpoint/2010/main" val="209671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328717-E394-415C-AE16-A012BCCE6DE7}" type="slidenum">
              <a:rPr lang="en-GB" smtClean="0"/>
              <a:pPr/>
              <a:t>13</a:t>
            </a:fld>
            <a:endParaRPr lang="en-GB"/>
          </a:p>
        </p:txBody>
      </p:sp>
    </p:spTree>
    <p:extLst>
      <p:ext uri="{BB962C8B-B14F-4D97-AF65-F5344CB8AC3E}">
        <p14:creationId xmlns:p14="http://schemas.microsoft.com/office/powerpoint/2010/main" val="107554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377076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11605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61195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126877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182536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11164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371641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179241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104608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427236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10F16-BB69-4EBD-95AF-325830787239}" type="datetimeFigureOut">
              <a:rPr lang="en-GB" smtClean="0"/>
              <a:pPr/>
              <a:t>05/11/2022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F311A-85E4-4B57-A3E8-D1B03616B3DB}" type="slidenum">
              <a:rPr lang="en-GB" smtClean="0"/>
              <a:pPr/>
              <a:t>‹#›</a:t>
            </a:fld>
            <a:endParaRPr lang="en-GB"/>
          </a:p>
        </p:txBody>
      </p:sp>
    </p:spTree>
    <p:extLst>
      <p:ext uri="{BB962C8B-B14F-4D97-AF65-F5344CB8AC3E}">
        <p14:creationId xmlns:p14="http://schemas.microsoft.com/office/powerpoint/2010/main" val="76184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10F16-BB69-4EBD-95AF-325830787239}" type="datetimeFigureOut">
              <a:rPr lang="en-GB" smtClean="0"/>
              <a:pPr/>
              <a:t>05/11/2022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F311A-85E4-4B57-A3E8-D1B03616B3DB}" type="slidenum">
              <a:rPr lang="en-GB" smtClean="0"/>
              <a:pPr/>
              <a:t>‹#›</a:t>
            </a:fld>
            <a:endParaRPr lang="en-GB"/>
          </a:p>
        </p:txBody>
      </p:sp>
    </p:spTree>
    <p:extLst>
      <p:ext uri="{BB962C8B-B14F-4D97-AF65-F5344CB8AC3E}">
        <p14:creationId xmlns:p14="http://schemas.microsoft.com/office/powerpoint/2010/main" val="251274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6.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3" Type="http://schemas.openxmlformats.org/officeDocument/2006/relationships/image" Target="../media/image6.jpeg"/><Relationship Id="rId7" Type="http://schemas.openxmlformats.org/officeDocument/2006/relationships/diagramLayout" Target="../diagrams/layout5.xml"/><Relationship Id="rId12" Type="http://schemas.openxmlformats.org/officeDocument/2006/relationships/diagramLayout" Target="../diagrams/layout6.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8.jpeg"/><Relationship Id="rId15" Type="http://schemas.microsoft.com/office/2007/relationships/diagramDrawing" Target="../diagrams/drawing6.xml"/><Relationship Id="rId10" Type="http://schemas.microsoft.com/office/2007/relationships/diagramDrawing" Target="../diagrams/drawing5.xml"/><Relationship Id="rId4" Type="http://schemas.openxmlformats.org/officeDocument/2006/relationships/image" Target="../media/image7.png"/><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0.pn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4813"/>
            <a:ext cx="9144000" cy="900043"/>
          </a:xfrm>
          <a:solidFill>
            <a:schemeClr val="accent6">
              <a:lumMod val="60000"/>
              <a:lumOff val="40000"/>
            </a:schemeClr>
          </a:solidFill>
          <a:ln w="38100">
            <a:solidFill>
              <a:srgbClr val="FFFF00"/>
            </a:solidFill>
          </a:ln>
        </p:spPr>
        <p:txBody>
          <a:bodyPr>
            <a:normAutofit fontScale="90000"/>
          </a:bodyPr>
          <a:lstStyle/>
          <a:p>
            <a:r>
              <a:rPr lang="en-GB" dirty="0" smtClean="0"/>
              <a:t>Maternal Healthcare</a:t>
            </a:r>
            <a:endParaRPr lang="en-GB" dirty="0"/>
          </a:p>
        </p:txBody>
      </p:sp>
      <p:sp>
        <p:nvSpPr>
          <p:cNvPr id="3" name="Subtitle 2"/>
          <p:cNvSpPr>
            <a:spLocks noGrp="1"/>
          </p:cNvSpPr>
          <p:nvPr>
            <p:ph type="subTitle" idx="1"/>
          </p:nvPr>
        </p:nvSpPr>
        <p:spPr>
          <a:xfrm>
            <a:off x="1395212" y="5396458"/>
            <a:ext cx="9144000" cy="1406559"/>
          </a:xfrm>
        </p:spPr>
        <p:txBody>
          <a:bodyPr>
            <a:normAutofit fontScale="85000" lnSpcReduction="20000"/>
          </a:bodyPr>
          <a:lstStyle/>
          <a:p>
            <a:r>
              <a:rPr lang="en-US" dirty="0"/>
              <a:t>Dr. Israa Al-Rawashdeh </a:t>
            </a:r>
            <a:r>
              <a:rPr lang="en-US" dirty="0" err="1"/>
              <a:t>MD,MPH,PhD</a:t>
            </a:r>
            <a:endParaRPr lang="en-US" dirty="0"/>
          </a:p>
          <a:p>
            <a:r>
              <a:rPr lang="en-US" dirty="0"/>
              <a:t>Faculty of Medicine</a:t>
            </a:r>
          </a:p>
          <a:p>
            <a:r>
              <a:rPr lang="en-US" dirty="0" err="1"/>
              <a:t>Mutah</a:t>
            </a:r>
            <a:r>
              <a:rPr lang="en-US" dirty="0"/>
              <a:t> University</a:t>
            </a:r>
          </a:p>
          <a:p>
            <a:r>
              <a:rPr lang="en-GB" dirty="0" smtClean="0"/>
              <a:t>2022</a:t>
            </a:r>
            <a:endParaRPr lang="en-GB" dirty="0"/>
          </a:p>
          <a:p>
            <a:endParaRPr lang="en-GB" dirty="0"/>
          </a:p>
        </p:txBody>
      </p:sp>
      <p:pic>
        <p:nvPicPr>
          <p:cNvPr id="5" name="Picture 4"/>
          <p:cNvPicPr>
            <a:picLocks noChangeAspect="1"/>
          </p:cNvPicPr>
          <p:nvPr/>
        </p:nvPicPr>
        <p:blipFill rotWithShape="1">
          <a:blip r:embed="rId3"/>
          <a:srcRect l="29736" t="21315" r="29619" b="13474"/>
          <a:stretch/>
        </p:blipFill>
        <p:spPr>
          <a:xfrm>
            <a:off x="3924300" y="1331643"/>
            <a:ext cx="4343400" cy="3918027"/>
          </a:xfrm>
          <a:prstGeom prst="rect">
            <a:avLst/>
          </a:prstGeom>
        </p:spPr>
      </p:pic>
    </p:spTree>
    <p:extLst>
      <p:ext uri="{BB962C8B-B14F-4D97-AF65-F5344CB8AC3E}">
        <p14:creationId xmlns:p14="http://schemas.microsoft.com/office/powerpoint/2010/main" val="1995547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2" y="500062"/>
            <a:ext cx="10515600" cy="1325563"/>
          </a:xfrm>
        </p:spPr>
        <p:txBody>
          <a:bodyPr>
            <a:normAutofit fontScale="90000"/>
          </a:bodyPr>
          <a:lstStyle/>
          <a:p>
            <a:r>
              <a:rPr lang="en-GB" dirty="0"/>
              <a:t>WHO Recommendations on Antenatal Care for a Positive Pregnancy Experience </a:t>
            </a:r>
            <a:r>
              <a:rPr lang="en-GB" sz="1600" dirty="0"/>
              <a:t>(2016 global recommendations)</a:t>
            </a:r>
            <a:endParaRPr lang="en-GB" dirty="0"/>
          </a:p>
        </p:txBody>
      </p:sp>
      <p:sp>
        <p:nvSpPr>
          <p:cNvPr id="3" name="Content Placeholder 2"/>
          <p:cNvSpPr>
            <a:spLocks noGrp="1"/>
          </p:cNvSpPr>
          <p:nvPr>
            <p:ph idx="1"/>
          </p:nvPr>
        </p:nvSpPr>
        <p:spPr>
          <a:xfrm>
            <a:off x="310166" y="2041843"/>
            <a:ext cx="8167627" cy="4587556"/>
          </a:xfrm>
          <a:solidFill>
            <a:schemeClr val="bg1">
              <a:lumMod val="85000"/>
            </a:schemeClr>
          </a:solidFill>
        </p:spPr>
        <p:txBody>
          <a:bodyPr>
            <a:normAutofit fontScale="92500" lnSpcReduction="20000"/>
          </a:bodyPr>
          <a:lstStyle/>
          <a:p>
            <a:pPr fontAlgn="base"/>
            <a:r>
              <a:rPr lang="en-GB" dirty="0" smtClean="0"/>
              <a:t>A </a:t>
            </a:r>
            <a:r>
              <a:rPr lang="en-GB" dirty="0"/>
              <a:t>minimum of </a:t>
            </a:r>
            <a:r>
              <a:rPr lang="en-GB" b="1" u="sng" dirty="0"/>
              <a:t>eight contacts </a:t>
            </a:r>
            <a:r>
              <a:rPr lang="en-GB" dirty="0"/>
              <a:t>are recommended to reduce perinatal mortality and improve women’s experience of care</a:t>
            </a:r>
            <a:r>
              <a:rPr lang="en-GB" dirty="0" smtClean="0"/>
              <a:t>.</a:t>
            </a:r>
          </a:p>
          <a:p>
            <a:pPr marL="0" indent="0">
              <a:buNone/>
            </a:pPr>
            <a:r>
              <a:rPr lang="en-US" sz="3400" dirty="0" smtClean="0"/>
              <a:t>Care </a:t>
            </a:r>
            <a:r>
              <a:rPr lang="en-US" sz="3400" dirty="0"/>
              <a:t>during first contact:- </a:t>
            </a:r>
            <a:endParaRPr lang="en-US" sz="3400" dirty="0" smtClean="0"/>
          </a:p>
          <a:p>
            <a:pPr marL="514350" indent="-514350">
              <a:buAutoNum type="arabicPeriod"/>
            </a:pPr>
            <a:r>
              <a:rPr lang="en-US" dirty="0"/>
              <a:t>R</a:t>
            </a:r>
            <a:r>
              <a:rPr lang="en-US" dirty="0" smtClean="0"/>
              <a:t>egistration </a:t>
            </a:r>
            <a:r>
              <a:rPr lang="en-US" dirty="0"/>
              <a:t>of pregnant women:- the mother </a:t>
            </a:r>
            <a:r>
              <a:rPr lang="en-US" dirty="0" smtClean="0"/>
              <a:t>is registered </a:t>
            </a:r>
            <a:r>
              <a:rPr lang="en-US" dirty="0"/>
              <a:t>within 12 weeks of pregnancy. </a:t>
            </a:r>
            <a:endParaRPr lang="en-US" dirty="0"/>
          </a:p>
          <a:p>
            <a:pPr marL="514350" indent="-514350">
              <a:buAutoNum type="arabicPeriod"/>
            </a:pPr>
            <a:r>
              <a:rPr lang="en-US" dirty="0"/>
              <a:t>T</a:t>
            </a:r>
            <a:r>
              <a:rPr lang="en-US" dirty="0" smtClean="0"/>
              <a:t>aking </a:t>
            </a:r>
            <a:r>
              <a:rPr lang="en-US" dirty="0"/>
              <a:t>health history. -physical examination. -General medical examination. -Obstetrical examination. -Laboratory </a:t>
            </a:r>
            <a:r>
              <a:rPr lang="en-US" dirty="0" smtClean="0"/>
              <a:t>examination (blood and urine tests)</a:t>
            </a:r>
          </a:p>
          <a:p>
            <a:pPr marL="514350" indent="-514350">
              <a:buAutoNum type="arabicPeriod"/>
            </a:pPr>
            <a:r>
              <a:rPr lang="en-US" dirty="0" smtClean="0"/>
              <a:t>Immunization </a:t>
            </a:r>
            <a:r>
              <a:rPr lang="en-US" dirty="0"/>
              <a:t>against Tetanus</a:t>
            </a:r>
            <a:r>
              <a:rPr lang="en-US" dirty="0" smtClean="0"/>
              <a:t>: Explained later in Table.</a:t>
            </a:r>
            <a:endParaRPr lang="en-GB" dirty="0"/>
          </a:p>
          <a:p>
            <a:pPr marL="514350" indent="-514350">
              <a:buAutoNum type="arabicPeriod"/>
            </a:pPr>
            <a:r>
              <a:rPr lang="en-GB" dirty="0" smtClean="0"/>
              <a:t>Healthy </a:t>
            </a:r>
            <a:r>
              <a:rPr lang="en-US" dirty="0" smtClean="0"/>
              <a:t>Diet </a:t>
            </a:r>
            <a:r>
              <a:rPr lang="en-GB" dirty="0" smtClean="0"/>
              <a:t>and </a:t>
            </a:r>
            <a:r>
              <a:rPr lang="en-GB" dirty="0"/>
              <a:t>keeping physically active during </a:t>
            </a:r>
            <a:r>
              <a:rPr lang="en-GB" dirty="0" smtClean="0"/>
              <a:t>pregnancy is encouraged</a:t>
            </a:r>
            <a:r>
              <a:rPr lang="en-GB" dirty="0" smtClean="0"/>
              <a:t>.</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686471070"/>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74560" y="716280"/>
            <a:ext cx="11558359" cy="1109345"/>
          </a:xfrm>
          <a:prstGeom prst="rect">
            <a:avLst/>
          </a:prstGeom>
          <a:solidFill>
            <a:schemeClr val="bg1"/>
          </a:solidFill>
          <a:ln w="28575">
            <a:solidFill>
              <a:srgbClr val="0070C0"/>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WHO Recommendations on Antenatal Care for a Positive Pregnancy Experience </a:t>
            </a:r>
            <a:r>
              <a:rPr lang="en-GB" sz="1600" b="1" dirty="0" smtClean="0"/>
              <a:t>(2016 global recommendations)</a:t>
            </a:r>
            <a:endParaRPr lang="en-GB" sz="1600" b="1" dirty="0"/>
          </a:p>
        </p:txBody>
      </p:sp>
      <p:pic>
        <p:nvPicPr>
          <p:cNvPr id="6" name="Picture 5"/>
          <p:cNvPicPr>
            <a:picLocks noChangeAspect="1"/>
          </p:cNvPicPr>
          <p:nvPr/>
        </p:nvPicPr>
        <p:blipFill>
          <a:blip r:embed="rId8"/>
          <a:stretch>
            <a:fillRect/>
          </a:stretch>
        </p:blipFill>
        <p:spPr>
          <a:xfrm>
            <a:off x="8378213" y="5205550"/>
            <a:ext cx="3813787" cy="1652450"/>
          </a:xfrm>
          <a:prstGeom prst="rect">
            <a:avLst/>
          </a:prstGeom>
        </p:spPr>
      </p:pic>
    </p:spTree>
    <p:extLst>
      <p:ext uri="{BB962C8B-B14F-4D97-AF65-F5344CB8AC3E}">
        <p14:creationId xmlns:p14="http://schemas.microsoft.com/office/powerpoint/2010/main" val="841929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68" y="1908772"/>
            <a:ext cx="8626534" cy="4720627"/>
          </a:xfrm>
          <a:solidFill>
            <a:schemeClr val="bg1">
              <a:lumMod val="85000"/>
            </a:schemeClr>
          </a:solidFill>
        </p:spPr>
        <p:txBody>
          <a:bodyPr>
            <a:normAutofit/>
          </a:bodyPr>
          <a:lstStyle/>
          <a:p>
            <a:pPr fontAlgn="base"/>
            <a:r>
              <a:rPr lang="en-GB" b="1" dirty="0"/>
              <a:t>Daily oral iron </a:t>
            </a:r>
            <a:r>
              <a:rPr lang="en-US" b="1" dirty="0"/>
              <a:t>Iron </a:t>
            </a:r>
            <a:r>
              <a:rPr lang="en-US" b="1" dirty="0">
                <a:solidFill>
                  <a:srgbClr val="FF0000"/>
                </a:solidFill>
              </a:rPr>
              <a:t>(30–60 mg of elemental iron) </a:t>
            </a:r>
            <a:r>
              <a:rPr lang="en-GB" b="1" dirty="0"/>
              <a:t>and folic acid supplementation (</a:t>
            </a:r>
            <a:r>
              <a:rPr lang="en-GB" b="1" dirty="0">
                <a:solidFill>
                  <a:srgbClr val="FF0000"/>
                </a:solidFill>
              </a:rPr>
              <a:t>400 µg (0.4 mg) folic acid) </a:t>
            </a:r>
            <a:r>
              <a:rPr lang="en-GB" dirty="0"/>
              <a:t>for </a:t>
            </a:r>
            <a:r>
              <a:rPr lang="en-GB" u="sng" dirty="0" smtClean="0"/>
              <a:t>‘all’ </a:t>
            </a:r>
            <a:r>
              <a:rPr lang="en-GB" dirty="0" smtClean="0"/>
              <a:t>pregnant </a:t>
            </a:r>
            <a:r>
              <a:rPr lang="en-GB" dirty="0"/>
              <a:t>women to </a:t>
            </a:r>
            <a:r>
              <a:rPr lang="en-US" dirty="0"/>
              <a:t>to reduce the risk of low birth weight, maternal </a:t>
            </a:r>
            <a:r>
              <a:rPr lang="en-US" dirty="0" err="1"/>
              <a:t>anaemia</a:t>
            </a:r>
            <a:r>
              <a:rPr lang="en-US" dirty="0"/>
              <a:t> and iron deficiency (strong recommendation). </a:t>
            </a:r>
            <a:r>
              <a:rPr lang="en-GB" dirty="0"/>
              <a:t>Folic acid should be started as early as possible (Before </a:t>
            </a:r>
            <a:r>
              <a:rPr lang="en-GB" dirty="0" err="1"/>
              <a:t>conception</a:t>
            </a:r>
            <a:r>
              <a:rPr lang="en-GB" dirty="0" err="1">
                <a:sym typeface="Wingdings" panose="05000000000000000000" pitchFamily="2" charset="2"/>
              </a:rPr>
              <a:t></a:t>
            </a:r>
            <a:r>
              <a:rPr lang="en-GB" dirty="0" err="1"/>
              <a:t>prevent</a:t>
            </a:r>
            <a:r>
              <a:rPr lang="en-GB" dirty="0"/>
              <a:t> neural tube defects</a:t>
            </a:r>
            <a:r>
              <a:rPr lang="en-GB" dirty="0" smtClean="0"/>
              <a:t>)</a:t>
            </a:r>
          </a:p>
          <a:p>
            <a:pPr marL="0" indent="0">
              <a:buNone/>
            </a:pP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43592890"/>
              </p:ext>
            </p:extLst>
          </p:nvPr>
        </p:nvGraphicFramePr>
        <p:xfrm>
          <a:off x="0" y="0"/>
          <a:ext cx="6914881" cy="53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0" y="443300"/>
            <a:ext cx="11558359" cy="1109345"/>
          </a:xfrm>
          <a:prstGeom prst="rect">
            <a:avLst/>
          </a:prstGeom>
          <a:solidFill>
            <a:schemeClr val="bg1"/>
          </a:solidFill>
          <a:ln w="28575">
            <a:solidFill>
              <a:srgbClr val="0070C0"/>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WHO Recommendations on Antenatal Care for a Positive Pregnancy Experience </a:t>
            </a:r>
            <a:r>
              <a:rPr lang="en-GB" sz="1600" b="1" dirty="0" smtClean="0"/>
              <a:t>(2016 global recommendations)</a:t>
            </a:r>
            <a:endParaRPr lang="en-GB" sz="1600" b="1" dirty="0"/>
          </a:p>
        </p:txBody>
      </p:sp>
      <p:pic>
        <p:nvPicPr>
          <p:cNvPr id="11" name="Picture 10"/>
          <p:cNvPicPr>
            <a:picLocks noChangeAspect="1"/>
          </p:cNvPicPr>
          <p:nvPr/>
        </p:nvPicPr>
        <p:blipFill>
          <a:blip r:embed="rId8"/>
          <a:stretch>
            <a:fillRect/>
          </a:stretch>
        </p:blipFill>
        <p:spPr>
          <a:xfrm>
            <a:off x="7902400" y="4253867"/>
            <a:ext cx="4289600" cy="2604133"/>
          </a:xfrm>
          <a:prstGeom prst="rect">
            <a:avLst/>
          </a:prstGeom>
        </p:spPr>
      </p:pic>
    </p:spTree>
    <p:extLst>
      <p:ext uri="{BB962C8B-B14F-4D97-AF65-F5344CB8AC3E}">
        <p14:creationId xmlns:p14="http://schemas.microsoft.com/office/powerpoint/2010/main" val="405773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168" y="1908772"/>
            <a:ext cx="7462232" cy="4720627"/>
          </a:xfrm>
          <a:solidFill>
            <a:schemeClr val="bg1">
              <a:lumMod val="85000"/>
            </a:schemeClr>
          </a:solidFill>
        </p:spPr>
        <p:txBody>
          <a:bodyPr>
            <a:normAutofit/>
          </a:bodyPr>
          <a:lstStyle/>
          <a:p>
            <a:pPr fontAlgn="base"/>
            <a:r>
              <a:rPr lang="en-GB" b="1" dirty="0" smtClean="0"/>
              <a:t>Caffeine</a:t>
            </a:r>
            <a:r>
              <a:rPr lang="en-GB" dirty="0" smtClean="0"/>
              <a:t> </a:t>
            </a:r>
            <a:r>
              <a:rPr lang="en-GB" dirty="0"/>
              <a:t>is a stimulant (tea, coffee, soft drinks, chocolate, and some over-the-counter medicines). </a:t>
            </a:r>
            <a:r>
              <a:rPr lang="en-GB" dirty="0" smtClean="0"/>
              <a:t>(a </a:t>
            </a:r>
            <a:r>
              <a:rPr lang="en-GB" dirty="0"/>
              <a:t>daily intake of over </a:t>
            </a:r>
            <a:r>
              <a:rPr lang="en-GB" u="sng" dirty="0"/>
              <a:t>300 mg </a:t>
            </a:r>
            <a:r>
              <a:rPr lang="en-GB" dirty="0"/>
              <a:t>of caffeine is </a:t>
            </a:r>
            <a:r>
              <a:rPr lang="en-GB" dirty="0" smtClean="0"/>
              <a:t>associated </a:t>
            </a:r>
            <a:r>
              <a:rPr lang="en-GB" dirty="0"/>
              <a:t>with a higher risk of pregnancy loss and having a low-birth weight </a:t>
            </a:r>
            <a:r>
              <a:rPr lang="en-GB" dirty="0" err="1" smtClean="0"/>
              <a:t>newborn</a:t>
            </a:r>
            <a:r>
              <a:rPr lang="en-GB" dirty="0"/>
              <a:t>)</a:t>
            </a:r>
            <a:r>
              <a:rPr lang="en-GB" dirty="0" smtClean="0"/>
              <a:t>.</a:t>
            </a:r>
            <a:endParaRPr lang="en-GB" dirty="0"/>
          </a:p>
          <a:p>
            <a:r>
              <a:rPr lang="en-GB" dirty="0" smtClean="0"/>
              <a:t>Ask </a:t>
            </a:r>
            <a:r>
              <a:rPr lang="en-GB" dirty="0"/>
              <a:t>about tobacco use (past and present) and exposure to second-hand smoke as early as possible in pregnancy and at every ANC visit</a:t>
            </a:r>
            <a:r>
              <a:rPr lang="en-GB" dirty="0" smtClean="0"/>
              <a:t>.</a:t>
            </a:r>
          </a:p>
          <a:p>
            <a:r>
              <a:rPr lang="en-US" dirty="0"/>
              <a:t>Radiation:-the mother should be advised to avoid X-ray. Especially abdominal.</a:t>
            </a:r>
            <a:endParaRPr lang="en-GB" dirty="0"/>
          </a:p>
          <a:p>
            <a:endParaRPr lang="en-GB" dirty="0"/>
          </a:p>
          <a:p>
            <a:endParaRPr lang="en-GB" dirty="0"/>
          </a:p>
        </p:txBody>
      </p:sp>
      <p:graphicFrame>
        <p:nvGraphicFramePr>
          <p:cNvPr id="4" name="Content Placeholder 3"/>
          <p:cNvGraphicFramePr>
            <a:graphicFrameLocks/>
          </p:cNvGraphicFramePr>
          <p:nvPr>
            <p:extLst/>
          </p:nvPr>
        </p:nvGraphicFramePr>
        <p:xfrm>
          <a:off x="0" y="0"/>
          <a:ext cx="6914881" cy="53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0" y="443300"/>
            <a:ext cx="11558359" cy="1109345"/>
          </a:xfrm>
          <a:prstGeom prst="rect">
            <a:avLst/>
          </a:prstGeom>
          <a:solidFill>
            <a:schemeClr val="bg1"/>
          </a:solidFill>
          <a:ln w="28575">
            <a:solidFill>
              <a:srgbClr val="0070C0"/>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WHO Recommendations on Antenatal Care for a Positive Pregnancy Experience </a:t>
            </a:r>
            <a:r>
              <a:rPr lang="en-GB" sz="1600" b="1" dirty="0" smtClean="0"/>
              <a:t>(2016 global recommendations)</a:t>
            </a:r>
            <a:endParaRPr lang="en-GB" sz="1600" b="1" dirty="0"/>
          </a:p>
        </p:txBody>
      </p:sp>
      <p:pic>
        <p:nvPicPr>
          <p:cNvPr id="9" name="Picture 8"/>
          <p:cNvPicPr>
            <a:picLocks noChangeAspect="1"/>
          </p:cNvPicPr>
          <p:nvPr/>
        </p:nvPicPr>
        <p:blipFill>
          <a:blip r:embed="rId8"/>
          <a:stretch>
            <a:fillRect/>
          </a:stretch>
        </p:blipFill>
        <p:spPr>
          <a:xfrm>
            <a:off x="8240716" y="1027906"/>
            <a:ext cx="3470044" cy="3470044"/>
          </a:xfrm>
          <a:prstGeom prst="rect">
            <a:avLst/>
          </a:prstGeom>
        </p:spPr>
      </p:pic>
      <p:sp>
        <p:nvSpPr>
          <p:cNvPr id="10" name="Title 9"/>
          <p:cNvSpPr>
            <a:spLocks noGrp="1"/>
          </p:cNvSpPr>
          <p:nvPr>
            <p:ph type="title"/>
          </p:nvPr>
        </p:nvSpPr>
        <p:spPr/>
        <p:txBody>
          <a:bodyPr/>
          <a:lstStyle/>
          <a:p>
            <a:endParaRPr lang="en-US" dirty="0"/>
          </a:p>
        </p:txBody>
      </p:sp>
      <p:pic>
        <p:nvPicPr>
          <p:cNvPr id="12" name="Picture 11"/>
          <p:cNvPicPr>
            <a:picLocks noChangeAspect="1"/>
          </p:cNvPicPr>
          <p:nvPr/>
        </p:nvPicPr>
        <p:blipFill>
          <a:blip r:embed="rId9"/>
          <a:stretch>
            <a:fillRect/>
          </a:stretch>
        </p:blipFill>
        <p:spPr>
          <a:xfrm>
            <a:off x="7924801" y="4484753"/>
            <a:ext cx="4170218" cy="2373247"/>
          </a:xfrm>
          <a:prstGeom prst="rect">
            <a:avLst/>
          </a:prstGeom>
        </p:spPr>
      </p:pic>
    </p:spTree>
    <p:extLst>
      <p:ext uri="{BB962C8B-B14F-4D97-AF65-F5344CB8AC3E}">
        <p14:creationId xmlns:p14="http://schemas.microsoft.com/office/powerpoint/2010/main" val="1410388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82" y="500062"/>
            <a:ext cx="10515600" cy="1325563"/>
          </a:xfrm>
        </p:spPr>
        <p:txBody>
          <a:bodyPr>
            <a:normAutofit fontScale="90000"/>
          </a:bodyPr>
          <a:lstStyle/>
          <a:p>
            <a:r>
              <a:rPr lang="en-GB" dirty="0"/>
              <a:t>WHO Recommendations on Antenatal Care for a Positive Pregnancy Experience </a:t>
            </a:r>
            <a:r>
              <a:rPr lang="en-GB" sz="1600" dirty="0"/>
              <a:t>(2016 global recommendations)</a:t>
            </a:r>
            <a:endParaRPr lang="en-GB" dirty="0"/>
          </a:p>
        </p:txBody>
      </p:sp>
      <p:sp>
        <p:nvSpPr>
          <p:cNvPr id="3" name="Content Placeholder 2"/>
          <p:cNvSpPr>
            <a:spLocks noGrp="1"/>
          </p:cNvSpPr>
          <p:nvPr>
            <p:ph idx="1"/>
          </p:nvPr>
        </p:nvSpPr>
        <p:spPr>
          <a:xfrm>
            <a:off x="838200" y="2041842"/>
            <a:ext cx="10515600" cy="4587557"/>
          </a:xfrm>
          <a:solidFill>
            <a:schemeClr val="bg1">
              <a:lumMod val="85000"/>
            </a:schemeClr>
          </a:solidFill>
        </p:spPr>
        <p:txBody>
          <a:bodyPr>
            <a:normAutofit fontScale="85000" lnSpcReduction="20000"/>
          </a:bodyPr>
          <a:lstStyle/>
          <a:p>
            <a:pPr fontAlgn="base"/>
            <a:r>
              <a:rPr lang="en-GB" b="1" dirty="0">
                <a:solidFill>
                  <a:srgbClr val="FF0000"/>
                </a:solidFill>
              </a:rPr>
              <a:t>Tetanus toxoid vaccination </a:t>
            </a:r>
            <a:r>
              <a:rPr lang="en-GB" dirty="0"/>
              <a:t>is recommended for </a:t>
            </a:r>
            <a:r>
              <a:rPr lang="en-GB" b="1" dirty="0"/>
              <a:t>all</a:t>
            </a:r>
            <a:r>
              <a:rPr lang="en-GB" dirty="0"/>
              <a:t> pregnant women to prevent neonatal mortality from tetanus.</a:t>
            </a:r>
          </a:p>
          <a:p>
            <a:r>
              <a:rPr lang="en-GB" dirty="0" smtClean="0"/>
              <a:t>− </a:t>
            </a:r>
            <a:r>
              <a:rPr lang="en-GB" dirty="0"/>
              <a:t>If a pregnant woman </a:t>
            </a:r>
            <a:r>
              <a:rPr lang="en-GB" u="sng" dirty="0"/>
              <a:t>has not previously been vaccinated or if her immunization status is unknown</a:t>
            </a:r>
            <a:r>
              <a:rPr lang="en-GB" dirty="0">
                <a:sym typeface="Wingdings" panose="05000000000000000000" pitchFamily="2" charset="2"/>
              </a:rPr>
              <a:t> </a:t>
            </a:r>
            <a:r>
              <a:rPr lang="en-GB" dirty="0"/>
              <a:t>two doses of tetanus toxoid-containing vaccine (TTCV) 1 month apart, with the </a:t>
            </a:r>
            <a:r>
              <a:rPr lang="en-GB" dirty="0" smtClean="0"/>
              <a:t>2</a:t>
            </a:r>
            <a:r>
              <a:rPr lang="en-GB" baseline="30000" dirty="0" smtClean="0"/>
              <a:t>nd</a:t>
            </a:r>
            <a:r>
              <a:rPr lang="en-GB" dirty="0" smtClean="0"/>
              <a:t> dose </a:t>
            </a:r>
            <a:r>
              <a:rPr lang="en-GB" dirty="0"/>
              <a:t>given at least 2 weeks before delivery. </a:t>
            </a:r>
          </a:p>
          <a:p>
            <a:r>
              <a:rPr lang="en-GB" dirty="0"/>
              <a:t>− In most people, two doses protect against tetanus infection for 1–3 years. A third dose is recommended 6 months after the second dose, which </a:t>
            </a:r>
            <a:r>
              <a:rPr lang="en-GB" dirty="0" smtClean="0"/>
              <a:t>extend </a:t>
            </a:r>
            <a:r>
              <a:rPr lang="en-GB" dirty="0"/>
              <a:t>the vaccine’s protection to </a:t>
            </a:r>
            <a:r>
              <a:rPr lang="en-GB" dirty="0" smtClean="0"/>
              <a:t>5 </a:t>
            </a:r>
            <a:r>
              <a:rPr lang="en-GB" dirty="0"/>
              <a:t>years. </a:t>
            </a:r>
          </a:p>
          <a:p>
            <a:r>
              <a:rPr lang="en-GB" dirty="0"/>
              <a:t>− Two further doses for women who are first vaccinated against tetanus during pregnancy should be given after the third dose, in the 2 subsequent years or during two subsequent pregnancies.</a:t>
            </a:r>
          </a:p>
          <a:p>
            <a:r>
              <a:rPr lang="en-GB" dirty="0"/>
              <a:t> • If a woman has received one to four doses of a TTCV in the past, she should receive one dose of TTCV during each of her subsequent pregnancies, for a total of five doses (five doses protects a woman throughout the childbearing years).</a:t>
            </a:r>
          </a:p>
          <a:p>
            <a:endParaRPr lang="en-GB" dirty="0"/>
          </a:p>
        </p:txBody>
      </p:sp>
      <p:graphicFrame>
        <p:nvGraphicFramePr>
          <p:cNvPr id="4" name="Content Placeholder 3"/>
          <p:cNvGraphicFramePr>
            <a:graphicFrameLocks/>
          </p:cNvGraphicFramePr>
          <p:nvPr>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74560" y="716280"/>
            <a:ext cx="11558359" cy="1109345"/>
          </a:xfrm>
          <a:prstGeom prst="rect">
            <a:avLst/>
          </a:prstGeom>
          <a:solidFill>
            <a:schemeClr val="bg1"/>
          </a:solidFill>
          <a:ln w="28575">
            <a:solidFill>
              <a:srgbClr val="0070C0"/>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WHO Recommendations on Antenatal Care for a Positive Pregnancy Experience </a:t>
            </a:r>
            <a:r>
              <a:rPr lang="en-GB" sz="1600" b="1" dirty="0" smtClean="0"/>
              <a:t>(2016 global recommendations)</a:t>
            </a:r>
            <a:endParaRPr lang="en-GB" sz="1600" b="1" dirty="0"/>
          </a:p>
        </p:txBody>
      </p:sp>
    </p:spTree>
    <p:extLst>
      <p:ext uri="{BB962C8B-B14F-4D97-AF65-F5344CB8AC3E}">
        <p14:creationId xmlns:p14="http://schemas.microsoft.com/office/powerpoint/2010/main" val="1540768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28675" y="1095375"/>
            <a:ext cx="10534650" cy="4667250"/>
          </a:xfrm>
          <a:prstGeom prst="rect">
            <a:avLst/>
          </a:prstGeom>
        </p:spPr>
      </p:pic>
    </p:spTree>
    <p:extLst>
      <p:ext uri="{BB962C8B-B14F-4D97-AF65-F5344CB8AC3E}">
        <p14:creationId xmlns:p14="http://schemas.microsoft.com/office/powerpoint/2010/main" val="5110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983" y="579549"/>
            <a:ext cx="7521575" cy="531702"/>
          </a:xfrm>
          <a:solidFill>
            <a:schemeClr val="accent2">
              <a:lumMod val="40000"/>
              <a:lumOff val="60000"/>
            </a:schemeClr>
          </a:solidFill>
        </p:spPr>
        <p:txBody>
          <a:bodyPr>
            <a:normAutofit/>
          </a:bodyPr>
          <a:lstStyle/>
          <a:p>
            <a:pPr algn="ctr">
              <a:defRPr/>
            </a:pPr>
            <a:r>
              <a:rPr lang="en-US" sz="3200" b="1" dirty="0" smtClean="0">
                <a:solidFill>
                  <a:srgbClr val="7030A0"/>
                </a:solidFill>
              </a:rPr>
              <a:t>Anemia </a:t>
            </a:r>
            <a:r>
              <a:rPr lang="en-US" sz="3200" b="1" dirty="0">
                <a:solidFill>
                  <a:srgbClr val="7030A0"/>
                </a:solidFill>
              </a:rPr>
              <a:t>in pregnancy:</a:t>
            </a:r>
            <a:endParaRPr lang="ar-EG" sz="3200" b="1" dirty="0">
              <a:solidFill>
                <a:srgbClr val="7030A0"/>
              </a:solidFill>
            </a:endParaRPr>
          </a:p>
        </p:txBody>
      </p:sp>
      <p:sp>
        <p:nvSpPr>
          <p:cNvPr id="18435" name="Content Placeholder 2"/>
          <p:cNvSpPr>
            <a:spLocks noGrp="1"/>
          </p:cNvSpPr>
          <p:nvPr>
            <p:ph idx="1"/>
          </p:nvPr>
        </p:nvSpPr>
        <p:spPr>
          <a:xfrm>
            <a:off x="1068946" y="1111251"/>
            <a:ext cx="9723550" cy="5495611"/>
          </a:xfrm>
          <a:solidFill>
            <a:schemeClr val="bg1">
              <a:lumMod val="95000"/>
            </a:schemeClr>
          </a:solidFill>
        </p:spPr>
        <p:txBody>
          <a:bodyPr>
            <a:normAutofit/>
          </a:bodyPr>
          <a:lstStyle/>
          <a:p>
            <a:r>
              <a:rPr lang="en-US" altLang="en-US" sz="3200" dirty="0" smtClean="0">
                <a:solidFill>
                  <a:srgbClr val="FF0000"/>
                </a:solidFill>
                <a:cs typeface="Arial" panose="020B0604020202020204" pitchFamily="34" charset="0"/>
              </a:rPr>
              <a:t>Defined </a:t>
            </a:r>
            <a:r>
              <a:rPr lang="en-US" altLang="en-US" sz="3200" dirty="0">
                <a:solidFill>
                  <a:srgbClr val="FF0000"/>
                </a:solidFill>
                <a:cs typeface="Arial" panose="020B0604020202020204" pitchFamily="34" charset="0"/>
              </a:rPr>
              <a:t>in pregnancy as a </a:t>
            </a:r>
            <a:r>
              <a:rPr lang="en-US" altLang="en-US" sz="3200" dirty="0" err="1">
                <a:solidFill>
                  <a:srgbClr val="FF0000"/>
                </a:solidFill>
                <a:cs typeface="Arial" panose="020B0604020202020204" pitchFamily="34" charset="0"/>
              </a:rPr>
              <a:t>Hb</a:t>
            </a:r>
            <a:r>
              <a:rPr lang="en-US" altLang="en-US" sz="3200" dirty="0">
                <a:solidFill>
                  <a:srgbClr val="FF0000"/>
                </a:solidFill>
                <a:cs typeface="Arial" panose="020B0604020202020204" pitchFamily="34" charset="0"/>
              </a:rPr>
              <a:t> </a:t>
            </a:r>
            <a:r>
              <a:rPr lang="en-GB" sz="3200" dirty="0" smtClean="0">
                <a:solidFill>
                  <a:srgbClr val="FF0000"/>
                </a:solidFill>
              </a:rPr>
              <a:t>concentration </a:t>
            </a:r>
            <a:r>
              <a:rPr lang="en-GB" sz="3200" dirty="0">
                <a:solidFill>
                  <a:srgbClr val="FF0000"/>
                </a:solidFill>
              </a:rPr>
              <a:t>of less than 110 g/L (less than 11 g/</a:t>
            </a:r>
            <a:r>
              <a:rPr lang="en-GB" sz="3200" dirty="0" err="1">
                <a:solidFill>
                  <a:srgbClr val="FF0000"/>
                </a:solidFill>
              </a:rPr>
              <a:t>dL</a:t>
            </a:r>
            <a:r>
              <a:rPr lang="en-GB" sz="3200" dirty="0" smtClean="0">
                <a:solidFill>
                  <a:srgbClr val="FF0000"/>
                </a:solidFill>
              </a:rPr>
              <a:t>).</a:t>
            </a:r>
          </a:p>
          <a:p>
            <a:r>
              <a:rPr lang="en-US" altLang="en-US" b="1" u="sng" dirty="0" smtClean="0">
                <a:cs typeface="Arial" panose="020B0604020202020204" pitchFamily="34" charset="0"/>
              </a:rPr>
              <a:t>Predisposing </a:t>
            </a:r>
            <a:r>
              <a:rPr lang="en-US" altLang="en-US" b="1" u="sng" dirty="0">
                <a:cs typeface="Arial" panose="020B0604020202020204" pitchFamily="34" charset="0"/>
              </a:rPr>
              <a:t>factors :</a:t>
            </a:r>
          </a:p>
          <a:p>
            <a:r>
              <a:rPr lang="en-US" altLang="en-US" sz="2400" dirty="0" smtClean="0">
                <a:cs typeface="Arial" panose="020B0604020202020204" pitchFamily="34" charset="0"/>
              </a:rPr>
              <a:t>Iron Deficiency (IDA) (most common), </a:t>
            </a:r>
            <a:r>
              <a:rPr lang="en-US" altLang="en-US" sz="2400" dirty="0">
                <a:cs typeface="Arial" panose="020B0604020202020204" pitchFamily="34" charset="0"/>
              </a:rPr>
              <a:t>malabsorption , increase  body demand  with </a:t>
            </a:r>
            <a:r>
              <a:rPr lang="en-US" altLang="en-US" sz="2400" dirty="0" smtClean="0">
                <a:cs typeface="Arial" panose="020B0604020202020204" pitchFamily="34" charset="0"/>
              </a:rPr>
              <a:t>Pica or </a:t>
            </a:r>
            <a:r>
              <a:rPr lang="en-US" altLang="en-US" sz="2400" dirty="0">
                <a:cs typeface="Arial" panose="020B0604020202020204" pitchFamily="34" charset="0"/>
              </a:rPr>
              <a:t>repeated </a:t>
            </a:r>
            <a:r>
              <a:rPr lang="en-US" altLang="en-US" sz="2400" dirty="0" smtClean="0">
                <a:cs typeface="Arial" panose="020B0604020202020204" pitchFamily="34" charset="0"/>
              </a:rPr>
              <a:t>vomiting.     </a:t>
            </a:r>
            <a:endParaRPr lang="en-US" altLang="en-US" sz="2400" dirty="0">
              <a:cs typeface="Arial" panose="020B0604020202020204" pitchFamily="34" charset="0"/>
            </a:endParaRPr>
          </a:p>
          <a:p>
            <a:r>
              <a:rPr lang="en-US" altLang="en-US" sz="2400" dirty="0">
                <a:cs typeface="Arial" panose="020B0604020202020204" pitchFamily="34" charset="0"/>
              </a:rPr>
              <a:t>I</a:t>
            </a:r>
            <a:r>
              <a:rPr lang="en-US" altLang="en-US" sz="2400" dirty="0" smtClean="0">
                <a:cs typeface="Arial" panose="020B0604020202020204" pitchFamily="34" charset="0"/>
              </a:rPr>
              <a:t>nfections </a:t>
            </a:r>
            <a:r>
              <a:rPr lang="en-GB" sz="2400" dirty="0" smtClean="0"/>
              <a:t>(e.g. malaria</a:t>
            </a:r>
            <a:r>
              <a:rPr lang="en-GB" sz="2400" dirty="0"/>
              <a:t>, hookworm), </a:t>
            </a:r>
            <a:endParaRPr lang="en-GB" sz="2400" dirty="0" smtClean="0"/>
          </a:p>
          <a:p>
            <a:r>
              <a:rPr lang="en-GB" sz="2400" dirty="0"/>
              <a:t>C</a:t>
            </a:r>
            <a:r>
              <a:rPr lang="en-GB" sz="2400" dirty="0" smtClean="0"/>
              <a:t>hronic </a:t>
            </a:r>
            <a:r>
              <a:rPr lang="en-GB" sz="2400" dirty="0"/>
              <a:t>diseases (e.g., HIV). </a:t>
            </a:r>
            <a:endParaRPr lang="en-US" altLang="en-US" sz="2400" dirty="0" smtClean="0">
              <a:cs typeface="Arial" panose="020B0604020202020204" pitchFamily="34" charset="0"/>
            </a:endParaRPr>
          </a:p>
          <a:p>
            <a:r>
              <a:rPr lang="en-US" altLang="en-US" sz="2400" dirty="0" smtClean="0">
                <a:cs typeface="Arial" panose="020B0604020202020204" pitchFamily="34" charset="0"/>
              </a:rPr>
              <a:t>Antepartum  hemorrhage.</a:t>
            </a:r>
          </a:p>
          <a:p>
            <a:pPr algn="l" rtl="0" eaLnBrk="1" hangingPunct="1"/>
            <a:endParaRPr lang="en-US" altLang="en-US" sz="2400" dirty="0">
              <a:cs typeface="Arial" panose="020B0604020202020204" pitchFamily="34" charset="0"/>
            </a:endParaRPr>
          </a:p>
          <a:p>
            <a:pPr algn="l" rtl="0" eaLnBrk="1" hangingPunct="1"/>
            <a:endParaRPr lang="en-US" altLang="en-US" sz="2400" dirty="0">
              <a:cs typeface="Arial" panose="020B0604020202020204" pitchFamily="34" charset="0"/>
            </a:endParaRPr>
          </a:p>
          <a:p>
            <a:pPr algn="l" rtl="0" eaLnBrk="1" hangingPunct="1"/>
            <a:endParaRPr lang="ar-EG" altLang="en-US" sz="2400" dirty="0"/>
          </a:p>
        </p:txBody>
      </p:sp>
      <p:graphicFrame>
        <p:nvGraphicFramePr>
          <p:cNvPr id="4" name="Content Placeholder 3"/>
          <p:cNvGraphicFramePr>
            <a:graphicFrameLocks/>
          </p:cNvGraphicFramePr>
          <p:nvPr>
            <p:extLst>
              <p:ext uri="{D42A27DB-BD31-4B8C-83A1-F6EECF244321}">
                <p14:modId xmlns:p14="http://schemas.microsoft.com/office/powerpoint/2010/main" val="3035083111"/>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468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983" y="579549"/>
            <a:ext cx="7521575" cy="531702"/>
          </a:xfrm>
          <a:solidFill>
            <a:schemeClr val="accent2">
              <a:lumMod val="40000"/>
              <a:lumOff val="60000"/>
            </a:schemeClr>
          </a:solidFill>
        </p:spPr>
        <p:txBody>
          <a:bodyPr>
            <a:normAutofit/>
          </a:bodyPr>
          <a:lstStyle/>
          <a:p>
            <a:pPr algn="ctr">
              <a:defRPr/>
            </a:pPr>
            <a:r>
              <a:rPr lang="en-US" sz="3200" b="1" dirty="0" err="1" smtClean="0">
                <a:solidFill>
                  <a:srgbClr val="7030A0"/>
                </a:solidFill>
              </a:rPr>
              <a:t>Anaemia</a:t>
            </a:r>
            <a:r>
              <a:rPr lang="en-US" sz="3200" b="1" dirty="0" smtClean="0">
                <a:solidFill>
                  <a:srgbClr val="7030A0"/>
                </a:solidFill>
              </a:rPr>
              <a:t> </a:t>
            </a:r>
            <a:r>
              <a:rPr lang="en-US" sz="3200" b="1" dirty="0">
                <a:solidFill>
                  <a:srgbClr val="7030A0"/>
                </a:solidFill>
              </a:rPr>
              <a:t>in pregnancy:</a:t>
            </a:r>
            <a:endParaRPr lang="ar-EG" sz="3200" b="1" dirty="0">
              <a:solidFill>
                <a:srgbClr val="7030A0"/>
              </a:solidFill>
            </a:endParaRPr>
          </a:p>
        </p:txBody>
      </p:sp>
      <p:sp>
        <p:nvSpPr>
          <p:cNvPr id="18435" name="Content Placeholder 2"/>
          <p:cNvSpPr>
            <a:spLocks noGrp="1"/>
          </p:cNvSpPr>
          <p:nvPr>
            <p:ph idx="1"/>
          </p:nvPr>
        </p:nvSpPr>
        <p:spPr>
          <a:xfrm>
            <a:off x="1094704" y="1249251"/>
            <a:ext cx="9865217" cy="5357611"/>
          </a:xfrm>
          <a:solidFill>
            <a:schemeClr val="accent6">
              <a:lumMod val="40000"/>
              <a:lumOff val="60000"/>
            </a:schemeClr>
          </a:solidFill>
        </p:spPr>
        <p:txBody>
          <a:bodyPr>
            <a:normAutofit lnSpcReduction="10000"/>
          </a:bodyPr>
          <a:lstStyle/>
          <a:p>
            <a:pPr marL="0" indent="0" algn="l" rtl="0" eaLnBrk="1" hangingPunct="1">
              <a:buNone/>
            </a:pPr>
            <a:r>
              <a:rPr lang="en-US" altLang="en-US" b="1" u="sng" dirty="0" smtClean="0">
                <a:cs typeface="Arial" panose="020B0604020202020204" pitchFamily="34" charset="0"/>
              </a:rPr>
              <a:t>Complications of severe anemia:</a:t>
            </a:r>
          </a:p>
          <a:p>
            <a:pPr algn="l" rtl="0" eaLnBrk="1" hangingPunct="1">
              <a:buFont typeface="Wingdings" panose="05000000000000000000" pitchFamily="2" charset="2"/>
              <a:buChar char="q"/>
            </a:pPr>
            <a:r>
              <a:rPr lang="en-US" altLang="en-US" u="sng" dirty="0" smtClean="0">
                <a:cs typeface="Arial" panose="020B0604020202020204" pitchFamily="34" charset="0"/>
              </a:rPr>
              <a:t>Maternal complications :</a:t>
            </a:r>
          </a:p>
          <a:p>
            <a:pPr marL="0" indent="0" algn="l" rtl="0" eaLnBrk="1" hangingPunct="1">
              <a:buNone/>
            </a:pPr>
            <a:r>
              <a:rPr lang="en-US" altLang="en-US" dirty="0" smtClean="0">
                <a:cs typeface="Arial" panose="020B0604020202020204" pitchFamily="34" charset="0"/>
              </a:rPr>
              <a:t>1.	Cardiac failure</a:t>
            </a:r>
          </a:p>
          <a:p>
            <a:pPr marL="0" indent="0" algn="l" rtl="0" eaLnBrk="1" hangingPunct="1">
              <a:buNone/>
            </a:pPr>
            <a:r>
              <a:rPr lang="en-US" altLang="en-US" dirty="0" smtClean="0">
                <a:cs typeface="Arial" panose="020B0604020202020204" pitchFamily="34" charset="0"/>
              </a:rPr>
              <a:t>2.	Increasing fatality due to ante-partum or post-partum hemorrhage.</a:t>
            </a:r>
          </a:p>
          <a:p>
            <a:pPr marL="0" indent="0" algn="l" rtl="0" eaLnBrk="1" hangingPunct="1">
              <a:buNone/>
            </a:pPr>
            <a:r>
              <a:rPr lang="en-US" altLang="en-US" dirty="0" smtClean="0">
                <a:cs typeface="Arial" panose="020B0604020202020204" pitchFamily="34" charset="0"/>
              </a:rPr>
              <a:t>3.	Infections e.g. puerperal sepsis due to reduction of immunity. </a:t>
            </a:r>
          </a:p>
          <a:p>
            <a:pPr algn="l" rtl="0" eaLnBrk="1" hangingPunct="1">
              <a:buFont typeface="Wingdings" panose="05000000000000000000" pitchFamily="2" charset="2"/>
              <a:buChar char="q"/>
            </a:pPr>
            <a:r>
              <a:rPr lang="en-US" altLang="en-US" u="sng" dirty="0" smtClean="0">
                <a:cs typeface="Arial" panose="020B0604020202020204" pitchFamily="34" charset="0"/>
              </a:rPr>
              <a:t>Fetus / newborn complications:</a:t>
            </a:r>
          </a:p>
          <a:p>
            <a:pPr marL="0" indent="0" algn="l" rtl="0" eaLnBrk="1" hangingPunct="1">
              <a:buNone/>
            </a:pPr>
            <a:r>
              <a:rPr lang="en-US" altLang="en-US" dirty="0" smtClean="0">
                <a:cs typeface="Arial" panose="020B0604020202020204" pitchFamily="34" charset="0"/>
              </a:rPr>
              <a:t>1.	Low birth weight, intra uterine growth retardation.</a:t>
            </a:r>
          </a:p>
          <a:p>
            <a:pPr marL="0" indent="0" algn="l" rtl="0" eaLnBrk="1" hangingPunct="1">
              <a:buNone/>
            </a:pPr>
            <a:r>
              <a:rPr lang="en-US" altLang="en-US" dirty="0" smtClean="0">
                <a:cs typeface="Arial" panose="020B0604020202020204" pitchFamily="34" charset="0"/>
              </a:rPr>
              <a:t>2.	Asphyxia      </a:t>
            </a:r>
          </a:p>
          <a:p>
            <a:pPr marL="0" indent="0" algn="l" rtl="0" eaLnBrk="1" hangingPunct="1">
              <a:buNone/>
            </a:pPr>
            <a:r>
              <a:rPr lang="en-US" altLang="en-US" dirty="0" smtClean="0">
                <a:cs typeface="Arial" panose="020B0604020202020204" pitchFamily="34" charset="0"/>
              </a:rPr>
              <a:t>3.	Still birth  </a:t>
            </a:r>
          </a:p>
          <a:p>
            <a:pPr marL="0" indent="0" algn="l" rtl="0" eaLnBrk="1" hangingPunct="1">
              <a:buNone/>
            </a:pPr>
            <a:r>
              <a:rPr lang="en-US" altLang="en-US" dirty="0" smtClean="0">
                <a:cs typeface="Arial" panose="020B0604020202020204" pitchFamily="34" charset="0"/>
              </a:rPr>
              <a:t>4.	Increase </a:t>
            </a:r>
            <a:r>
              <a:rPr lang="en-US" altLang="en-US" dirty="0" err="1" smtClean="0">
                <a:cs typeface="Arial" panose="020B0604020202020204" pitchFamily="34" charset="0"/>
              </a:rPr>
              <a:t>peri</a:t>
            </a:r>
            <a:r>
              <a:rPr lang="en-US" altLang="en-US" dirty="0" smtClean="0">
                <a:cs typeface="Arial" panose="020B0604020202020204" pitchFamily="34" charset="0"/>
              </a:rPr>
              <a:t>-natal mortality .</a:t>
            </a:r>
          </a:p>
          <a:p>
            <a:pPr algn="l" rtl="0" eaLnBrk="1" hangingPunct="1"/>
            <a:endParaRPr lang="en-US" altLang="en-US" sz="1800" dirty="0">
              <a:cs typeface="Arial" panose="020B0604020202020204" pitchFamily="34" charset="0"/>
            </a:endParaRPr>
          </a:p>
          <a:p>
            <a:pPr algn="l" rtl="0" eaLnBrk="1" hangingPunct="1"/>
            <a:endParaRPr lang="en-US" altLang="en-US" sz="1800" dirty="0">
              <a:cs typeface="Arial" panose="020B0604020202020204" pitchFamily="34" charset="0"/>
            </a:endParaRPr>
          </a:p>
          <a:p>
            <a:pPr algn="l" rtl="0" eaLnBrk="1" hangingPunct="1"/>
            <a:endParaRPr lang="ar-EG" altLang="en-US" sz="1800" dirty="0"/>
          </a:p>
        </p:txBody>
      </p:sp>
      <p:graphicFrame>
        <p:nvGraphicFramePr>
          <p:cNvPr id="4" name="Content Placeholder 3"/>
          <p:cNvGraphicFramePr>
            <a:graphicFrameLocks/>
          </p:cNvGraphicFramePr>
          <p:nvPr>
            <p:extLst>
              <p:ext uri="{D42A27DB-BD31-4B8C-83A1-F6EECF244321}">
                <p14:modId xmlns:p14="http://schemas.microsoft.com/office/powerpoint/2010/main" val="3035083111"/>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43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365126"/>
            <a:ext cx="11655381" cy="858368"/>
          </a:xfrm>
          <a:solidFill>
            <a:schemeClr val="accent4">
              <a:lumMod val="60000"/>
              <a:lumOff val="40000"/>
            </a:schemeClr>
          </a:solidFill>
        </p:spPr>
        <p:txBody>
          <a:bodyPr>
            <a:normAutofit fontScale="90000"/>
          </a:bodyPr>
          <a:lstStyle/>
          <a:p>
            <a:r>
              <a:rPr lang="en-GB" dirty="0" smtClean="0"/>
              <a:t>Recommendations for management of IDA in pregnancy</a:t>
            </a:r>
            <a:endParaRPr lang="en-GB" dirty="0"/>
          </a:p>
        </p:txBody>
      </p:sp>
      <p:sp>
        <p:nvSpPr>
          <p:cNvPr id="3" name="Content Placeholder 2"/>
          <p:cNvSpPr>
            <a:spLocks noGrp="1"/>
          </p:cNvSpPr>
          <p:nvPr>
            <p:ph idx="1"/>
          </p:nvPr>
        </p:nvSpPr>
        <p:spPr>
          <a:xfrm>
            <a:off x="838200" y="1455313"/>
            <a:ext cx="10515600" cy="4721650"/>
          </a:xfrm>
          <a:solidFill>
            <a:schemeClr val="accent6">
              <a:lumMod val="40000"/>
              <a:lumOff val="60000"/>
            </a:schemeClr>
          </a:solidFill>
        </p:spPr>
        <p:txBody>
          <a:bodyPr>
            <a:normAutofit fontScale="92500" lnSpcReduction="10000"/>
          </a:bodyPr>
          <a:lstStyle/>
          <a:p>
            <a:r>
              <a:rPr lang="en-GB" dirty="0" smtClean="0"/>
              <a:t>Full </a:t>
            </a:r>
            <a:r>
              <a:rPr lang="en-GB" dirty="0"/>
              <a:t>blood count should be assessed at least at booking and at 28 weeks.</a:t>
            </a:r>
          </a:p>
          <a:p>
            <a:r>
              <a:rPr lang="en-GB" dirty="0" smtClean="0"/>
              <a:t>Give dietary </a:t>
            </a:r>
            <a:r>
              <a:rPr lang="en-GB" dirty="0"/>
              <a:t>information to maximize iron intake </a:t>
            </a:r>
            <a:r>
              <a:rPr lang="en-GB" dirty="0" smtClean="0"/>
              <a:t>&amp; absorption</a:t>
            </a:r>
            <a:r>
              <a:rPr lang="en-GB" dirty="0"/>
              <a:t>.</a:t>
            </a:r>
          </a:p>
          <a:p>
            <a:r>
              <a:rPr lang="en-GB" dirty="0"/>
              <a:t>Routine iron supplementation for all women in pregnancy is </a:t>
            </a:r>
            <a:r>
              <a:rPr lang="en-GB" dirty="0" smtClean="0"/>
              <a:t>recommended. (</a:t>
            </a:r>
            <a:r>
              <a:rPr lang="en-GB" dirty="0"/>
              <a:t>M</a:t>
            </a:r>
            <a:r>
              <a:rPr lang="en-GB" dirty="0" smtClean="0"/>
              <a:t>inimum </a:t>
            </a:r>
            <a:r>
              <a:rPr lang="en-GB" dirty="0"/>
              <a:t>dosage should be </a:t>
            </a:r>
            <a:r>
              <a:rPr lang="en-GB" b="1" i="1" dirty="0" smtClean="0">
                <a:solidFill>
                  <a:srgbClr val="FF0000"/>
                </a:solidFill>
              </a:rPr>
              <a:t>30-60</a:t>
            </a:r>
            <a:r>
              <a:rPr lang="en-GB" b="1" i="1" dirty="0">
                <a:solidFill>
                  <a:srgbClr val="FF0000"/>
                </a:solidFill>
              </a:rPr>
              <a:t> mg of elemental iron a </a:t>
            </a:r>
            <a:r>
              <a:rPr lang="en-GB" b="1" i="1" dirty="0" smtClean="0">
                <a:solidFill>
                  <a:srgbClr val="FF0000"/>
                </a:solidFill>
              </a:rPr>
              <a:t>day</a:t>
            </a:r>
            <a:r>
              <a:rPr lang="en-GB" dirty="0"/>
              <a:t>).</a:t>
            </a:r>
          </a:p>
          <a:p>
            <a:r>
              <a:rPr lang="en-GB" dirty="0" smtClean="0"/>
              <a:t>Women </a:t>
            </a:r>
            <a:r>
              <a:rPr lang="en-GB" dirty="0"/>
              <a:t>with iron deficiency </a:t>
            </a:r>
            <a:r>
              <a:rPr lang="en-GB" dirty="0" smtClean="0"/>
              <a:t>anaemia (IDA) </a:t>
            </a:r>
            <a:r>
              <a:rPr lang="en-GB" dirty="0"/>
              <a:t>should be given </a:t>
            </a:r>
            <a:r>
              <a:rPr lang="en-GB" b="1" i="1" dirty="0">
                <a:solidFill>
                  <a:srgbClr val="FF0000"/>
                </a:solidFill>
              </a:rPr>
              <a:t>100–200 mg elemental iron daily. </a:t>
            </a:r>
            <a:endParaRPr lang="en-GB" dirty="0"/>
          </a:p>
          <a:p>
            <a:r>
              <a:rPr lang="en-GB" dirty="0"/>
              <a:t>Referral to secondary </a:t>
            </a:r>
            <a:r>
              <a:rPr lang="en-GB" dirty="0" smtClean="0">
                <a:sym typeface="Wingdings" panose="05000000000000000000" pitchFamily="2" charset="2"/>
              </a:rPr>
              <a:t> </a:t>
            </a:r>
            <a:r>
              <a:rPr lang="en-GB" dirty="0" smtClean="0"/>
              <a:t>if </a:t>
            </a:r>
            <a:r>
              <a:rPr lang="en-GB" dirty="0"/>
              <a:t>there are significant symptoms </a:t>
            </a:r>
            <a:r>
              <a:rPr lang="en-GB" dirty="0" smtClean="0"/>
              <a:t>/ severe anaemia (</a:t>
            </a:r>
            <a:r>
              <a:rPr lang="en-GB" dirty="0" err="1" smtClean="0"/>
              <a:t>Hb</a:t>
            </a:r>
            <a:r>
              <a:rPr lang="en-GB" dirty="0" smtClean="0"/>
              <a:t>&lt;7.0</a:t>
            </a:r>
            <a:r>
              <a:rPr lang="en-GB" dirty="0"/>
              <a:t> g/</a:t>
            </a:r>
            <a:r>
              <a:rPr lang="en-GB" dirty="0" err="1"/>
              <a:t>dL</a:t>
            </a:r>
            <a:r>
              <a:rPr lang="en-GB" dirty="0"/>
              <a:t>), late gestation (&gt;34 weeks), or if there is failure to respond to </a:t>
            </a:r>
            <a:r>
              <a:rPr lang="en-GB" dirty="0" smtClean="0"/>
              <a:t>oral </a:t>
            </a:r>
            <a:r>
              <a:rPr lang="en-GB" dirty="0"/>
              <a:t>iron.</a:t>
            </a:r>
          </a:p>
          <a:p>
            <a:r>
              <a:rPr lang="en-GB" dirty="0"/>
              <a:t>Once </a:t>
            </a:r>
            <a:r>
              <a:rPr lang="en-GB" dirty="0" err="1" smtClean="0"/>
              <a:t>Hb</a:t>
            </a:r>
            <a:r>
              <a:rPr lang="en-GB" dirty="0" smtClean="0"/>
              <a:t> in </a:t>
            </a:r>
            <a:r>
              <a:rPr lang="en-GB" dirty="0"/>
              <a:t>the normal range, supplementation </a:t>
            </a:r>
            <a:r>
              <a:rPr lang="en-GB" i="1" dirty="0">
                <a:solidFill>
                  <a:srgbClr val="FF0000"/>
                </a:solidFill>
              </a:rPr>
              <a:t>should continue for 3 months </a:t>
            </a:r>
            <a:r>
              <a:rPr lang="en-GB" i="1" dirty="0" smtClean="0">
                <a:solidFill>
                  <a:srgbClr val="FF0000"/>
                </a:solidFill>
              </a:rPr>
              <a:t>&amp; at </a:t>
            </a:r>
            <a:r>
              <a:rPr lang="en-GB" i="1" dirty="0">
                <a:solidFill>
                  <a:srgbClr val="FF0000"/>
                </a:solidFill>
              </a:rPr>
              <a:t>least until 6 weeks postpartum</a:t>
            </a:r>
            <a:r>
              <a:rPr lang="en-GB" dirty="0"/>
              <a:t> to </a:t>
            </a:r>
            <a:r>
              <a:rPr lang="en-GB" dirty="0" smtClean="0"/>
              <a:t>refill iron stores.</a:t>
            </a:r>
            <a:endParaRPr lang="en-GB" dirty="0"/>
          </a:p>
          <a:p>
            <a:endParaRPr lang="en-GB" dirty="0"/>
          </a:p>
        </p:txBody>
      </p:sp>
    </p:spTree>
    <p:extLst>
      <p:ext uri="{BB962C8B-B14F-4D97-AF65-F5344CB8AC3E}">
        <p14:creationId xmlns:p14="http://schemas.microsoft.com/office/powerpoint/2010/main" val="101528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2560" y="584352"/>
            <a:ext cx="10515600" cy="610808"/>
          </a:xfrm>
          <a:solidFill>
            <a:srgbClr val="FCCEEF"/>
          </a:solidFill>
        </p:spPr>
        <p:txBody>
          <a:bodyPr>
            <a:normAutofit fontScale="90000"/>
          </a:bodyPr>
          <a:lstStyle/>
          <a:p>
            <a:r>
              <a:rPr lang="en-GB" dirty="0" smtClean="0"/>
              <a:t>Ultrasound scan during pregnancy</a:t>
            </a:r>
            <a:endParaRPr lang="en-GB" dirty="0"/>
          </a:p>
        </p:txBody>
      </p:sp>
      <p:sp>
        <p:nvSpPr>
          <p:cNvPr id="3" name="Content Placeholder 2"/>
          <p:cNvSpPr>
            <a:spLocks noGrp="1"/>
          </p:cNvSpPr>
          <p:nvPr>
            <p:ph idx="1"/>
          </p:nvPr>
        </p:nvSpPr>
        <p:spPr>
          <a:xfrm>
            <a:off x="271462" y="1313645"/>
            <a:ext cx="6966465" cy="5293218"/>
          </a:xfrm>
          <a:solidFill>
            <a:srgbClr val="FFCC66"/>
          </a:solidFill>
          <a:ln>
            <a:solidFill>
              <a:schemeClr val="tx1"/>
            </a:solidFill>
          </a:ln>
        </p:spPr>
        <p:txBody>
          <a:bodyPr>
            <a:normAutofit fontScale="92500" lnSpcReduction="10000"/>
          </a:bodyPr>
          <a:lstStyle/>
          <a:p>
            <a:r>
              <a:rPr lang="en-GB" dirty="0"/>
              <a:t>An ultrasound (U/S) </a:t>
            </a:r>
            <a:r>
              <a:rPr lang="en-GB" dirty="0" smtClean="0"/>
              <a:t>scan </a:t>
            </a:r>
            <a:r>
              <a:rPr lang="en-GB" dirty="0"/>
              <a:t>before 24 </a:t>
            </a:r>
            <a:r>
              <a:rPr lang="en-GB" dirty="0" smtClean="0"/>
              <a:t>weeks’ </a:t>
            </a:r>
            <a:r>
              <a:rPr lang="en-GB" dirty="0"/>
              <a:t>gestation </a:t>
            </a:r>
            <a:r>
              <a:rPr lang="en-GB" b="1" dirty="0" smtClean="0">
                <a:solidFill>
                  <a:srgbClr val="FF0000"/>
                </a:solidFill>
              </a:rPr>
              <a:t>(early ultrasound) </a:t>
            </a:r>
            <a:r>
              <a:rPr lang="en-GB" dirty="0" smtClean="0"/>
              <a:t>is </a:t>
            </a:r>
            <a:r>
              <a:rPr lang="en-GB" dirty="0"/>
              <a:t>recommended for all pregnant women </a:t>
            </a:r>
            <a:r>
              <a:rPr lang="en-GB" dirty="0" smtClean="0"/>
              <a:t>to:</a:t>
            </a:r>
            <a:endParaRPr lang="en-GB" dirty="0"/>
          </a:p>
          <a:p>
            <a:pPr lvl="1">
              <a:buFont typeface="Wingdings" panose="05000000000000000000" pitchFamily="2" charset="2"/>
              <a:buChar char="v"/>
            </a:pPr>
            <a:r>
              <a:rPr lang="en-GB" sz="2800" dirty="0"/>
              <a:t> estimate gestational age</a:t>
            </a:r>
          </a:p>
          <a:p>
            <a:pPr lvl="1">
              <a:buFont typeface="Wingdings" panose="05000000000000000000" pitchFamily="2" charset="2"/>
              <a:buChar char="v"/>
            </a:pPr>
            <a:r>
              <a:rPr lang="en-GB" sz="2800" dirty="0"/>
              <a:t> detect fetal anomalies </a:t>
            </a:r>
            <a:r>
              <a:rPr lang="en-GB" sz="2800" dirty="0" smtClean="0"/>
              <a:t>&amp; multiple </a:t>
            </a:r>
            <a:r>
              <a:rPr lang="en-GB" sz="2800" dirty="0"/>
              <a:t>pregnancies</a:t>
            </a:r>
          </a:p>
          <a:p>
            <a:pPr lvl="1">
              <a:buFont typeface="Wingdings" panose="05000000000000000000" pitchFamily="2" charset="2"/>
              <a:buChar char="v"/>
            </a:pPr>
            <a:r>
              <a:rPr lang="en-GB" sz="2800" dirty="0"/>
              <a:t> </a:t>
            </a:r>
            <a:r>
              <a:rPr lang="en-GB" sz="2800" dirty="0" smtClean="0"/>
              <a:t>improve </a:t>
            </a:r>
            <a:r>
              <a:rPr lang="en-GB" sz="2800" dirty="0"/>
              <a:t>the maternal pregnancy experience</a:t>
            </a:r>
          </a:p>
          <a:p>
            <a:pPr marL="457200" lvl="1" indent="0">
              <a:buNone/>
            </a:pPr>
            <a:endParaRPr lang="en-GB" sz="2800" dirty="0"/>
          </a:p>
          <a:p>
            <a:r>
              <a:rPr lang="en-US" dirty="0" smtClean="0"/>
              <a:t>An </a:t>
            </a:r>
            <a:r>
              <a:rPr lang="en-GB" dirty="0"/>
              <a:t>(U/S) </a:t>
            </a:r>
            <a:r>
              <a:rPr lang="en-US" dirty="0" smtClean="0"/>
              <a:t>scan </a:t>
            </a:r>
            <a:r>
              <a:rPr lang="en-US" dirty="0"/>
              <a:t>after 24 weeks’ gestation </a:t>
            </a:r>
            <a:r>
              <a:rPr lang="en-US" b="1" dirty="0">
                <a:solidFill>
                  <a:srgbClr val="FF0000"/>
                </a:solidFill>
              </a:rPr>
              <a:t>(late ultrasound) </a:t>
            </a:r>
            <a:r>
              <a:rPr lang="en-US" dirty="0"/>
              <a:t>is not recommended for pregnant women who </a:t>
            </a:r>
            <a:r>
              <a:rPr lang="en-US" dirty="0" smtClean="0"/>
              <a:t>had </a:t>
            </a:r>
            <a:r>
              <a:rPr lang="en-US" dirty="0"/>
              <a:t>an early </a:t>
            </a:r>
            <a:r>
              <a:rPr lang="en-GB" dirty="0"/>
              <a:t>(U/S</a:t>
            </a:r>
            <a:r>
              <a:rPr lang="en-GB" dirty="0" smtClean="0"/>
              <a:t>)</a:t>
            </a:r>
            <a:r>
              <a:rPr lang="en-US" dirty="0" smtClean="0"/>
              <a:t>.  </a:t>
            </a:r>
          </a:p>
          <a:p>
            <a:pPr marL="0" indent="0">
              <a:buNone/>
            </a:pPr>
            <a:endParaRPr lang="en-GB" dirty="0"/>
          </a:p>
          <a:p>
            <a:r>
              <a:rPr lang="en-GB" dirty="0"/>
              <a:t>(U/S) </a:t>
            </a:r>
            <a:r>
              <a:rPr lang="en-US" dirty="0" smtClean="0"/>
              <a:t>is used </a:t>
            </a:r>
            <a:r>
              <a:rPr lang="en-US" dirty="0"/>
              <a:t>for other indications (e.g. obstetric emergencies) or </a:t>
            </a:r>
            <a:r>
              <a:rPr lang="en-US" dirty="0" smtClean="0"/>
              <a:t>in other medical </a:t>
            </a:r>
            <a:r>
              <a:rPr lang="en-US" dirty="0"/>
              <a:t>departments </a:t>
            </a:r>
            <a:endParaRPr lang="en-US" dirty="0" smtClean="0"/>
          </a:p>
          <a:p>
            <a:pPr marL="457200" lvl="1" indent="0">
              <a:buNone/>
            </a:pPr>
            <a:endParaRPr lang="en-US" dirty="0" smtClean="0"/>
          </a:p>
        </p:txBody>
      </p:sp>
      <p:graphicFrame>
        <p:nvGraphicFramePr>
          <p:cNvPr id="7" name="Content Placeholder 3"/>
          <p:cNvGraphicFramePr>
            <a:graphicFrameLocks/>
          </p:cNvGraphicFramePr>
          <p:nvPr>
            <p:extLst>
              <p:ext uri="{D42A27DB-BD31-4B8C-83A1-F6EECF244321}">
                <p14:modId xmlns:p14="http://schemas.microsoft.com/office/powerpoint/2010/main" val="2686471070"/>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Early Pregnancy Ultrasound Resul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647" y="1433768"/>
            <a:ext cx="4426513" cy="442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11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7881"/>
            <a:ext cx="12192000" cy="1325563"/>
          </a:xfrm>
        </p:spPr>
        <p:txBody>
          <a:bodyPr>
            <a:normAutofit/>
          </a:bodyPr>
          <a:lstStyle/>
          <a:p>
            <a:r>
              <a:rPr lang="en-GB" dirty="0" err="1" smtClean="0"/>
              <a:t>Intrapartum</a:t>
            </a:r>
            <a:r>
              <a:rPr lang="en-GB" dirty="0" smtClean="0"/>
              <a:t> (delivery) </a:t>
            </a:r>
            <a:r>
              <a:rPr lang="en-GB" dirty="0"/>
              <a:t>care for a positive childbirth </a:t>
            </a:r>
            <a:r>
              <a:rPr lang="en-GB" dirty="0" smtClean="0"/>
              <a:t>experience</a:t>
            </a:r>
            <a:endParaRPr lang="en-GB" dirty="0"/>
          </a:p>
        </p:txBody>
      </p:sp>
      <p:sp>
        <p:nvSpPr>
          <p:cNvPr id="3" name="Content Placeholder 2"/>
          <p:cNvSpPr>
            <a:spLocks noGrp="1"/>
          </p:cNvSpPr>
          <p:nvPr>
            <p:ph idx="1"/>
          </p:nvPr>
        </p:nvSpPr>
        <p:spPr>
          <a:xfrm>
            <a:off x="212502" y="1736725"/>
            <a:ext cx="6007994" cy="4767105"/>
          </a:xfrm>
          <a:solidFill>
            <a:srgbClr val="FCCEEF"/>
          </a:solidFill>
        </p:spPr>
        <p:txBody>
          <a:bodyPr>
            <a:noAutofit/>
          </a:bodyPr>
          <a:lstStyle/>
          <a:p>
            <a:r>
              <a:rPr lang="en-GB" sz="2000" dirty="0" smtClean="0">
                <a:solidFill>
                  <a:srgbClr val="FF0000"/>
                </a:solidFill>
                <a:latin typeface="Bahnschrift" panose="020B0502040204020203" pitchFamily="34" charset="0"/>
              </a:rPr>
              <a:t>1</a:t>
            </a:r>
            <a:r>
              <a:rPr lang="en-GB" sz="2000" dirty="0">
                <a:solidFill>
                  <a:srgbClr val="FF0000"/>
                </a:solidFill>
                <a:latin typeface="Bahnschrift" panose="020B0502040204020203" pitchFamily="34" charset="0"/>
              </a:rPr>
              <a:t>. Respectful maternity care </a:t>
            </a:r>
            <a:r>
              <a:rPr lang="en-GB" sz="2000" dirty="0" smtClean="0">
                <a:latin typeface="Bahnschrift" panose="020B0502040204020203" pitchFamily="34" charset="0"/>
              </a:rPr>
              <a:t>– maintains </a:t>
            </a:r>
            <a:r>
              <a:rPr lang="en-GB" sz="2000" dirty="0">
                <a:latin typeface="Bahnschrift" panose="020B0502040204020203" pitchFamily="34" charset="0"/>
              </a:rPr>
              <a:t>their dignity, privacy </a:t>
            </a:r>
            <a:r>
              <a:rPr lang="en-GB" sz="2000" dirty="0" smtClean="0">
                <a:latin typeface="Bahnschrift" panose="020B0502040204020203" pitchFamily="34" charset="0"/>
              </a:rPr>
              <a:t>&amp; confidentiality</a:t>
            </a:r>
            <a:r>
              <a:rPr lang="en-GB" sz="2000" dirty="0">
                <a:latin typeface="Bahnschrift" panose="020B0502040204020203" pitchFamily="34" charset="0"/>
              </a:rPr>
              <a:t>, ensures freedom from harm </a:t>
            </a:r>
            <a:r>
              <a:rPr lang="en-GB" sz="2000" dirty="0" smtClean="0">
                <a:latin typeface="Bahnschrift" panose="020B0502040204020203" pitchFamily="34" charset="0"/>
              </a:rPr>
              <a:t>&amp; mistreatment</a:t>
            </a:r>
            <a:r>
              <a:rPr lang="en-GB" sz="2000" dirty="0">
                <a:latin typeface="Bahnschrift" panose="020B0502040204020203" pitchFamily="34" charset="0"/>
              </a:rPr>
              <a:t>, </a:t>
            </a:r>
            <a:r>
              <a:rPr lang="en-GB" sz="2000" dirty="0" smtClean="0">
                <a:latin typeface="Bahnschrift" panose="020B0502040204020203" pitchFamily="34" charset="0"/>
              </a:rPr>
              <a:t>&amp; enables </a:t>
            </a:r>
            <a:r>
              <a:rPr lang="en-GB" sz="2000" dirty="0">
                <a:latin typeface="Bahnschrift" panose="020B0502040204020203" pitchFamily="34" charset="0"/>
              </a:rPr>
              <a:t>informed choice </a:t>
            </a:r>
            <a:r>
              <a:rPr lang="en-GB" sz="2000" dirty="0" smtClean="0">
                <a:latin typeface="Bahnschrift" panose="020B0502040204020203" pitchFamily="34" charset="0"/>
              </a:rPr>
              <a:t>&amp; continuous </a:t>
            </a:r>
            <a:r>
              <a:rPr lang="en-GB" sz="2000" dirty="0">
                <a:latin typeface="Bahnschrift" panose="020B0502040204020203" pitchFamily="34" charset="0"/>
              </a:rPr>
              <a:t>support during labour </a:t>
            </a:r>
            <a:r>
              <a:rPr lang="en-GB" sz="2000" dirty="0" smtClean="0">
                <a:latin typeface="Bahnschrift" panose="020B0502040204020203" pitchFamily="34" charset="0"/>
              </a:rPr>
              <a:t>&amp; childbirth.</a:t>
            </a:r>
          </a:p>
          <a:p>
            <a:r>
              <a:rPr lang="en-GB" sz="2000" dirty="0" smtClean="0">
                <a:solidFill>
                  <a:srgbClr val="FF0000"/>
                </a:solidFill>
                <a:latin typeface="Bahnschrift" panose="020B0502040204020203" pitchFamily="34" charset="0"/>
              </a:rPr>
              <a:t>2</a:t>
            </a:r>
            <a:r>
              <a:rPr lang="en-GB" sz="2000" dirty="0">
                <a:solidFill>
                  <a:srgbClr val="FF0000"/>
                </a:solidFill>
                <a:latin typeface="Bahnschrift" panose="020B0502040204020203" pitchFamily="34" charset="0"/>
              </a:rPr>
              <a:t>. Effective communication </a:t>
            </a:r>
            <a:r>
              <a:rPr lang="en-GB" sz="2000" dirty="0">
                <a:latin typeface="Bahnschrift" panose="020B0502040204020203" pitchFamily="34" charset="0"/>
              </a:rPr>
              <a:t>between maternity care providers </a:t>
            </a:r>
            <a:r>
              <a:rPr lang="en-GB" sz="2000" dirty="0" smtClean="0">
                <a:latin typeface="Bahnschrift" panose="020B0502040204020203" pitchFamily="34" charset="0"/>
              </a:rPr>
              <a:t>&amp; women </a:t>
            </a:r>
            <a:r>
              <a:rPr lang="en-GB" sz="2000" dirty="0">
                <a:latin typeface="Bahnschrift" panose="020B0502040204020203" pitchFamily="34" charset="0"/>
              </a:rPr>
              <a:t>in </a:t>
            </a:r>
            <a:r>
              <a:rPr lang="en-GB" sz="2000" dirty="0" smtClean="0">
                <a:latin typeface="Bahnschrift" panose="020B0502040204020203" pitchFamily="34" charset="0"/>
              </a:rPr>
              <a:t>labour. (simple &amp; culturally </a:t>
            </a:r>
            <a:r>
              <a:rPr lang="en-GB" sz="2000" dirty="0">
                <a:latin typeface="Bahnschrift" panose="020B0502040204020203" pitchFamily="34" charset="0"/>
              </a:rPr>
              <a:t>acceptable </a:t>
            </a:r>
            <a:r>
              <a:rPr lang="en-GB" sz="2000" dirty="0" smtClean="0">
                <a:latin typeface="Bahnschrift" panose="020B0502040204020203" pitchFamily="34" charset="0"/>
              </a:rPr>
              <a:t>methods).</a:t>
            </a:r>
          </a:p>
          <a:p>
            <a:r>
              <a:rPr lang="en-GB" sz="2000" dirty="0" smtClean="0">
                <a:solidFill>
                  <a:srgbClr val="FF0000"/>
                </a:solidFill>
                <a:latin typeface="Bahnschrift" panose="020B0502040204020203" pitchFamily="34" charset="0"/>
              </a:rPr>
              <a:t>3</a:t>
            </a:r>
            <a:r>
              <a:rPr lang="en-GB" sz="2000" dirty="0">
                <a:solidFill>
                  <a:srgbClr val="FF0000"/>
                </a:solidFill>
                <a:latin typeface="Bahnschrift" panose="020B0502040204020203" pitchFamily="34" charset="0"/>
              </a:rPr>
              <a:t>. A companion of choice </a:t>
            </a:r>
            <a:r>
              <a:rPr lang="en-GB" sz="2000" dirty="0">
                <a:latin typeface="Bahnschrift" panose="020B0502040204020203" pitchFamily="34" charset="0"/>
              </a:rPr>
              <a:t>is recommended </a:t>
            </a:r>
            <a:r>
              <a:rPr lang="en-GB" sz="2000" dirty="0" smtClean="0">
                <a:latin typeface="Bahnschrift" panose="020B0502040204020203" pitchFamily="34" charset="0"/>
              </a:rPr>
              <a:t>throughout </a:t>
            </a:r>
            <a:r>
              <a:rPr lang="en-GB" sz="2000" dirty="0">
                <a:latin typeface="Bahnschrift" panose="020B0502040204020203" pitchFamily="34" charset="0"/>
              </a:rPr>
              <a:t>labour and childbirth. </a:t>
            </a:r>
            <a:endParaRPr lang="en-GB" sz="2000" dirty="0" smtClean="0">
              <a:latin typeface="Bahnschrift" panose="020B0502040204020203" pitchFamily="34" charset="0"/>
            </a:endParaRPr>
          </a:p>
          <a:p>
            <a:r>
              <a:rPr lang="en-GB" sz="2000" dirty="0" smtClean="0">
                <a:solidFill>
                  <a:srgbClr val="FF0000"/>
                </a:solidFill>
                <a:latin typeface="Bahnschrift" panose="020B0502040204020203" pitchFamily="34" charset="0"/>
              </a:rPr>
              <a:t>4. Pain </a:t>
            </a:r>
            <a:r>
              <a:rPr lang="en-GB" sz="2000" dirty="0">
                <a:solidFill>
                  <a:srgbClr val="FF0000"/>
                </a:solidFill>
                <a:latin typeface="Bahnschrift" panose="020B0502040204020203" pitchFamily="34" charset="0"/>
              </a:rPr>
              <a:t>relief strategies: </a:t>
            </a:r>
            <a:r>
              <a:rPr lang="en-GB" sz="2000" dirty="0">
                <a:latin typeface="Bahnschrift" panose="020B0502040204020203" pitchFamily="34" charset="0"/>
              </a:rPr>
              <a:t>depending on a woman’s </a:t>
            </a:r>
            <a:r>
              <a:rPr lang="en-GB" sz="2000" dirty="0" smtClean="0">
                <a:latin typeface="Bahnschrift" panose="020B0502040204020203" pitchFamily="34" charset="0"/>
              </a:rPr>
              <a:t>preferences</a:t>
            </a:r>
          </a:p>
          <a:p>
            <a:r>
              <a:rPr lang="en-GB" sz="2000" dirty="0" smtClean="0">
                <a:latin typeface="Bahnschrift" panose="020B0502040204020203" pitchFamily="34" charset="0"/>
              </a:rPr>
              <a:t>5. Encouraging </a:t>
            </a:r>
            <a:r>
              <a:rPr lang="en-GB" sz="2000" dirty="0">
                <a:latin typeface="Bahnschrift" panose="020B0502040204020203" pitchFamily="34" charset="0"/>
              </a:rPr>
              <a:t>the adoption of </a:t>
            </a:r>
            <a:r>
              <a:rPr lang="en-GB" sz="2000" dirty="0">
                <a:solidFill>
                  <a:srgbClr val="FF0000"/>
                </a:solidFill>
                <a:latin typeface="Bahnschrift" panose="020B0502040204020203" pitchFamily="34" charset="0"/>
              </a:rPr>
              <a:t>mobility</a:t>
            </a:r>
            <a:r>
              <a:rPr lang="en-GB" sz="2000" dirty="0">
                <a:latin typeface="Bahnschrift" panose="020B0502040204020203" pitchFamily="34" charset="0"/>
              </a:rPr>
              <a:t> </a:t>
            </a:r>
            <a:r>
              <a:rPr lang="en-GB" sz="2000" dirty="0" smtClean="0">
                <a:latin typeface="Bahnschrift" panose="020B0502040204020203" pitchFamily="34" charset="0"/>
              </a:rPr>
              <a:t>&amp; an </a:t>
            </a:r>
            <a:r>
              <a:rPr lang="en-GB" sz="2000" dirty="0">
                <a:latin typeface="Bahnschrift" panose="020B0502040204020203" pitchFamily="34" charset="0"/>
              </a:rPr>
              <a:t>upright position during labour in women at low </a:t>
            </a:r>
            <a:r>
              <a:rPr lang="en-GB" sz="2000" dirty="0" smtClean="0">
                <a:latin typeface="Bahnschrift" panose="020B0502040204020203" pitchFamily="34" charset="0"/>
              </a:rPr>
              <a:t>risk.</a:t>
            </a:r>
            <a:endParaRPr lang="en-GB" sz="2000" dirty="0">
              <a:latin typeface="Bahnschrift" panose="020B0502040204020203" pitchFamily="34" charset="0"/>
            </a:endParaRPr>
          </a:p>
        </p:txBody>
      </p:sp>
      <p:pic>
        <p:nvPicPr>
          <p:cNvPr id="3074" name="Picture 2" descr="Image result for intrapartum care w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284" y="1146220"/>
            <a:ext cx="5423995" cy="54735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3"/>
          <p:cNvGraphicFramePr>
            <a:graphicFrameLocks/>
          </p:cNvGraphicFramePr>
          <p:nvPr>
            <p:extLst>
              <p:ext uri="{D42A27DB-BD31-4B8C-83A1-F6EECF244321}">
                <p14:modId xmlns:p14="http://schemas.microsoft.com/office/powerpoint/2010/main" val="3526705056"/>
              </p:ext>
            </p:extLst>
          </p:nvPr>
        </p:nvGraphicFramePr>
        <p:xfrm>
          <a:off x="103030" y="0"/>
          <a:ext cx="6914881" cy="53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564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a:solidFill>
            <a:srgbClr val="92D050"/>
          </a:solidFill>
        </p:spPr>
        <p:txBody>
          <a:bodyPr/>
          <a:lstStyle/>
          <a:p>
            <a:r>
              <a:rPr lang="en-GB" b="1" dirty="0"/>
              <a:t>SAFE </a:t>
            </a:r>
            <a:r>
              <a:rPr lang="en-GB" b="1" dirty="0" smtClean="0"/>
              <a:t>MOTHERHOOD (WHO)</a:t>
            </a:r>
            <a:endParaRPr lang="en-GB" dirty="0"/>
          </a:p>
        </p:txBody>
      </p:sp>
      <p:sp>
        <p:nvSpPr>
          <p:cNvPr id="3" name="Content Placeholder 2"/>
          <p:cNvSpPr>
            <a:spLocks noGrp="1"/>
          </p:cNvSpPr>
          <p:nvPr>
            <p:ph idx="1"/>
          </p:nvPr>
        </p:nvSpPr>
        <p:spPr>
          <a:xfrm>
            <a:off x="838200" y="1596980"/>
            <a:ext cx="10515600" cy="4579983"/>
          </a:xfrm>
          <a:solidFill>
            <a:schemeClr val="bg1">
              <a:lumMod val="85000"/>
            </a:schemeClr>
          </a:solidFill>
        </p:spPr>
        <p:txBody>
          <a:bodyPr>
            <a:normAutofit/>
          </a:bodyPr>
          <a:lstStyle/>
          <a:p>
            <a:r>
              <a:rPr lang="en-GB" dirty="0"/>
              <a:t>A</a:t>
            </a:r>
            <a:r>
              <a:rPr lang="en-GB" dirty="0" smtClean="0"/>
              <a:t> global effort aims </a:t>
            </a:r>
            <a:r>
              <a:rPr lang="en-GB" dirty="0"/>
              <a:t>to reduce deaths and </a:t>
            </a:r>
            <a:r>
              <a:rPr lang="en-GB" dirty="0" smtClean="0"/>
              <a:t>illnesses among </a:t>
            </a:r>
            <a:r>
              <a:rPr lang="en-GB" dirty="0"/>
              <a:t>women and infants, especially in </a:t>
            </a:r>
            <a:r>
              <a:rPr lang="en-GB" dirty="0" smtClean="0"/>
              <a:t>developing countries. (A human right)</a:t>
            </a:r>
          </a:p>
          <a:p>
            <a:r>
              <a:rPr lang="en-GB" dirty="0"/>
              <a:t>I</a:t>
            </a:r>
            <a:r>
              <a:rPr lang="en-GB" dirty="0" smtClean="0"/>
              <a:t>nteraction of medical </a:t>
            </a:r>
            <a:r>
              <a:rPr lang="en-GB" dirty="0"/>
              <a:t>and non-medical </a:t>
            </a:r>
            <a:r>
              <a:rPr lang="en-GB" dirty="0" smtClean="0"/>
              <a:t>factors.</a:t>
            </a:r>
          </a:p>
          <a:p>
            <a:r>
              <a:rPr lang="en-GB" b="1" dirty="0">
                <a:solidFill>
                  <a:srgbClr val="FF0000"/>
                </a:solidFill>
              </a:rPr>
              <a:t>‘mother–baby package’ </a:t>
            </a:r>
            <a:r>
              <a:rPr lang="en-GB" dirty="0" smtClean="0"/>
              <a:t>: interventions </a:t>
            </a:r>
            <a:r>
              <a:rPr lang="en-GB" dirty="0"/>
              <a:t>including </a:t>
            </a:r>
            <a:r>
              <a:rPr lang="en-GB" dirty="0" smtClean="0"/>
              <a:t>family planning </a:t>
            </a:r>
            <a:r>
              <a:rPr lang="en-GB" dirty="0"/>
              <a:t>to prevent unwanted and </a:t>
            </a:r>
            <a:r>
              <a:rPr lang="en-GB" dirty="0" smtClean="0"/>
              <a:t>mistimed </a:t>
            </a:r>
            <a:r>
              <a:rPr lang="en-GB" dirty="0" smtClean="0"/>
              <a:t>pregnancies, basic </a:t>
            </a:r>
            <a:r>
              <a:rPr lang="en-GB" dirty="0"/>
              <a:t>maternity care for all pregnancies, </a:t>
            </a:r>
            <a:r>
              <a:rPr lang="en-GB" dirty="0" smtClean="0"/>
              <a:t>special </a:t>
            </a:r>
            <a:r>
              <a:rPr lang="en-GB" dirty="0"/>
              <a:t>care for the prevention and management </a:t>
            </a:r>
            <a:r>
              <a:rPr lang="en-GB" dirty="0" smtClean="0"/>
              <a:t>of complications </a:t>
            </a:r>
            <a:r>
              <a:rPr lang="en-GB" dirty="0"/>
              <a:t>during pregnancy, delivery and </a:t>
            </a:r>
            <a:r>
              <a:rPr lang="en-GB" dirty="0" smtClean="0"/>
              <a:t>postpartum for </a:t>
            </a:r>
            <a:r>
              <a:rPr lang="en-GB" dirty="0"/>
              <a:t>the mother and her newborn baby.</a:t>
            </a:r>
            <a:endParaRPr lang="en-GB" dirty="0" smtClean="0"/>
          </a:p>
          <a:p>
            <a:r>
              <a:rPr lang="en-GB" b="1" dirty="0"/>
              <a:t>Essential </a:t>
            </a:r>
            <a:r>
              <a:rPr lang="en-GB" b="1" dirty="0" smtClean="0"/>
              <a:t>services </a:t>
            </a:r>
            <a:r>
              <a:rPr lang="en-GB" b="1" dirty="0"/>
              <a:t>for </a:t>
            </a:r>
            <a:r>
              <a:rPr lang="en-GB" b="1" dirty="0" smtClean="0"/>
              <a:t>safe motherhood</a:t>
            </a:r>
            <a:r>
              <a:rPr lang="en-GB" b="1" dirty="0"/>
              <a:t> </a:t>
            </a:r>
            <a:r>
              <a:rPr lang="en-GB" dirty="0" smtClean="0"/>
              <a:t>should </a:t>
            </a:r>
            <a:r>
              <a:rPr lang="en-GB" dirty="0"/>
              <a:t>be </a:t>
            </a:r>
            <a:r>
              <a:rPr lang="en-GB" dirty="0" smtClean="0"/>
              <a:t>available </a:t>
            </a:r>
            <a:r>
              <a:rPr lang="en-GB" dirty="0"/>
              <a:t>through a network of </a:t>
            </a:r>
            <a:r>
              <a:rPr lang="en-GB" dirty="0" smtClean="0"/>
              <a:t>community health-care </a:t>
            </a:r>
            <a:r>
              <a:rPr lang="en-GB" dirty="0"/>
              <a:t>providers, clinics and </a:t>
            </a:r>
            <a:r>
              <a:rPr lang="en-GB" dirty="0" smtClean="0"/>
              <a:t>hospitals.</a:t>
            </a:r>
            <a:endParaRPr lang="en-GB" dirty="0"/>
          </a:p>
        </p:txBody>
      </p:sp>
    </p:spTree>
    <p:extLst>
      <p:ext uri="{BB962C8B-B14F-4D97-AF65-F5344CB8AC3E}">
        <p14:creationId xmlns:p14="http://schemas.microsoft.com/office/powerpoint/2010/main" val="273479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 y="1922625"/>
            <a:ext cx="10515600" cy="4351338"/>
          </a:xfrm>
          <a:solidFill>
            <a:schemeClr val="bg2"/>
          </a:solidFill>
        </p:spPr>
        <p:txBody>
          <a:bodyPr>
            <a:normAutofit/>
          </a:bodyPr>
          <a:lstStyle/>
          <a:p>
            <a:r>
              <a:rPr lang="en-US" dirty="0"/>
              <a:t>Preparation of equipment and supplies required during delivery. </a:t>
            </a:r>
            <a:endParaRPr lang="en-US" dirty="0" smtClean="0"/>
          </a:p>
          <a:p>
            <a:r>
              <a:rPr lang="en-US" dirty="0" smtClean="0"/>
              <a:t>Examination </a:t>
            </a:r>
            <a:r>
              <a:rPr lang="en-US" dirty="0"/>
              <a:t>of mother’s physical condition abdominal palpation, monitoring fetal heart sound, observation of vital signs, </a:t>
            </a:r>
            <a:r>
              <a:rPr lang="en-US" dirty="0" err="1"/>
              <a:t>labour</a:t>
            </a:r>
            <a:r>
              <a:rPr lang="en-US" dirty="0"/>
              <a:t> pain and uterine </a:t>
            </a:r>
            <a:r>
              <a:rPr lang="en-US" dirty="0" smtClean="0"/>
              <a:t>contractions </a:t>
            </a:r>
            <a:r>
              <a:rPr lang="en-US" dirty="0"/>
              <a:t>etc. </a:t>
            </a:r>
            <a:endParaRPr lang="en-US" dirty="0" smtClean="0"/>
          </a:p>
          <a:p>
            <a:r>
              <a:rPr lang="en-US" dirty="0" smtClean="0"/>
              <a:t>Conducting </a:t>
            </a:r>
            <a:r>
              <a:rPr lang="en-US" dirty="0"/>
              <a:t>delivery, </a:t>
            </a:r>
            <a:r>
              <a:rPr lang="en-US" dirty="0" smtClean="0"/>
              <a:t>watch for any </a:t>
            </a:r>
            <a:r>
              <a:rPr lang="en-US" dirty="0"/>
              <a:t>problem and helping mother in </a:t>
            </a:r>
            <a:r>
              <a:rPr lang="en-US" dirty="0" smtClean="0"/>
              <a:t>pain relief. </a:t>
            </a:r>
          </a:p>
          <a:p>
            <a:r>
              <a:rPr lang="en-US" dirty="0" smtClean="0"/>
              <a:t>Giving </a:t>
            </a:r>
            <a:r>
              <a:rPr lang="en-US" dirty="0"/>
              <a:t>immediate care to mother and baby after delivery. </a:t>
            </a:r>
            <a:endParaRPr lang="en-US" dirty="0" smtClean="0"/>
          </a:p>
          <a:p>
            <a:r>
              <a:rPr lang="en-US" dirty="0" smtClean="0"/>
              <a:t>Maintaining </a:t>
            </a:r>
            <a:r>
              <a:rPr lang="en-US" dirty="0"/>
              <a:t>record and reporting of birth to authority.</a:t>
            </a:r>
            <a:endParaRPr lang="en-US" dirty="0"/>
          </a:p>
        </p:txBody>
      </p:sp>
      <p:grpSp>
        <p:nvGrpSpPr>
          <p:cNvPr id="4" name="Group 3"/>
          <p:cNvGrpSpPr/>
          <p:nvPr/>
        </p:nvGrpSpPr>
        <p:grpSpPr>
          <a:xfrm>
            <a:off x="0" y="29649"/>
            <a:ext cx="6908128" cy="536015"/>
            <a:chOff x="0" y="0"/>
            <a:chExt cx="6908128" cy="536015"/>
          </a:xfrm>
        </p:grpSpPr>
        <p:sp>
          <p:nvSpPr>
            <p:cNvPr id="5" name="Rounded Rectangle 4"/>
            <p:cNvSpPr/>
            <p:nvPr/>
          </p:nvSpPr>
          <p:spPr>
            <a:xfrm>
              <a:off x="0" y="0"/>
              <a:ext cx="6908128" cy="536015"/>
            </a:xfrm>
            <a:prstGeom prst="roundRect">
              <a:avLst>
                <a:gd name="adj" fmla="val 10000"/>
              </a:avLst>
            </a:prstGeom>
            <a:solidFill>
              <a:srgbClr val="17E958"/>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6" name="Rounded Rectangle 4"/>
            <p:cNvSpPr txBox="1"/>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Delivery care </a:t>
              </a:r>
              <a:endParaRPr lang="en-GB" sz="2300" kern="1200" dirty="0"/>
            </a:p>
          </p:txBody>
        </p:sp>
      </p:grpSp>
      <p:sp>
        <p:nvSpPr>
          <p:cNvPr id="7" name="Title 1"/>
          <p:cNvSpPr>
            <a:spLocks noGrp="1"/>
          </p:cNvSpPr>
          <p:nvPr>
            <p:ph type="title"/>
          </p:nvPr>
        </p:nvSpPr>
        <p:spPr>
          <a:xfrm>
            <a:off x="15699" y="581363"/>
            <a:ext cx="10515600" cy="1325563"/>
          </a:xfrm>
        </p:spPr>
        <p:txBody>
          <a:bodyPr>
            <a:normAutofit/>
          </a:bodyPr>
          <a:lstStyle/>
          <a:p>
            <a:r>
              <a:rPr lang="en-GB" dirty="0" err="1" smtClean="0"/>
              <a:t>Intrapartum</a:t>
            </a:r>
            <a:r>
              <a:rPr lang="en-GB" dirty="0" smtClean="0"/>
              <a:t> (delivery) </a:t>
            </a:r>
            <a:r>
              <a:rPr lang="en-GB" dirty="0"/>
              <a:t>care for a positive childbirth </a:t>
            </a:r>
            <a:r>
              <a:rPr lang="en-GB" dirty="0" smtClean="0"/>
              <a:t>experience</a:t>
            </a:r>
            <a:endParaRPr lang="en-GB" dirty="0"/>
          </a:p>
        </p:txBody>
      </p:sp>
    </p:spTree>
    <p:extLst>
      <p:ext uri="{BB962C8B-B14F-4D97-AF65-F5344CB8AC3E}">
        <p14:creationId xmlns:p14="http://schemas.microsoft.com/office/powerpoint/2010/main" val="394853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2" y="94669"/>
            <a:ext cx="10515600" cy="1325563"/>
          </a:xfrm>
        </p:spPr>
        <p:txBody>
          <a:bodyPr/>
          <a:lstStyle/>
          <a:p>
            <a:endParaRPr lang="en-GB" dirty="0"/>
          </a:p>
        </p:txBody>
      </p:sp>
      <p:sp>
        <p:nvSpPr>
          <p:cNvPr id="3" name="Content Placeholder 2"/>
          <p:cNvSpPr>
            <a:spLocks noGrp="1"/>
          </p:cNvSpPr>
          <p:nvPr>
            <p:ph idx="1"/>
          </p:nvPr>
        </p:nvSpPr>
        <p:spPr>
          <a:xfrm>
            <a:off x="838200" y="1825625"/>
            <a:ext cx="10515600" cy="3982747"/>
          </a:xfrm>
        </p:spPr>
        <p:txBody>
          <a:bodyPr>
            <a:normAutofit/>
          </a:bodyPr>
          <a:lstStyle/>
          <a:p>
            <a:r>
              <a:rPr lang="en-GB" sz="4400" dirty="0"/>
              <a:t>T</a:t>
            </a:r>
            <a:r>
              <a:rPr lang="en-GB" sz="4400" dirty="0" smtClean="0"/>
              <a:t>he </a:t>
            </a:r>
            <a:r>
              <a:rPr lang="en-GB" sz="4400" dirty="0"/>
              <a:t>postnatal </a:t>
            </a:r>
            <a:r>
              <a:rPr lang="en-GB" sz="4400" dirty="0" smtClean="0"/>
              <a:t>period—is </a:t>
            </a:r>
            <a:r>
              <a:rPr lang="en-GB" sz="4400" dirty="0"/>
              <a:t>a critical phase in the lives of mothers and newborn babies</a:t>
            </a:r>
            <a:r>
              <a:rPr lang="en-GB" sz="4400" dirty="0" smtClean="0"/>
              <a:t>.</a:t>
            </a:r>
          </a:p>
          <a:p>
            <a:r>
              <a:rPr lang="en-GB" sz="4400" dirty="0" smtClean="0"/>
              <a:t> </a:t>
            </a:r>
            <a:r>
              <a:rPr lang="en-GB" sz="4400" b="1" dirty="0">
                <a:solidFill>
                  <a:srgbClr val="FF0000"/>
                </a:solidFill>
              </a:rPr>
              <a:t>“</a:t>
            </a:r>
            <a:r>
              <a:rPr lang="en-GB" sz="4400" b="1" dirty="0" smtClean="0">
                <a:solidFill>
                  <a:srgbClr val="FF0000"/>
                </a:solidFill>
              </a:rPr>
              <a:t>Postnatal Period” </a:t>
            </a:r>
            <a:r>
              <a:rPr lang="en-GB" sz="4400" b="1" dirty="0">
                <a:solidFill>
                  <a:srgbClr val="FF0000"/>
                </a:solidFill>
              </a:rPr>
              <a:t>should be used for all </a:t>
            </a:r>
            <a:r>
              <a:rPr lang="en-GB" sz="4400" b="1" dirty="0" smtClean="0">
                <a:solidFill>
                  <a:srgbClr val="FF0000"/>
                </a:solidFill>
              </a:rPr>
              <a:t>events occurring to </a:t>
            </a:r>
            <a:r>
              <a:rPr lang="en-GB" sz="4400" b="1" dirty="0">
                <a:solidFill>
                  <a:srgbClr val="FF0000"/>
                </a:solidFill>
              </a:rPr>
              <a:t>the mother </a:t>
            </a:r>
            <a:r>
              <a:rPr lang="en-GB" sz="4400" b="1" dirty="0" smtClean="0">
                <a:solidFill>
                  <a:srgbClr val="FF0000"/>
                </a:solidFill>
              </a:rPr>
              <a:t>&amp; the </a:t>
            </a:r>
            <a:r>
              <a:rPr lang="en-GB" sz="4400" b="1" dirty="0">
                <a:solidFill>
                  <a:srgbClr val="FF0000"/>
                </a:solidFill>
              </a:rPr>
              <a:t>baby after birth up to 6 weeks (42 days). </a:t>
            </a:r>
            <a:endParaRPr lang="en-GB" sz="4400" dirty="0" smtClean="0"/>
          </a:p>
          <a:p>
            <a:pPr marL="0" indent="0">
              <a:buNone/>
            </a:pPr>
            <a:endParaRPr lang="en-GB" sz="4400" dirty="0"/>
          </a:p>
        </p:txBody>
      </p:sp>
      <p:graphicFrame>
        <p:nvGraphicFramePr>
          <p:cNvPr id="4" name="Content Placeholder 3"/>
          <p:cNvGraphicFramePr>
            <a:graphicFrameLocks/>
          </p:cNvGraphicFramePr>
          <p:nvPr>
            <p:extLst>
              <p:ext uri="{D42A27DB-BD31-4B8C-83A1-F6EECF244321}">
                <p14:modId xmlns:p14="http://schemas.microsoft.com/office/powerpoint/2010/main" val="2416467183"/>
              </p:ext>
            </p:extLst>
          </p:nvPr>
        </p:nvGraphicFramePr>
        <p:xfrm>
          <a:off x="103030" y="0"/>
          <a:ext cx="7933387" cy="1236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4912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28034" y="1825625"/>
            <a:ext cx="10825766" cy="4227445"/>
          </a:xfrm>
          <a:solidFill>
            <a:srgbClr val="FCCEEF"/>
          </a:solidFill>
        </p:spPr>
        <p:txBody>
          <a:bodyPr>
            <a:normAutofit/>
          </a:bodyPr>
          <a:lstStyle/>
          <a:p>
            <a:r>
              <a:rPr lang="en-GB" dirty="0" smtClean="0"/>
              <a:t>The postnatal care </a:t>
            </a:r>
            <a:r>
              <a:rPr lang="en-GB" dirty="0"/>
              <a:t>services are designed to </a:t>
            </a:r>
            <a:r>
              <a:rPr lang="en-GB" dirty="0" smtClean="0"/>
              <a:t>monitor the recovery process</a:t>
            </a:r>
            <a:r>
              <a:rPr lang="en-GB" dirty="0"/>
              <a:t>, to detect </a:t>
            </a:r>
            <a:r>
              <a:rPr lang="en-GB" dirty="0" smtClean="0"/>
              <a:t>and deal with any abnormalities.</a:t>
            </a:r>
          </a:p>
          <a:p>
            <a:pPr marL="0" indent="0">
              <a:buNone/>
            </a:pPr>
            <a:r>
              <a:rPr lang="en-GB" dirty="0" smtClean="0"/>
              <a:t>Aims:</a:t>
            </a:r>
          </a:p>
          <a:p>
            <a:pPr marL="514350" indent="-514350">
              <a:buAutoNum type="arabicPeriod"/>
            </a:pPr>
            <a:r>
              <a:rPr lang="en-GB" dirty="0" smtClean="0"/>
              <a:t>Mother should be protected against </a:t>
            </a:r>
            <a:r>
              <a:rPr lang="en-GB" dirty="0"/>
              <a:t>hazards </a:t>
            </a:r>
            <a:r>
              <a:rPr lang="en-GB" dirty="0" smtClean="0"/>
              <a:t>(e.g., puerperal infection)</a:t>
            </a:r>
          </a:p>
          <a:p>
            <a:pPr marL="514350" indent="-514350">
              <a:buAutoNum type="arabicPeriod"/>
            </a:pPr>
            <a:r>
              <a:rPr lang="en-GB" dirty="0" smtClean="0"/>
              <a:t>Postnatal care; an opportunity to introduce family </a:t>
            </a:r>
            <a:r>
              <a:rPr lang="en-GB" dirty="0"/>
              <a:t>planning </a:t>
            </a:r>
            <a:r>
              <a:rPr lang="en-GB" dirty="0" smtClean="0">
                <a:sym typeface="Wingdings" panose="05000000000000000000" pitchFamily="2" charset="2"/>
              </a:rPr>
              <a:t> </a:t>
            </a:r>
            <a:r>
              <a:rPr lang="en-GB" dirty="0" smtClean="0"/>
              <a:t>reduce </a:t>
            </a:r>
            <a:r>
              <a:rPr lang="en-GB" dirty="0"/>
              <a:t>the risk of </a:t>
            </a:r>
            <a:r>
              <a:rPr lang="en-GB" dirty="0" smtClean="0"/>
              <a:t>the early </a:t>
            </a:r>
            <a:r>
              <a:rPr lang="en-GB" dirty="0"/>
              <a:t>occurrence of another </a:t>
            </a:r>
            <a:r>
              <a:rPr lang="en-GB" dirty="0" smtClean="0"/>
              <a:t>pregnancy.</a:t>
            </a:r>
          </a:p>
          <a:p>
            <a:pPr marL="514350" indent="-514350">
              <a:buAutoNum type="arabicPeriod"/>
            </a:pPr>
            <a:r>
              <a:rPr lang="en-GB" dirty="0" smtClean="0"/>
              <a:t>An opportunity to</a:t>
            </a:r>
            <a:r>
              <a:rPr lang="en-GB" dirty="0"/>
              <a:t> </a:t>
            </a:r>
            <a:r>
              <a:rPr lang="en-GB" dirty="0" smtClean="0"/>
              <a:t>establish </a:t>
            </a:r>
            <a:r>
              <a:rPr lang="en-GB" dirty="0"/>
              <a:t>breast-feeding.</a:t>
            </a:r>
          </a:p>
        </p:txBody>
      </p:sp>
      <p:grpSp>
        <p:nvGrpSpPr>
          <p:cNvPr id="4" name="Group 3"/>
          <p:cNvGrpSpPr/>
          <p:nvPr/>
        </p:nvGrpSpPr>
        <p:grpSpPr>
          <a:xfrm>
            <a:off x="188470" y="230188"/>
            <a:ext cx="7925639" cy="1236371"/>
            <a:chOff x="0" y="0"/>
            <a:chExt cx="7925639" cy="1236371"/>
          </a:xfrm>
        </p:grpSpPr>
        <p:sp>
          <p:nvSpPr>
            <p:cNvPr id="5" name="Rounded Rectangle 4"/>
            <p:cNvSpPr/>
            <p:nvPr/>
          </p:nvSpPr>
          <p:spPr>
            <a:xfrm>
              <a:off x="0" y="0"/>
              <a:ext cx="7925639" cy="1236371"/>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6" name="Rounded Rectangle 4"/>
            <p:cNvSpPr/>
            <p:nvPr/>
          </p:nvSpPr>
          <p:spPr>
            <a:xfrm>
              <a:off x="36212" y="36212"/>
              <a:ext cx="7853215" cy="1163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GB" sz="5300" kern="1200" dirty="0" smtClean="0"/>
                <a:t>Post-Natal Care (PNC)</a:t>
              </a:r>
              <a:endParaRPr lang="en-GB" sz="5300" kern="1200" dirty="0"/>
            </a:p>
          </p:txBody>
        </p:sp>
      </p:grpSp>
    </p:spTree>
    <p:extLst>
      <p:ext uri="{BB962C8B-B14F-4D97-AF65-F5344CB8AC3E}">
        <p14:creationId xmlns:p14="http://schemas.microsoft.com/office/powerpoint/2010/main" val="395759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605307"/>
            <a:ext cx="11706896" cy="824248"/>
          </a:xfrm>
        </p:spPr>
        <p:txBody>
          <a:bodyPr>
            <a:normAutofit fontScale="90000"/>
          </a:bodyPr>
          <a:lstStyle/>
          <a:p>
            <a:r>
              <a:rPr lang="en-GB" dirty="0" smtClean="0"/>
              <a:t>WHEN and HOW MANY postnatal visits should occur?</a:t>
            </a:r>
            <a:endParaRPr lang="en-GB" dirty="0"/>
          </a:p>
        </p:txBody>
      </p:sp>
      <p:sp>
        <p:nvSpPr>
          <p:cNvPr id="3" name="Content Placeholder 2"/>
          <p:cNvSpPr>
            <a:spLocks noGrp="1"/>
          </p:cNvSpPr>
          <p:nvPr>
            <p:ph idx="1"/>
          </p:nvPr>
        </p:nvSpPr>
        <p:spPr>
          <a:xfrm>
            <a:off x="463639" y="1429555"/>
            <a:ext cx="10890161" cy="4747408"/>
          </a:xfrm>
        </p:spPr>
        <p:txBody>
          <a:bodyPr>
            <a:normAutofit fontScale="92500" lnSpcReduction="20000"/>
          </a:bodyPr>
          <a:lstStyle/>
          <a:p>
            <a:pPr marL="0" indent="0">
              <a:buNone/>
            </a:pPr>
            <a:r>
              <a:rPr lang="en-GB" b="1" dirty="0" smtClean="0"/>
              <a:t>Provide </a:t>
            </a:r>
            <a:r>
              <a:rPr lang="en-GB" b="1" dirty="0"/>
              <a:t>postnatal care in first 24 hours for </a:t>
            </a:r>
            <a:r>
              <a:rPr lang="en-GB" b="1" u="sng" dirty="0" smtClean="0"/>
              <a:t>every </a:t>
            </a:r>
            <a:r>
              <a:rPr lang="en-GB" b="1" dirty="0" smtClean="0"/>
              <a:t>birth:</a:t>
            </a:r>
            <a:endParaRPr lang="en-GB" b="1" dirty="0"/>
          </a:p>
          <a:p>
            <a:r>
              <a:rPr lang="en-GB" dirty="0" smtClean="0"/>
              <a:t>Early </a:t>
            </a:r>
            <a:r>
              <a:rPr lang="en-GB" dirty="0"/>
              <a:t>visits are crucial because the </a:t>
            </a:r>
            <a:r>
              <a:rPr lang="en-GB" u="sng" dirty="0">
                <a:solidFill>
                  <a:srgbClr val="FF0000"/>
                </a:solidFill>
              </a:rPr>
              <a:t>majority of maternal </a:t>
            </a:r>
            <a:r>
              <a:rPr lang="en-GB" u="sng" dirty="0" smtClean="0">
                <a:solidFill>
                  <a:srgbClr val="FF0000"/>
                </a:solidFill>
              </a:rPr>
              <a:t>&amp; newborn </a:t>
            </a:r>
            <a:r>
              <a:rPr lang="en-GB" u="sng" dirty="0">
                <a:solidFill>
                  <a:srgbClr val="FF0000"/>
                </a:solidFill>
              </a:rPr>
              <a:t>deaths occur in the first week, especially on the first day</a:t>
            </a:r>
            <a:r>
              <a:rPr lang="en-GB" dirty="0"/>
              <a:t>, </a:t>
            </a:r>
            <a:r>
              <a:rPr lang="en-GB" dirty="0" smtClean="0"/>
              <a:t>&amp; this </a:t>
            </a:r>
            <a:r>
              <a:rPr lang="en-GB" dirty="0"/>
              <a:t>period is also </a:t>
            </a:r>
            <a:r>
              <a:rPr lang="en-GB" u="sng" dirty="0">
                <a:solidFill>
                  <a:srgbClr val="FF0000"/>
                </a:solidFill>
              </a:rPr>
              <a:t>the key time to promote healthy behaviours</a:t>
            </a:r>
            <a:r>
              <a:rPr lang="en-GB" u="sng" dirty="0" smtClean="0">
                <a:solidFill>
                  <a:srgbClr val="FF0000"/>
                </a:solidFill>
              </a:rPr>
              <a:t> </a:t>
            </a:r>
          </a:p>
          <a:p>
            <a:r>
              <a:rPr lang="en-GB" dirty="0"/>
              <a:t>After an uncomplicated vaginal birth in a health facility, healthy mothers </a:t>
            </a:r>
            <a:r>
              <a:rPr lang="en-GB" dirty="0" smtClean="0"/>
              <a:t>&amp; </a:t>
            </a:r>
            <a:r>
              <a:rPr lang="en-GB" dirty="0" err="1" smtClean="0"/>
              <a:t>newborns</a:t>
            </a:r>
            <a:r>
              <a:rPr lang="en-GB" dirty="0" smtClean="0"/>
              <a:t> </a:t>
            </a:r>
            <a:r>
              <a:rPr lang="en-GB" dirty="0"/>
              <a:t>should </a:t>
            </a:r>
            <a:r>
              <a:rPr lang="en-GB" dirty="0" smtClean="0"/>
              <a:t>stay </a:t>
            </a:r>
            <a:r>
              <a:rPr lang="en-GB" dirty="0"/>
              <a:t>for at least 24 hours after </a:t>
            </a:r>
            <a:r>
              <a:rPr lang="en-GB" dirty="0" smtClean="0"/>
              <a:t>birth.</a:t>
            </a:r>
          </a:p>
          <a:p>
            <a:pPr marL="0" indent="0">
              <a:buNone/>
            </a:pPr>
            <a:r>
              <a:rPr lang="en-GB" b="1" dirty="0" smtClean="0">
                <a:solidFill>
                  <a:schemeClr val="accent6">
                    <a:lumMod val="75000"/>
                  </a:schemeClr>
                </a:solidFill>
              </a:rPr>
              <a:t>So every </a:t>
            </a:r>
            <a:r>
              <a:rPr lang="en-GB" b="1" dirty="0">
                <a:solidFill>
                  <a:schemeClr val="accent6">
                    <a:lumMod val="75000"/>
                  </a:schemeClr>
                </a:solidFill>
              </a:rPr>
              <a:t>mother </a:t>
            </a:r>
            <a:r>
              <a:rPr lang="en-GB" b="1" dirty="0" smtClean="0">
                <a:solidFill>
                  <a:schemeClr val="accent6">
                    <a:lumMod val="75000"/>
                  </a:schemeClr>
                </a:solidFill>
              </a:rPr>
              <a:t>&amp; baby </a:t>
            </a:r>
            <a:r>
              <a:rPr lang="en-GB" b="1" dirty="0">
                <a:solidFill>
                  <a:schemeClr val="accent6">
                    <a:lumMod val="75000"/>
                  </a:schemeClr>
                </a:solidFill>
              </a:rPr>
              <a:t>a total of </a:t>
            </a:r>
            <a:r>
              <a:rPr lang="en-GB" b="1" dirty="0" smtClean="0">
                <a:solidFill>
                  <a:schemeClr val="accent6">
                    <a:lumMod val="75000"/>
                  </a:schemeClr>
                </a:solidFill>
              </a:rPr>
              <a:t>four postnatal contacts </a:t>
            </a:r>
            <a:r>
              <a:rPr lang="en-GB" b="1" dirty="0">
                <a:solidFill>
                  <a:schemeClr val="accent6">
                    <a:lumMod val="75000"/>
                  </a:schemeClr>
                </a:solidFill>
              </a:rPr>
              <a:t>on</a:t>
            </a:r>
            <a:r>
              <a:rPr lang="en-GB" b="1" dirty="0" smtClean="0">
                <a:solidFill>
                  <a:schemeClr val="accent6">
                    <a:lumMod val="75000"/>
                  </a:schemeClr>
                </a:solidFill>
              </a:rPr>
              <a:t>:</a:t>
            </a:r>
          </a:p>
          <a:p>
            <a:pPr marL="468000">
              <a:buFont typeface="Wingdings" panose="05000000000000000000" pitchFamily="2" charset="2"/>
              <a:buChar char="ü"/>
            </a:pPr>
            <a:r>
              <a:rPr lang="en-GB" dirty="0" smtClean="0">
                <a:solidFill>
                  <a:schemeClr val="accent6">
                    <a:lumMod val="75000"/>
                  </a:schemeClr>
                </a:solidFill>
              </a:rPr>
              <a:t> First </a:t>
            </a:r>
            <a:r>
              <a:rPr lang="en-GB" dirty="0">
                <a:solidFill>
                  <a:schemeClr val="accent6">
                    <a:lumMod val="75000"/>
                  </a:schemeClr>
                </a:solidFill>
              </a:rPr>
              <a:t>day (24 hours)</a:t>
            </a:r>
          </a:p>
          <a:p>
            <a:pPr marL="468000">
              <a:buFont typeface="Wingdings" panose="05000000000000000000" pitchFamily="2" charset="2"/>
              <a:buChar char="ü"/>
            </a:pPr>
            <a:r>
              <a:rPr lang="en-GB" dirty="0" smtClean="0">
                <a:solidFill>
                  <a:schemeClr val="accent6">
                    <a:lumMod val="75000"/>
                  </a:schemeClr>
                </a:solidFill>
              </a:rPr>
              <a:t> </a:t>
            </a:r>
            <a:r>
              <a:rPr lang="en-GB" dirty="0">
                <a:solidFill>
                  <a:schemeClr val="accent6">
                    <a:lumMod val="75000"/>
                  </a:schemeClr>
                </a:solidFill>
              </a:rPr>
              <a:t>Day 3 (48–72 hours)</a:t>
            </a:r>
          </a:p>
          <a:p>
            <a:pPr marL="468000">
              <a:buFont typeface="Wingdings" panose="05000000000000000000" pitchFamily="2" charset="2"/>
              <a:buChar char="ü"/>
            </a:pPr>
            <a:r>
              <a:rPr lang="en-GB" dirty="0" smtClean="0">
                <a:solidFill>
                  <a:schemeClr val="accent6">
                    <a:lumMod val="75000"/>
                  </a:schemeClr>
                </a:solidFill>
              </a:rPr>
              <a:t> </a:t>
            </a:r>
            <a:r>
              <a:rPr lang="en-GB" dirty="0">
                <a:solidFill>
                  <a:schemeClr val="accent6">
                    <a:lumMod val="75000"/>
                  </a:schemeClr>
                </a:solidFill>
              </a:rPr>
              <a:t>Between days 7–14</a:t>
            </a:r>
          </a:p>
          <a:p>
            <a:pPr marL="468000">
              <a:buFont typeface="Wingdings" panose="05000000000000000000" pitchFamily="2" charset="2"/>
              <a:buChar char="ü"/>
            </a:pPr>
            <a:r>
              <a:rPr lang="en-GB" dirty="0" smtClean="0">
                <a:solidFill>
                  <a:schemeClr val="accent6">
                    <a:lumMod val="75000"/>
                  </a:schemeClr>
                </a:solidFill>
              </a:rPr>
              <a:t> </a:t>
            </a:r>
            <a:r>
              <a:rPr lang="en-GB" dirty="0">
                <a:solidFill>
                  <a:schemeClr val="accent6">
                    <a:lumMod val="75000"/>
                  </a:schemeClr>
                </a:solidFill>
              </a:rPr>
              <a:t>Six </a:t>
            </a:r>
            <a:r>
              <a:rPr lang="en-GB" dirty="0" smtClean="0">
                <a:solidFill>
                  <a:schemeClr val="accent6">
                    <a:lumMod val="75000"/>
                  </a:schemeClr>
                </a:solidFill>
              </a:rPr>
              <a:t>weeks after birth.</a:t>
            </a:r>
          </a:p>
          <a:p>
            <a:r>
              <a:rPr lang="en-GB" b="1" dirty="0" smtClean="0"/>
              <a:t>Issues </a:t>
            </a:r>
            <a:r>
              <a:rPr lang="en-GB" b="1" dirty="0"/>
              <a:t>or </a:t>
            </a:r>
            <a:r>
              <a:rPr lang="en-GB" b="1" dirty="0" smtClean="0"/>
              <a:t>concerns</a:t>
            </a:r>
            <a:r>
              <a:rPr lang="en-GB" dirty="0" smtClean="0"/>
              <a:t> (e.g. LBW </a:t>
            </a:r>
            <a:r>
              <a:rPr lang="en-GB" dirty="0"/>
              <a:t>or </a:t>
            </a:r>
            <a:r>
              <a:rPr lang="en-GB" dirty="0" smtClean="0"/>
              <a:t>mothers </a:t>
            </a:r>
            <a:r>
              <a:rPr lang="en-GB" dirty="0"/>
              <a:t>have HIV) should have two or three visits in addition to the routine </a:t>
            </a:r>
            <a:r>
              <a:rPr lang="en-GB" dirty="0" smtClean="0"/>
              <a:t>visits.</a:t>
            </a:r>
            <a:endParaRPr lang="en-GB" dirty="0"/>
          </a:p>
          <a:p>
            <a:pPr marL="0" indent="0">
              <a:buNone/>
            </a:pPr>
            <a:endParaRPr lang="en-GB" b="1" dirty="0"/>
          </a:p>
          <a:p>
            <a:pPr marL="0" indent="0">
              <a:buNone/>
            </a:pPr>
            <a:endParaRPr lang="en-GB" dirty="0"/>
          </a:p>
        </p:txBody>
      </p:sp>
      <p:grpSp>
        <p:nvGrpSpPr>
          <p:cNvPr id="7" name="Group 6"/>
          <p:cNvGrpSpPr/>
          <p:nvPr/>
        </p:nvGrpSpPr>
        <p:grpSpPr>
          <a:xfrm>
            <a:off x="0" y="0"/>
            <a:ext cx="6908128" cy="536015"/>
            <a:chOff x="0" y="0"/>
            <a:chExt cx="6908128" cy="536015"/>
          </a:xfrm>
        </p:grpSpPr>
        <p:sp>
          <p:nvSpPr>
            <p:cNvPr id="8" name="Rounded Rectangle 7"/>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9"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 </a:t>
              </a:r>
              <a:r>
                <a:rPr lang="en-GB" sz="2400" dirty="0"/>
                <a:t>(PNC): </a:t>
              </a:r>
              <a:endParaRPr lang="en-GB" sz="2300" kern="1200" dirty="0"/>
            </a:p>
          </p:txBody>
        </p:sp>
      </p:grpSp>
    </p:spTree>
    <p:extLst>
      <p:ext uri="{BB962C8B-B14F-4D97-AF65-F5344CB8AC3E}">
        <p14:creationId xmlns:p14="http://schemas.microsoft.com/office/powerpoint/2010/main" val="9442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103067"/>
          </a:xfrm>
        </p:spPr>
        <p:txBody>
          <a:bodyPr/>
          <a:lstStyle/>
          <a:p>
            <a:r>
              <a:rPr lang="en-GB" dirty="0" smtClean="0"/>
              <a:t>PNC recommendation for the mother:</a:t>
            </a:r>
            <a:endParaRPr lang="en-GB" dirty="0"/>
          </a:p>
        </p:txBody>
      </p:sp>
      <p:sp>
        <p:nvSpPr>
          <p:cNvPr id="3" name="Content Placeholder 2"/>
          <p:cNvSpPr>
            <a:spLocks noGrp="1"/>
          </p:cNvSpPr>
          <p:nvPr>
            <p:ph idx="1"/>
          </p:nvPr>
        </p:nvSpPr>
        <p:spPr>
          <a:xfrm>
            <a:off x="399245" y="1468192"/>
            <a:ext cx="10954555" cy="4794116"/>
          </a:xfrm>
          <a:solidFill>
            <a:srgbClr val="D7FBD8"/>
          </a:solidFill>
        </p:spPr>
        <p:txBody>
          <a:bodyPr>
            <a:normAutofit/>
          </a:bodyPr>
          <a:lstStyle/>
          <a:p>
            <a:pPr marL="0" indent="0">
              <a:buNone/>
            </a:pPr>
            <a:r>
              <a:rPr lang="en-GB" dirty="0" smtClean="0"/>
              <a:t>• </a:t>
            </a:r>
            <a:r>
              <a:rPr lang="en-GB" dirty="0"/>
              <a:t>Assess </a:t>
            </a:r>
            <a:r>
              <a:rPr lang="en-GB" dirty="0" smtClean="0"/>
              <a:t>&amp; check </a:t>
            </a:r>
            <a:r>
              <a:rPr lang="en-GB" dirty="0"/>
              <a:t>for bleeding, check temperature </a:t>
            </a:r>
            <a:endParaRPr lang="en-GB" dirty="0" smtClean="0"/>
          </a:p>
          <a:p>
            <a:pPr marL="0" indent="0">
              <a:buNone/>
            </a:pPr>
            <a:r>
              <a:rPr lang="en-GB" dirty="0" smtClean="0"/>
              <a:t>• </a:t>
            </a:r>
            <a:r>
              <a:rPr lang="en-GB" dirty="0"/>
              <a:t>Support breastfeeding, checking the breasts to prevent </a:t>
            </a:r>
            <a:r>
              <a:rPr lang="en-GB" dirty="0" smtClean="0"/>
              <a:t>mastitis.</a:t>
            </a:r>
          </a:p>
          <a:p>
            <a:pPr marL="0" indent="0">
              <a:buNone/>
            </a:pPr>
            <a:r>
              <a:rPr lang="en-GB" dirty="0" smtClean="0"/>
              <a:t>• </a:t>
            </a:r>
            <a:r>
              <a:rPr lang="en-GB" dirty="0"/>
              <a:t>Manage </a:t>
            </a:r>
            <a:r>
              <a:rPr lang="en-GB" dirty="0" smtClean="0"/>
              <a:t>anaemia.</a:t>
            </a:r>
          </a:p>
          <a:p>
            <a:pPr marL="0" indent="0">
              <a:buNone/>
            </a:pPr>
            <a:r>
              <a:rPr lang="en-GB" dirty="0" smtClean="0"/>
              <a:t>• </a:t>
            </a:r>
            <a:r>
              <a:rPr lang="en-GB" dirty="0"/>
              <a:t>Complete tetanus toxoid immunisation, if </a:t>
            </a:r>
            <a:r>
              <a:rPr lang="en-GB" dirty="0" smtClean="0"/>
              <a:t>required.</a:t>
            </a:r>
          </a:p>
          <a:p>
            <a:r>
              <a:rPr lang="en-GB" dirty="0"/>
              <a:t>At 10–14 days after </a:t>
            </a:r>
            <a:r>
              <a:rPr lang="en-GB" dirty="0" smtClean="0"/>
              <a:t>birth</a:t>
            </a:r>
            <a:r>
              <a:rPr lang="en-GB" dirty="0" smtClean="0">
                <a:sym typeface="Wingdings" panose="05000000000000000000" pitchFamily="2" charset="2"/>
              </a:rPr>
              <a:t></a:t>
            </a:r>
            <a:r>
              <a:rPr lang="en-GB" dirty="0" smtClean="0"/>
              <a:t> ask </a:t>
            </a:r>
            <a:r>
              <a:rPr lang="en-GB" dirty="0"/>
              <a:t>about resolution of mild, transitory postpartum depression </a:t>
            </a:r>
            <a:r>
              <a:rPr lang="en-GB" dirty="0" smtClean="0"/>
              <a:t>(or “maternal </a:t>
            </a:r>
            <a:r>
              <a:rPr lang="en-GB" dirty="0"/>
              <a:t>blues”). </a:t>
            </a:r>
            <a:endParaRPr lang="en-GB" dirty="0" smtClean="0"/>
          </a:p>
        </p:txBody>
      </p:sp>
      <p:grpSp>
        <p:nvGrpSpPr>
          <p:cNvPr id="6" name="Group 5"/>
          <p:cNvGrpSpPr/>
          <p:nvPr/>
        </p:nvGrpSpPr>
        <p:grpSpPr>
          <a:xfrm>
            <a:off x="0" y="0"/>
            <a:ext cx="6908128" cy="536015"/>
            <a:chOff x="0" y="0"/>
            <a:chExt cx="6908128" cy="536015"/>
          </a:xfrm>
        </p:grpSpPr>
        <p:sp>
          <p:nvSpPr>
            <p:cNvPr id="7" name="Rounded Rectangle 6"/>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 </a:t>
              </a:r>
              <a:r>
                <a:rPr lang="en-GB" sz="2400" dirty="0"/>
                <a:t>(PNC): </a:t>
              </a:r>
              <a:endParaRPr lang="en-GB" sz="2300" kern="1200" dirty="0"/>
            </a:p>
          </p:txBody>
        </p:sp>
      </p:grpSp>
      <p:pic>
        <p:nvPicPr>
          <p:cNvPr id="4" name="Picture 3"/>
          <p:cNvPicPr>
            <a:picLocks noChangeAspect="1"/>
          </p:cNvPicPr>
          <p:nvPr/>
        </p:nvPicPr>
        <p:blipFill>
          <a:blip r:embed="rId2"/>
          <a:stretch>
            <a:fillRect/>
          </a:stretch>
        </p:blipFill>
        <p:spPr>
          <a:xfrm>
            <a:off x="7647450" y="4106280"/>
            <a:ext cx="3581855" cy="2436188"/>
          </a:xfrm>
          <a:prstGeom prst="rect">
            <a:avLst/>
          </a:prstGeom>
        </p:spPr>
      </p:pic>
    </p:spTree>
    <p:extLst>
      <p:ext uri="{BB962C8B-B14F-4D97-AF65-F5344CB8AC3E}">
        <p14:creationId xmlns:p14="http://schemas.microsoft.com/office/powerpoint/2010/main" val="910946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365125"/>
            <a:ext cx="11784169" cy="777875"/>
          </a:xfrm>
        </p:spPr>
        <p:txBody>
          <a:bodyPr>
            <a:normAutofit/>
          </a:bodyPr>
          <a:lstStyle/>
          <a:p>
            <a:r>
              <a:rPr lang="en-GB" dirty="0"/>
              <a:t>PNC recommendation for the </a:t>
            </a:r>
            <a:r>
              <a:rPr lang="en-GB" dirty="0" err="1" smtClean="0"/>
              <a:t>newborn</a:t>
            </a:r>
            <a:r>
              <a:rPr lang="en-GB" dirty="0" smtClean="0"/>
              <a:t>:</a:t>
            </a:r>
            <a:endParaRPr lang="en-GB" dirty="0"/>
          </a:p>
        </p:txBody>
      </p:sp>
      <p:sp>
        <p:nvSpPr>
          <p:cNvPr id="3" name="Content Placeholder 2"/>
          <p:cNvSpPr>
            <a:spLocks noGrp="1"/>
          </p:cNvSpPr>
          <p:nvPr>
            <p:ph idx="1"/>
          </p:nvPr>
        </p:nvSpPr>
        <p:spPr>
          <a:xfrm>
            <a:off x="167426" y="1045030"/>
            <a:ext cx="8349558" cy="5357852"/>
          </a:xfrm>
        </p:spPr>
        <p:txBody>
          <a:bodyPr>
            <a:noAutofit/>
          </a:bodyPr>
          <a:lstStyle/>
          <a:p>
            <a:pPr>
              <a:buFont typeface="Wingdings" panose="05000000000000000000" pitchFamily="2" charset="2"/>
              <a:buChar char="Ø"/>
            </a:pPr>
            <a:r>
              <a:rPr lang="en-GB" sz="1800" dirty="0" smtClean="0"/>
              <a:t>Babies </a:t>
            </a:r>
            <a:r>
              <a:rPr lang="en-GB" sz="1800" dirty="0"/>
              <a:t>should be dried thoroughly </a:t>
            </a:r>
            <a:r>
              <a:rPr lang="en-GB" sz="1800" dirty="0" smtClean="0"/>
              <a:t>&amp; their </a:t>
            </a:r>
            <a:r>
              <a:rPr lang="en-GB" sz="1800" dirty="0"/>
              <a:t>breathing </a:t>
            </a:r>
            <a:r>
              <a:rPr lang="en-GB" sz="1800" dirty="0" smtClean="0"/>
              <a:t>assessed immediately </a:t>
            </a:r>
            <a:r>
              <a:rPr lang="en-GB" sz="1800" dirty="0"/>
              <a:t>at birth </a:t>
            </a:r>
            <a:endParaRPr lang="en-GB" sz="1800" dirty="0" smtClean="0"/>
          </a:p>
          <a:p>
            <a:pPr>
              <a:buFont typeface="Wingdings" panose="05000000000000000000" pitchFamily="2" charset="2"/>
              <a:buChar char="Ø"/>
            </a:pPr>
            <a:r>
              <a:rPr lang="en-US" sz="1800" dirty="0"/>
              <a:t>Apgar scoring:- </a:t>
            </a:r>
            <a:r>
              <a:rPr lang="en-US" sz="1800" dirty="0" smtClean="0"/>
              <a:t>to </a:t>
            </a:r>
            <a:r>
              <a:rPr lang="en-US" sz="1800" dirty="0"/>
              <a:t>monitor physical condition of the baby. </a:t>
            </a:r>
            <a:r>
              <a:rPr lang="en-US" sz="1800" dirty="0" smtClean="0"/>
              <a:t>The </a:t>
            </a:r>
            <a:r>
              <a:rPr lang="en-US" sz="1800" dirty="0"/>
              <a:t>observation is done at 1 minute and again at 5 minutes after birth.</a:t>
            </a:r>
            <a:endParaRPr lang="en-GB" sz="1800" dirty="0" smtClean="0"/>
          </a:p>
          <a:p>
            <a:pPr>
              <a:buFont typeface="Wingdings" panose="05000000000000000000" pitchFamily="2" charset="2"/>
              <a:buChar char="Ø"/>
            </a:pPr>
            <a:r>
              <a:rPr lang="en-GB" sz="1800" dirty="0"/>
              <a:t>C</a:t>
            </a:r>
            <a:r>
              <a:rPr lang="en-GB" sz="1800" dirty="0" smtClean="0"/>
              <a:t>ord </a:t>
            </a:r>
            <a:r>
              <a:rPr lang="en-GB" sz="1800" dirty="0"/>
              <a:t>should be clamped </a:t>
            </a:r>
            <a:r>
              <a:rPr lang="en-GB" sz="1800" dirty="0" smtClean="0"/>
              <a:t>&amp; cut </a:t>
            </a:r>
            <a:r>
              <a:rPr lang="en-GB" sz="1800" dirty="0" smtClean="0"/>
              <a:t>within </a:t>
            </a:r>
            <a:r>
              <a:rPr lang="en-GB" sz="1800" dirty="0"/>
              <a:t>1–3 minutes, unless the baby needs resuscitation. </a:t>
            </a:r>
            <a:endParaRPr lang="en-GB" sz="1800" dirty="0" smtClean="0"/>
          </a:p>
          <a:p>
            <a:pPr>
              <a:buFont typeface="Wingdings" panose="05000000000000000000" pitchFamily="2" charset="2"/>
              <a:buChar char="Ø"/>
            </a:pPr>
            <a:r>
              <a:rPr lang="en-US" sz="1800" dirty="0"/>
              <a:t>Maintenance of baby </a:t>
            </a:r>
            <a:r>
              <a:rPr lang="en-US" sz="1800" dirty="0" smtClean="0"/>
              <a:t>temperature. (reduce the </a:t>
            </a:r>
            <a:r>
              <a:rPr lang="en-US" sz="1800" dirty="0"/>
              <a:t>risk of </a:t>
            </a:r>
            <a:r>
              <a:rPr lang="en-US" sz="1800" dirty="0" smtClean="0"/>
              <a:t>hypothermia </a:t>
            </a:r>
            <a:r>
              <a:rPr lang="en-US" sz="1800" dirty="0"/>
              <a:t>because of immature heat regulating </a:t>
            </a:r>
            <a:r>
              <a:rPr lang="en-US" sz="1800" dirty="0" smtClean="0"/>
              <a:t>system). </a:t>
            </a:r>
          </a:p>
          <a:p>
            <a:pPr>
              <a:buFont typeface="Wingdings" panose="05000000000000000000" pitchFamily="2" charset="2"/>
              <a:buChar char="Ø"/>
            </a:pPr>
            <a:r>
              <a:rPr lang="en-US" sz="1800" dirty="0" smtClean="0"/>
              <a:t>Within </a:t>
            </a:r>
            <a:r>
              <a:rPr lang="en-GB" sz="1800" dirty="0" smtClean="0"/>
              <a:t>1</a:t>
            </a:r>
            <a:r>
              <a:rPr lang="en-GB" sz="1800" baseline="30000" dirty="0" smtClean="0"/>
              <a:t>st</a:t>
            </a:r>
            <a:r>
              <a:rPr lang="en-GB" sz="1800" dirty="0" smtClean="0"/>
              <a:t> </a:t>
            </a:r>
            <a:r>
              <a:rPr lang="en-GB" sz="1800" dirty="0" smtClean="0"/>
              <a:t>hour after birth </a:t>
            </a:r>
            <a:r>
              <a:rPr lang="en-GB" sz="1800" dirty="0" smtClean="0">
                <a:sym typeface="Wingdings" panose="05000000000000000000" pitchFamily="2" charset="2"/>
              </a:rPr>
              <a:t> </a:t>
            </a:r>
            <a:r>
              <a:rPr lang="en-GB" sz="1800" dirty="0" smtClean="0"/>
              <a:t>skin-to-skin contact with the mother for </a:t>
            </a:r>
            <a:r>
              <a:rPr lang="en-GB" sz="1800" dirty="0"/>
              <a:t>warmth </a:t>
            </a:r>
            <a:r>
              <a:rPr lang="en-GB" sz="1800" dirty="0" smtClean="0"/>
              <a:t>&amp; initiation of </a:t>
            </a:r>
            <a:r>
              <a:rPr lang="en-GB" sz="1800" dirty="0"/>
              <a:t>breastfeeding. </a:t>
            </a:r>
            <a:endParaRPr lang="en-GB" sz="1800" dirty="0" smtClean="0"/>
          </a:p>
          <a:p>
            <a:pPr>
              <a:buFont typeface="Wingdings" panose="05000000000000000000" pitchFamily="2" charset="2"/>
              <a:buChar char="Ø"/>
            </a:pPr>
            <a:r>
              <a:rPr lang="en-GB" sz="1800" dirty="0" smtClean="0"/>
              <a:t>Exclusively breastfed (EBF) </a:t>
            </a:r>
            <a:r>
              <a:rPr lang="en-GB" sz="1800" dirty="0">
                <a:solidFill>
                  <a:srgbClr val="FF0000"/>
                </a:solidFill>
              </a:rPr>
              <a:t>0-6 months of age</a:t>
            </a:r>
            <a:r>
              <a:rPr lang="en-GB" sz="1800" dirty="0"/>
              <a:t>. Mothers should be counselled </a:t>
            </a:r>
            <a:r>
              <a:rPr lang="en-GB" sz="1800" dirty="0" smtClean="0"/>
              <a:t>&amp; provided </a:t>
            </a:r>
            <a:r>
              <a:rPr lang="en-GB" sz="1800" dirty="0"/>
              <a:t>support for EBF at each postnatal contact. </a:t>
            </a:r>
          </a:p>
          <a:p>
            <a:pPr>
              <a:buFont typeface="Wingdings" panose="05000000000000000000" pitchFamily="2" charset="2"/>
              <a:buChar char="Ø"/>
            </a:pPr>
            <a:r>
              <a:rPr lang="en-GB" sz="1800" dirty="0" smtClean="0"/>
              <a:t>A </a:t>
            </a:r>
            <a:r>
              <a:rPr lang="en-GB" sz="1800" dirty="0"/>
              <a:t>full clinical examination </a:t>
            </a:r>
            <a:r>
              <a:rPr lang="en-GB" sz="1800" dirty="0" smtClean="0"/>
              <a:t>(e.g., weight, danger signs, eyes, cord) after </a:t>
            </a:r>
            <a:r>
              <a:rPr lang="en-GB" sz="1800" dirty="0"/>
              <a:t>first breastfeed. </a:t>
            </a:r>
            <a:endParaRPr lang="en-GB" sz="1800" dirty="0" smtClean="0"/>
          </a:p>
          <a:p>
            <a:pPr>
              <a:buFont typeface="Wingdings" panose="05000000000000000000" pitchFamily="2" charset="2"/>
              <a:buChar char="Ø"/>
            </a:pPr>
            <a:r>
              <a:rPr lang="en-GB" sz="1800" dirty="0" smtClean="0"/>
              <a:t>Give </a:t>
            </a:r>
            <a:r>
              <a:rPr lang="en-GB" sz="1800" dirty="0"/>
              <a:t>vitamin K prophylaxis </a:t>
            </a:r>
            <a:r>
              <a:rPr lang="en-GB" sz="1800" dirty="0" smtClean="0"/>
              <a:t>and hepatitis </a:t>
            </a:r>
            <a:r>
              <a:rPr lang="en-GB" sz="1800" dirty="0"/>
              <a:t>B vaccination as soon as possible after birth (within 24 hours</a:t>
            </a:r>
            <a:r>
              <a:rPr lang="en-GB" sz="1800" dirty="0" smtClean="0"/>
              <a:t>).</a:t>
            </a:r>
          </a:p>
          <a:p>
            <a:pPr>
              <a:buFont typeface="Wingdings" panose="05000000000000000000" pitchFamily="2" charset="2"/>
              <a:buChar char="Ø"/>
            </a:pPr>
            <a:r>
              <a:rPr lang="en-US" sz="1800" dirty="0"/>
              <a:t>Care </a:t>
            </a:r>
            <a:r>
              <a:rPr lang="en-US" sz="1800" dirty="0"/>
              <a:t>of the </a:t>
            </a:r>
            <a:r>
              <a:rPr lang="en-US" sz="1800" dirty="0"/>
              <a:t>skin: The </a:t>
            </a:r>
            <a:r>
              <a:rPr lang="en-US" sz="1800" dirty="0"/>
              <a:t>vernix on the baby’s body is protective in nature</a:t>
            </a:r>
            <a:r>
              <a:rPr lang="en-US" sz="1800" dirty="0"/>
              <a:t>. leave on baby's </a:t>
            </a:r>
            <a:r>
              <a:rPr lang="en-US" sz="1800" dirty="0"/>
              <a:t>skin for at least 6 hours but preferably 24 hours.</a:t>
            </a:r>
            <a:r>
              <a:rPr lang="en-US" sz="1800" dirty="0"/>
              <a:t> </a:t>
            </a:r>
            <a:r>
              <a:rPr lang="en-US" sz="1800" dirty="0" smtClean="0"/>
              <a:t> </a:t>
            </a:r>
            <a:endParaRPr lang="en-GB" sz="1800" dirty="0" smtClean="0"/>
          </a:p>
        </p:txBody>
      </p:sp>
      <p:grpSp>
        <p:nvGrpSpPr>
          <p:cNvPr id="4" name="Group 3"/>
          <p:cNvGrpSpPr/>
          <p:nvPr/>
        </p:nvGrpSpPr>
        <p:grpSpPr>
          <a:xfrm>
            <a:off x="0" y="0"/>
            <a:ext cx="6908128" cy="536015"/>
            <a:chOff x="0" y="0"/>
            <a:chExt cx="6908128" cy="536015"/>
          </a:xfrm>
        </p:grpSpPr>
        <p:sp>
          <p:nvSpPr>
            <p:cNvPr id="5" name="Rounded Rectangle 4"/>
            <p:cNvSpPr/>
            <p:nvPr/>
          </p:nvSpPr>
          <p:spPr>
            <a:xfrm>
              <a:off x="0" y="0"/>
              <a:ext cx="6908128" cy="536015"/>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6" name="Rounded Rectangle 4"/>
            <p:cNvSpPr/>
            <p:nvPr/>
          </p:nvSpPr>
          <p:spPr>
            <a:xfrm>
              <a:off x="15699" y="15699"/>
              <a:ext cx="6876730"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Postnatal Care </a:t>
              </a:r>
              <a:r>
                <a:rPr lang="en-GB" sz="2400" dirty="0"/>
                <a:t>(PNC): </a:t>
              </a:r>
              <a:endParaRPr lang="en-GB" sz="2300" kern="1200" dirty="0"/>
            </a:p>
          </p:txBody>
        </p:sp>
      </p:grpSp>
      <p:pic>
        <p:nvPicPr>
          <p:cNvPr id="7" name="Picture 6"/>
          <p:cNvPicPr>
            <a:picLocks noChangeAspect="1"/>
          </p:cNvPicPr>
          <p:nvPr/>
        </p:nvPicPr>
        <p:blipFill>
          <a:blip r:embed="rId3"/>
          <a:stretch>
            <a:fillRect/>
          </a:stretch>
        </p:blipFill>
        <p:spPr>
          <a:xfrm>
            <a:off x="8778240" y="1338304"/>
            <a:ext cx="2954977" cy="2214793"/>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8778240" y="3883647"/>
            <a:ext cx="3317496" cy="1866092"/>
          </a:xfrm>
          <a:prstGeom prst="rect">
            <a:avLst/>
          </a:prstGeom>
        </p:spPr>
      </p:pic>
    </p:spTree>
    <p:extLst>
      <p:ext uri="{BB962C8B-B14F-4D97-AF65-F5344CB8AC3E}">
        <p14:creationId xmlns:p14="http://schemas.microsoft.com/office/powerpoint/2010/main" val="2802791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a:lstStyle/>
          <a:p>
            <a:r>
              <a:rPr lang="en-GB" dirty="0" smtClean="0"/>
              <a:t>In </a:t>
            </a:r>
            <a:r>
              <a:rPr lang="en-GB" dirty="0"/>
              <a:t>Jordan, (Jordan Population and Family Health Survey </a:t>
            </a:r>
            <a:r>
              <a:rPr lang="en-GB" dirty="0" smtClean="0"/>
              <a:t>2017-18)</a:t>
            </a:r>
            <a:endParaRPr lang="en-GB" dirty="0"/>
          </a:p>
        </p:txBody>
      </p:sp>
      <p:sp>
        <p:nvSpPr>
          <p:cNvPr id="3" name="Content Placeholder 2"/>
          <p:cNvSpPr>
            <a:spLocks noGrp="1"/>
          </p:cNvSpPr>
          <p:nvPr>
            <p:ph idx="1"/>
          </p:nvPr>
        </p:nvSpPr>
        <p:spPr>
          <a:solidFill>
            <a:srgbClr val="FCCEEF"/>
          </a:solidFill>
        </p:spPr>
        <p:txBody>
          <a:bodyPr>
            <a:normAutofit/>
          </a:bodyPr>
          <a:lstStyle/>
          <a:p>
            <a:r>
              <a:rPr lang="en-GB" dirty="0" smtClean="0"/>
              <a:t>In </a:t>
            </a:r>
            <a:r>
              <a:rPr lang="en-GB" dirty="0"/>
              <a:t>Jordan, </a:t>
            </a:r>
            <a:r>
              <a:rPr lang="en-GB" dirty="0" smtClean="0"/>
              <a:t>98</a:t>
            </a:r>
            <a:r>
              <a:rPr lang="en-GB" dirty="0"/>
              <a:t>% of women received </a:t>
            </a:r>
            <a:r>
              <a:rPr lang="en-GB" b="1" dirty="0">
                <a:solidFill>
                  <a:srgbClr val="FFFF00"/>
                </a:solidFill>
                <a:latin typeface="Arial Black" panose="020B0A04020102020204" pitchFamily="34" charset="0"/>
              </a:rPr>
              <a:t>ANC </a:t>
            </a:r>
            <a:r>
              <a:rPr lang="en-GB" dirty="0" smtClean="0"/>
              <a:t>from </a:t>
            </a:r>
            <a:r>
              <a:rPr lang="en-GB" dirty="0"/>
              <a:t>a skilled provider (doctor, nurse, or midwife) during the </a:t>
            </a:r>
            <a:r>
              <a:rPr lang="en-GB" dirty="0" smtClean="0"/>
              <a:t>pregnancy.</a:t>
            </a:r>
          </a:p>
          <a:p>
            <a:r>
              <a:rPr lang="en-GB" dirty="0"/>
              <a:t>28% of women received the number of tetanus toxoid injections required to provide full </a:t>
            </a:r>
            <a:r>
              <a:rPr lang="en-GB" dirty="0" smtClean="0"/>
              <a:t>protection</a:t>
            </a:r>
          </a:p>
          <a:p>
            <a:r>
              <a:rPr lang="en-GB" b="1" dirty="0">
                <a:solidFill>
                  <a:srgbClr val="17E958"/>
                </a:solidFill>
                <a:latin typeface="Arial Black" panose="020B0A04020102020204" pitchFamily="34" charset="0"/>
              </a:rPr>
              <a:t>Delivery Care </a:t>
            </a:r>
            <a:r>
              <a:rPr lang="en-GB" b="1" dirty="0" smtClean="0">
                <a:solidFill>
                  <a:srgbClr val="17E958"/>
                </a:solidFill>
                <a:latin typeface="Arial Black" panose="020B0A04020102020204" pitchFamily="34" charset="0"/>
              </a:rPr>
              <a:t>: </a:t>
            </a:r>
            <a:r>
              <a:rPr lang="en-GB" dirty="0" smtClean="0"/>
              <a:t>98</a:t>
            </a:r>
            <a:r>
              <a:rPr lang="en-GB" dirty="0"/>
              <a:t>% of all births occurred in a health </a:t>
            </a:r>
            <a:r>
              <a:rPr lang="en-GB" dirty="0" smtClean="0"/>
              <a:t>facility</a:t>
            </a:r>
          </a:p>
          <a:p>
            <a:r>
              <a:rPr lang="en-GB" b="1" dirty="0">
                <a:solidFill>
                  <a:srgbClr val="00B0F0"/>
                </a:solidFill>
                <a:latin typeface="Arial Black" panose="020B0A04020102020204" pitchFamily="34" charset="0"/>
              </a:rPr>
              <a:t>Postnatal </a:t>
            </a:r>
            <a:r>
              <a:rPr lang="en-GB" b="1" dirty="0" smtClean="0">
                <a:solidFill>
                  <a:srgbClr val="00B0F0"/>
                </a:solidFill>
                <a:latin typeface="Arial Black" panose="020B0A04020102020204" pitchFamily="34" charset="0"/>
              </a:rPr>
              <a:t>Care: </a:t>
            </a:r>
            <a:r>
              <a:rPr lang="en-GB" dirty="0"/>
              <a:t>8 in 10 women </a:t>
            </a:r>
            <a:r>
              <a:rPr lang="en-GB" dirty="0" smtClean="0"/>
              <a:t>received PNC within </a:t>
            </a:r>
            <a:r>
              <a:rPr lang="en-GB" dirty="0"/>
              <a:t>two days after delivery. </a:t>
            </a:r>
          </a:p>
          <a:p>
            <a:endParaRPr lang="en-GB" dirty="0"/>
          </a:p>
        </p:txBody>
      </p:sp>
    </p:spTree>
    <p:extLst>
      <p:ext uri="{BB962C8B-B14F-4D97-AF65-F5344CB8AC3E}">
        <p14:creationId xmlns:p14="http://schemas.microsoft.com/office/powerpoint/2010/main" val="1298735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Pin on arti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064" y="1316701"/>
            <a:ext cx="6523507" cy="554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7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36984" y="1834588"/>
            <a:ext cx="10515600" cy="4351338"/>
          </a:xfrm>
        </p:spPr>
        <p:txBody>
          <a:bodyPr/>
          <a:lstStyle/>
          <a:p>
            <a:endParaRPr lang="en-GB"/>
          </a:p>
        </p:txBody>
      </p:sp>
      <p:pic>
        <p:nvPicPr>
          <p:cNvPr id="4" name="Picture 3"/>
          <p:cNvPicPr>
            <a:picLocks noChangeAspect="1"/>
          </p:cNvPicPr>
          <p:nvPr/>
        </p:nvPicPr>
        <p:blipFill>
          <a:blip r:embed="rId2"/>
          <a:stretch>
            <a:fillRect/>
          </a:stretch>
        </p:blipFill>
        <p:spPr>
          <a:xfrm>
            <a:off x="0" y="0"/>
            <a:ext cx="9396000" cy="6031066"/>
          </a:xfrm>
          <a:prstGeom prst="rect">
            <a:avLst/>
          </a:prstGeom>
        </p:spPr>
      </p:pic>
      <p:pic>
        <p:nvPicPr>
          <p:cNvPr id="5" name="Picture 4"/>
          <p:cNvPicPr>
            <a:picLocks noChangeAspect="1"/>
          </p:cNvPicPr>
          <p:nvPr/>
        </p:nvPicPr>
        <p:blipFill>
          <a:blip r:embed="rId3"/>
          <a:stretch>
            <a:fillRect/>
          </a:stretch>
        </p:blipFill>
        <p:spPr>
          <a:xfrm>
            <a:off x="7881816" y="1892676"/>
            <a:ext cx="3742147" cy="2108618"/>
          </a:xfrm>
          <a:prstGeom prst="rect">
            <a:avLst/>
          </a:prstGeom>
        </p:spPr>
      </p:pic>
      <p:sp>
        <p:nvSpPr>
          <p:cNvPr id="6" name="TextBox 5"/>
          <p:cNvSpPr txBox="1"/>
          <p:nvPr/>
        </p:nvSpPr>
        <p:spPr>
          <a:xfrm>
            <a:off x="7733211" y="4129713"/>
            <a:ext cx="3819373" cy="677108"/>
          </a:xfrm>
          <a:prstGeom prst="rect">
            <a:avLst/>
          </a:prstGeom>
          <a:solidFill>
            <a:schemeClr val="accent2">
              <a:lumMod val="40000"/>
              <a:lumOff val="60000"/>
            </a:schemeClr>
          </a:solidFill>
        </p:spPr>
        <p:txBody>
          <a:bodyPr wrap="square" rtlCol="0">
            <a:spAutoFit/>
          </a:bodyPr>
          <a:lstStyle/>
          <a:p>
            <a:r>
              <a:rPr lang="en-GB" sz="2000" b="1" dirty="0">
                <a:solidFill>
                  <a:srgbClr val="7030A0"/>
                </a:solidFill>
              </a:rPr>
              <a:t>Pregnancy is a normal life event</a:t>
            </a:r>
          </a:p>
          <a:p>
            <a:endParaRPr lang="en-GB" b="1" dirty="0">
              <a:solidFill>
                <a:srgbClr val="7030A0"/>
              </a:solidFill>
            </a:endParaRPr>
          </a:p>
        </p:txBody>
      </p:sp>
    </p:spTree>
    <p:extLst>
      <p:ext uri="{BB962C8B-B14F-4D97-AF65-F5344CB8AC3E}">
        <p14:creationId xmlns:p14="http://schemas.microsoft.com/office/powerpoint/2010/main" val="131535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2095" y="449532"/>
            <a:ext cx="9417148" cy="886900"/>
          </a:xfrm>
          <a:solidFill>
            <a:srgbClr val="FFFF00"/>
          </a:solidFill>
        </p:spPr>
        <p:txBody>
          <a:bodyPr/>
          <a:lstStyle/>
          <a:p>
            <a:pPr algn="ctr"/>
            <a:r>
              <a:rPr lang="en-GB" b="1" dirty="0" smtClean="0">
                <a:effectLst>
                  <a:outerShdw blurRad="38100" dist="38100" dir="2700000" algn="tl">
                    <a:srgbClr val="000000">
                      <a:alpha val="43137"/>
                    </a:srgbClr>
                  </a:outerShdw>
                </a:effectLst>
              </a:rPr>
              <a:t>Components of Maternal care</a:t>
            </a:r>
            <a:endParaRPr lang="en-GB"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nvPr>
        </p:nvGraphicFramePr>
        <p:xfrm>
          <a:off x="196948" y="1690688"/>
          <a:ext cx="1160584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103055" y="449532"/>
            <a:ext cx="2258080" cy="9015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effectLst>
                  <a:outerShdw blurRad="38100" dist="38100" dir="2700000" algn="tl">
                    <a:srgbClr val="000000">
                      <a:alpha val="43137"/>
                    </a:srgbClr>
                  </a:outerShdw>
                </a:effectLst>
                <a:latin typeface="Arial Black" panose="020B0A04020102020204" pitchFamily="34" charset="0"/>
              </a:rPr>
              <a:t>RECAP</a:t>
            </a:r>
            <a:endParaRPr lang="en-GB" sz="24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407718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425" y="365126"/>
            <a:ext cx="11186375" cy="1032468"/>
          </a:xfrm>
        </p:spPr>
        <p:txBody>
          <a:bodyPr/>
          <a:lstStyle/>
          <a:p>
            <a:r>
              <a:rPr lang="fr-CH" dirty="0" smtClean="0"/>
              <a:t>ANC </a:t>
            </a:r>
            <a:r>
              <a:rPr lang="fr-CH" dirty="0" err="1" smtClean="0"/>
              <a:t>is</a:t>
            </a:r>
            <a:r>
              <a:rPr lang="fr-CH" dirty="0" smtClean="0"/>
              <a:t> </a:t>
            </a:r>
            <a:r>
              <a:rPr lang="fr-CH" dirty="0" err="1" smtClean="0"/>
              <a:t>critical</a:t>
            </a:r>
            <a:r>
              <a:rPr lang="fr-CH" dirty="0" smtClean="0"/>
              <a:t> </a:t>
            </a:r>
            <a:endParaRPr lang="en-GB" dirty="0"/>
          </a:p>
        </p:txBody>
      </p:sp>
      <p:sp>
        <p:nvSpPr>
          <p:cNvPr id="3" name="Content Placeholder 2"/>
          <p:cNvSpPr>
            <a:spLocks noGrp="1"/>
          </p:cNvSpPr>
          <p:nvPr>
            <p:ph idx="1"/>
          </p:nvPr>
        </p:nvSpPr>
        <p:spPr>
          <a:xfrm>
            <a:off x="167425" y="1173480"/>
            <a:ext cx="8010660" cy="2583280"/>
          </a:xfrm>
          <a:solidFill>
            <a:srgbClr val="FCCEEF"/>
          </a:solidFill>
        </p:spPr>
        <p:txBody>
          <a:bodyPr>
            <a:normAutofit/>
          </a:bodyPr>
          <a:lstStyle/>
          <a:p>
            <a:pPr marL="0" indent="0">
              <a:buNone/>
            </a:pPr>
            <a:r>
              <a:rPr lang="en-GB" b="1" u="sng" dirty="0"/>
              <a:t>Antenatal care (ANC) </a:t>
            </a:r>
            <a:endParaRPr lang="en-GB" b="1" u="sng" dirty="0" smtClean="0"/>
          </a:p>
          <a:p>
            <a:pPr marL="0" indent="0">
              <a:buNone/>
            </a:pPr>
            <a:r>
              <a:rPr lang="en-GB" dirty="0" smtClean="0"/>
              <a:t>is the </a:t>
            </a:r>
            <a:r>
              <a:rPr lang="en-GB" dirty="0"/>
              <a:t>care provided by skilled health-care professionals to pregnant women in order to </a:t>
            </a:r>
            <a:r>
              <a:rPr lang="en-GB" dirty="0" smtClean="0"/>
              <a:t>ensure a positive pregnancy experience and </a:t>
            </a:r>
            <a:r>
              <a:rPr lang="en-GB" dirty="0"/>
              <a:t>the best health conditions for both mother and baby during pregnancy</a:t>
            </a:r>
            <a:endParaRPr lang="fr-CH" dirty="0" smtClean="0"/>
          </a:p>
          <a:p>
            <a:pPr marL="0" indent="0">
              <a:buNone/>
            </a:pPr>
            <a:endParaRPr lang="fr-CH" dirty="0" smtClean="0"/>
          </a:p>
          <a:p>
            <a:pPr marL="0" indent="0">
              <a:buNone/>
            </a:pPr>
            <a:endParaRPr lang="fr-CH" dirty="0" smtClean="0"/>
          </a:p>
        </p:txBody>
      </p:sp>
      <p:sp>
        <p:nvSpPr>
          <p:cNvPr id="5" name="Content Placeholder 2"/>
          <p:cNvSpPr txBox="1">
            <a:spLocks/>
          </p:cNvSpPr>
          <p:nvPr/>
        </p:nvSpPr>
        <p:spPr>
          <a:xfrm>
            <a:off x="666206" y="3928070"/>
            <a:ext cx="5094514" cy="1662833"/>
          </a:xfrm>
          <a:prstGeom prst="rect">
            <a:avLst/>
          </a:prstGeom>
          <a:solidFill>
            <a:schemeClr val="accent1">
              <a:lumMod val="20000"/>
              <a:lumOff val="80000"/>
            </a:schemeClr>
          </a:solidFill>
          <a:ln>
            <a:solidFill>
              <a:srgbClr val="00B050"/>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To identify high risk mothers and give them appropriate attention to prevent complication. </a:t>
            </a:r>
            <a:endParaRPr lang="fr-CH" sz="2400" b="1" dirty="0" smtClean="0"/>
          </a:p>
          <a:p>
            <a:r>
              <a:rPr lang="fr-CH" sz="2400" b="1" dirty="0" err="1" smtClean="0"/>
              <a:t>Reduces</a:t>
            </a:r>
            <a:r>
              <a:rPr lang="fr-CH" sz="2400" b="1" dirty="0" smtClean="0"/>
              <a:t> </a:t>
            </a:r>
            <a:r>
              <a:rPr lang="fr-CH" sz="2400" b="1" dirty="0"/>
              <a:t>complications </a:t>
            </a:r>
            <a:r>
              <a:rPr lang="fr-CH" sz="2400" b="1" dirty="0" err="1"/>
              <a:t>from</a:t>
            </a:r>
            <a:r>
              <a:rPr lang="fr-CH" sz="2400" b="1" dirty="0"/>
              <a:t> </a:t>
            </a:r>
            <a:r>
              <a:rPr lang="fr-CH" sz="2400" b="1" dirty="0" err="1"/>
              <a:t>pregnancy</a:t>
            </a:r>
            <a:r>
              <a:rPr lang="fr-CH" sz="2400" b="1" dirty="0"/>
              <a:t> and </a:t>
            </a:r>
            <a:r>
              <a:rPr lang="fr-CH" sz="2400" b="1" dirty="0" err="1" smtClean="0"/>
              <a:t>childbirth</a:t>
            </a:r>
            <a:r>
              <a:rPr lang="fr-CH" sz="2400" b="1" dirty="0" smtClean="0"/>
              <a:t>.</a:t>
            </a:r>
          </a:p>
          <a:p>
            <a:r>
              <a:rPr lang="fr-CH" sz="2400" b="1" dirty="0" err="1"/>
              <a:t>Reduces</a:t>
            </a:r>
            <a:r>
              <a:rPr lang="fr-CH" sz="2400" b="1" dirty="0"/>
              <a:t> </a:t>
            </a:r>
            <a:r>
              <a:rPr lang="fr-CH" sz="2400" b="1" dirty="0" err="1"/>
              <a:t>stillbirths</a:t>
            </a:r>
            <a:r>
              <a:rPr lang="fr-CH" sz="2400" b="1" dirty="0"/>
              <a:t> and </a:t>
            </a:r>
            <a:r>
              <a:rPr lang="fr-CH" sz="2400" b="1" dirty="0" err="1"/>
              <a:t>perinatal</a:t>
            </a:r>
            <a:r>
              <a:rPr lang="fr-CH" sz="2400" b="1" dirty="0"/>
              <a:t> </a:t>
            </a:r>
            <a:r>
              <a:rPr lang="fr-CH" sz="2400" b="1" dirty="0" err="1"/>
              <a:t>deaths</a:t>
            </a:r>
            <a:r>
              <a:rPr lang="fr-CH" sz="2400" b="1" dirty="0"/>
              <a:t>.</a:t>
            </a:r>
          </a:p>
          <a:p>
            <a:pPr marL="0" indent="0">
              <a:buNone/>
            </a:pPr>
            <a:endParaRPr lang="fr-CH" sz="2400" b="1" dirty="0" smtClean="0"/>
          </a:p>
          <a:p>
            <a:endParaRPr lang="en-GB" sz="2400" b="1" dirty="0"/>
          </a:p>
          <a:p>
            <a:endParaRPr lang="fr-CH" dirty="0"/>
          </a:p>
          <a:p>
            <a:pPr marL="0" indent="0">
              <a:buNone/>
            </a:pPr>
            <a:endParaRPr lang="fr-CH" dirty="0"/>
          </a:p>
        </p:txBody>
      </p:sp>
      <p:sp>
        <p:nvSpPr>
          <p:cNvPr id="6" name="Content Placeholder 2"/>
          <p:cNvSpPr txBox="1">
            <a:spLocks/>
          </p:cNvSpPr>
          <p:nvPr/>
        </p:nvSpPr>
        <p:spPr>
          <a:xfrm>
            <a:off x="6360602" y="4089107"/>
            <a:ext cx="3600400" cy="1296144"/>
          </a:xfrm>
          <a:prstGeom prst="rect">
            <a:avLst/>
          </a:prstGeom>
          <a:solidFill>
            <a:schemeClr val="accent1">
              <a:lumMod val="20000"/>
              <a:lumOff val="80000"/>
            </a:schemeClr>
          </a:solidFill>
          <a:ln>
            <a:solidFill>
              <a:srgbClr val="00B050"/>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To prepare the mother for </a:t>
            </a:r>
            <a:r>
              <a:rPr lang="en-US" sz="2400" b="1" dirty="0" smtClean="0"/>
              <a:t>child birth. </a:t>
            </a:r>
          </a:p>
          <a:p>
            <a:r>
              <a:rPr lang="en-US" sz="2400" b="1" dirty="0" smtClean="0"/>
              <a:t>To </a:t>
            </a:r>
            <a:r>
              <a:rPr lang="en-US" sz="2400" b="1" dirty="0"/>
              <a:t>prepare the mother to care for her baby</a:t>
            </a:r>
            <a:r>
              <a:rPr lang="en-US" sz="2400" b="1" dirty="0" smtClean="0"/>
              <a:t>.</a:t>
            </a:r>
            <a:endParaRPr lang="fr-CH" sz="2400" b="1" dirty="0" smtClean="0"/>
          </a:p>
          <a:p>
            <a:pPr marL="0" indent="0">
              <a:buNone/>
            </a:pPr>
            <a:endParaRPr lang="fr-CH" dirty="0"/>
          </a:p>
          <a:p>
            <a:pPr marL="0" indent="0">
              <a:buNone/>
            </a:pPr>
            <a:endParaRPr lang="fr-CH" dirty="0"/>
          </a:p>
        </p:txBody>
      </p:sp>
      <p:sp>
        <p:nvSpPr>
          <p:cNvPr id="7" name="Content Placeholder 2"/>
          <p:cNvSpPr txBox="1">
            <a:spLocks/>
          </p:cNvSpPr>
          <p:nvPr/>
        </p:nvSpPr>
        <p:spPr>
          <a:xfrm>
            <a:off x="2051444" y="5717598"/>
            <a:ext cx="7418335" cy="664517"/>
          </a:xfrm>
          <a:prstGeom prst="rect">
            <a:avLst/>
          </a:prstGeom>
          <a:solidFill>
            <a:schemeClr val="accent1">
              <a:lumMod val="20000"/>
              <a:lumOff val="80000"/>
            </a:schemeClr>
          </a:solidFill>
          <a:ln>
            <a:solidFill>
              <a:srgbClr val="00B050"/>
            </a:solidFill>
          </a:ln>
        </p:spPr>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2400" b="1" dirty="0"/>
              <a:t>Integrated care delivery throughout pregnancy</a:t>
            </a:r>
          </a:p>
          <a:p>
            <a:endParaRPr lang="fr-CH" dirty="0"/>
          </a:p>
          <a:p>
            <a:pPr marL="0" indent="0">
              <a:buNone/>
            </a:pPr>
            <a:endParaRPr lang="fr-CH" dirty="0"/>
          </a:p>
        </p:txBody>
      </p:sp>
      <p:graphicFrame>
        <p:nvGraphicFramePr>
          <p:cNvPr id="9" name="Content Placeholder 3"/>
          <p:cNvGraphicFramePr>
            <a:graphicFrameLocks/>
          </p:cNvGraphicFramePr>
          <p:nvPr>
            <p:extLst>
              <p:ext uri="{D42A27DB-BD31-4B8C-83A1-F6EECF244321}">
                <p14:modId xmlns:p14="http://schemas.microsoft.com/office/powerpoint/2010/main" val="574900087"/>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proving Quality of Antenatal Care: New Guidelines From the World Health  Organization (WHO) – Maternal Health Task Force"/>
          <p:cNvPicPr>
            <a:picLocks noChangeAspect="1" noChangeArrowheads="1"/>
          </p:cNvPicPr>
          <p:nvPr/>
        </p:nvPicPr>
        <p:blipFill rotWithShape="1">
          <a:blip r:embed="rId8">
            <a:extLst>
              <a:ext uri="{28A0092B-C50C-407E-A947-70E740481C1C}">
                <a14:useLocalDpi xmlns:a14="http://schemas.microsoft.com/office/drawing/2010/main" val="0"/>
              </a:ext>
            </a:extLst>
          </a:blip>
          <a:srcRect t="16408"/>
          <a:stretch/>
        </p:blipFill>
        <p:spPr bwMode="auto">
          <a:xfrm>
            <a:off x="8421925" y="31251"/>
            <a:ext cx="3587195" cy="389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5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1941" y="1201285"/>
            <a:ext cx="5111750" cy="4320480"/>
          </a:xfrm>
          <a:solidFill>
            <a:schemeClr val="accent1">
              <a:lumMod val="20000"/>
              <a:lumOff val="80000"/>
            </a:schemeClr>
          </a:solidFill>
        </p:spPr>
        <p:txBody>
          <a:bodyPr>
            <a:normAutofit lnSpcReduction="10000"/>
          </a:bodyPr>
          <a:lstStyle/>
          <a:p>
            <a:pPr>
              <a:buFont typeface="Wingdings" pitchFamily="2" charset="2"/>
              <a:buChar char="ü"/>
            </a:pPr>
            <a:endParaRPr lang="en-GB" sz="2400" dirty="0"/>
          </a:p>
          <a:p>
            <a:pPr marL="0" indent="0">
              <a:buNone/>
            </a:pPr>
            <a:r>
              <a:rPr lang="en-GB" sz="2400" u="sng" dirty="0" smtClean="0">
                <a:solidFill>
                  <a:srgbClr val="FF0000"/>
                </a:solidFill>
              </a:rPr>
              <a:t>PPE means:</a:t>
            </a:r>
          </a:p>
          <a:p>
            <a:pPr>
              <a:buFont typeface="Wingdings" pitchFamily="2" charset="2"/>
              <a:buChar char="ü"/>
            </a:pPr>
            <a:r>
              <a:rPr lang="en-GB" sz="2400" dirty="0" smtClean="0"/>
              <a:t>A </a:t>
            </a:r>
            <a:r>
              <a:rPr lang="en-GB" sz="2400" dirty="0"/>
              <a:t>healthy pregnancy for mother and baby (including preventing or treating risks, illness and death)</a:t>
            </a:r>
          </a:p>
          <a:p>
            <a:pPr>
              <a:buFont typeface="Wingdings" pitchFamily="2" charset="2"/>
              <a:buChar char="ü"/>
            </a:pPr>
            <a:r>
              <a:rPr lang="en-GB" sz="2400" dirty="0"/>
              <a:t>Physical and sociocultural normality during pregnancy</a:t>
            </a:r>
          </a:p>
          <a:p>
            <a:pPr>
              <a:buFont typeface="Wingdings" pitchFamily="2" charset="2"/>
              <a:buChar char="ü"/>
            </a:pPr>
            <a:r>
              <a:rPr lang="en-GB" sz="2400" dirty="0"/>
              <a:t>Effective transition to positive labour and birth</a:t>
            </a:r>
          </a:p>
          <a:p>
            <a:pPr>
              <a:buFont typeface="Wingdings" pitchFamily="2" charset="2"/>
              <a:buChar char="ü"/>
            </a:pPr>
            <a:r>
              <a:rPr lang="en-GB" sz="2400" dirty="0"/>
              <a:t>Positive motherhood (including maternal self-esteem, competence and autonomy)</a:t>
            </a:r>
          </a:p>
        </p:txBody>
      </p:sp>
      <p:sp>
        <p:nvSpPr>
          <p:cNvPr id="4" name="Text Placeholder 3"/>
          <p:cNvSpPr>
            <a:spLocks noGrp="1"/>
          </p:cNvSpPr>
          <p:nvPr>
            <p:ph type="body" sz="half" idx="2"/>
          </p:nvPr>
        </p:nvSpPr>
        <p:spPr>
          <a:xfrm>
            <a:off x="3803628" y="1209900"/>
            <a:ext cx="3008313" cy="4320480"/>
          </a:xfrm>
          <a:ln>
            <a:solidFill>
              <a:schemeClr val="accent1">
                <a:lumMod val="75000"/>
              </a:schemeClr>
            </a:solidFill>
          </a:ln>
        </p:spPr>
        <p:txBody>
          <a:bodyPr>
            <a:normAutofit/>
          </a:bodyPr>
          <a:lstStyle/>
          <a:p>
            <a:pPr lvl="0" algn="ctr">
              <a:buClr>
                <a:prstClr val="black"/>
              </a:buClr>
            </a:pPr>
            <a:endParaRPr lang="en-GB" sz="2800" dirty="0">
              <a:solidFill>
                <a:prstClr val="black"/>
              </a:solidFill>
            </a:endParaRPr>
          </a:p>
          <a:p>
            <a:pPr lvl="0" algn="ctr">
              <a:buClr>
                <a:prstClr val="black"/>
              </a:buClr>
            </a:pPr>
            <a:r>
              <a:rPr lang="en-GB" sz="2800" b="1" dirty="0">
                <a:solidFill>
                  <a:schemeClr val="bg1"/>
                </a:solidFill>
              </a:rPr>
              <a:t>Women want</a:t>
            </a:r>
            <a:r>
              <a:rPr lang="en-GB" sz="4400" b="1" dirty="0">
                <a:solidFill>
                  <a:schemeClr val="bg1"/>
                </a:solidFill>
              </a:rPr>
              <a:t> </a:t>
            </a:r>
            <a:r>
              <a:rPr lang="en-GB" sz="2800" b="1" dirty="0">
                <a:solidFill>
                  <a:schemeClr val="bg1"/>
                </a:solidFill>
              </a:rPr>
              <a:t>a</a:t>
            </a:r>
          </a:p>
          <a:p>
            <a:pPr lvl="0" algn="ctr">
              <a:buClr>
                <a:prstClr val="black"/>
              </a:buClr>
            </a:pPr>
            <a:r>
              <a:rPr lang="en-GB" sz="4400" b="1" dirty="0">
                <a:solidFill>
                  <a:schemeClr val="bg1"/>
                </a:solidFill>
              </a:rPr>
              <a:t>Positive Pregnancy Experience</a:t>
            </a:r>
          </a:p>
          <a:p>
            <a:pPr lvl="0" algn="ctr">
              <a:buClr>
                <a:prstClr val="black"/>
              </a:buClr>
            </a:pPr>
            <a:r>
              <a:rPr lang="en-GB" sz="2800" b="1" dirty="0">
                <a:solidFill>
                  <a:schemeClr val="bg1"/>
                </a:solidFill>
              </a:rPr>
              <a:t>from ANC</a:t>
            </a:r>
          </a:p>
          <a:p>
            <a:pPr lvl="0" algn="ctr">
              <a:buClr>
                <a:prstClr val="black"/>
              </a:buClr>
            </a:pPr>
            <a:endParaRPr lang="en-GB" sz="4800" dirty="0">
              <a:solidFill>
                <a:prstClr val="black"/>
              </a:solidFill>
            </a:endParaRPr>
          </a:p>
          <a:p>
            <a:endParaRPr lang="en-GB" dirty="0"/>
          </a:p>
        </p:txBody>
      </p:sp>
      <p:sp>
        <p:nvSpPr>
          <p:cNvPr id="7" name="Content Placeholder 2"/>
          <p:cNvSpPr txBox="1">
            <a:spLocks/>
          </p:cNvSpPr>
          <p:nvPr/>
        </p:nvSpPr>
        <p:spPr>
          <a:xfrm>
            <a:off x="1884864" y="5674059"/>
            <a:ext cx="8996496" cy="635301"/>
          </a:xfrm>
          <a:prstGeom prst="rect">
            <a:avLst/>
          </a:prstGeom>
          <a:solidFill>
            <a:schemeClr val="accent1">
              <a:lumMod val="20000"/>
              <a:lumOff val="80000"/>
            </a:schemeClr>
          </a:solidFill>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Clr>
                <a:schemeClr val="tx1"/>
              </a:buClr>
              <a:buSzPct val="60000"/>
              <a:buFont typeface="Wingdings" pitchFamily="2" charset="2"/>
              <a:buChar char="q"/>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Medical care; relevant and timely information; emotional support and advice</a:t>
            </a:r>
          </a:p>
        </p:txBody>
      </p:sp>
      <p:sp>
        <p:nvSpPr>
          <p:cNvPr id="2" name="TextBox 1"/>
          <p:cNvSpPr txBox="1"/>
          <p:nvPr/>
        </p:nvSpPr>
        <p:spPr>
          <a:xfrm>
            <a:off x="7392145" y="6469895"/>
            <a:ext cx="1632113" cy="307777"/>
          </a:xfrm>
          <a:prstGeom prst="rect">
            <a:avLst/>
          </a:prstGeom>
          <a:noFill/>
        </p:spPr>
        <p:txBody>
          <a:bodyPr wrap="none" rtlCol="0">
            <a:spAutoFit/>
          </a:bodyPr>
          <a:lstStyle/>
          <a:p>
            <a:r>
              <a:rPr lang="en-GB" sz="1400" dirty="0"/>
              <a:t>Downe S et al, 2016</a:t>
            </a:r>
          </a:p>
        </p:txBody>
      </p:sp>
      <p:pic>
        <p:nvPicPr>
          <p:cNvPr id="5" name="Picture 4"/>
          <p:cNvPicPr>
            <a:picLocks noChangeAspect="1"/>
          </p:cNvPicPr>
          <p:nvPr/>
        </p:nvPicPr>
        <p:blipFill rotWithShape="1">
          <a:blip r:embed="rId3"/>
          <a:srcRect b="7675"/>
          <a:stretch/>
        </p:blipFill>
        <p:spPr>
          <a:xfrm>
            <a:off x="0" y="1201285"/>
            <a:ext cx="3803628" cy="4320480"/>
          </a:xfrm>
          <a:prstGeom prst="rect">
            <a:avLst/>
          </a:prstGeom>
        </p:spPr>
      </p:pic>
      <p:graphicFrame>
        <p:nvGraphicFramePr>
          <p:cNvPr id="8" name="Content Placeholder 3"/>
          <p:cNvGraphicFramePr>
            <a:graphicFrameLocks/>
          </p:cNvGraphicFramePr>
          <p:nvPr>
            <p:extLst>
              <p:ext uri="{D42A27DB-BD31-4B8C-83A1-F6EECF244321}">
                <p14:modId xmlns:p14="http://schemas.microsoft.com/office/powerpoint/2010/main" val="952681937"/>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2232000688"/>
              </p:ext>
            </p:extLst>
          </p:nvPr>
        </p:nvGraphicFramePr>
        <p:xfrm>
          <a:off x="462567" y="249518"/>
          <a:ext cx="6914881" cy="5360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69432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31065"/>
            <a:ext cx="8229600" cy="1138138"/>
          </a:xfrm>
        </p:spPr>
        <p:txBody>
          <a:bodyPr>
            <a:normAutofit/>
          </a:bodyPr>
          <a:lstStyle/>
          <a:p>
            <a:r>
              <a:rPr lang="en-GB" dirty="0"/>
              <a:t>WHO’s 2016 </a:t>
            </a:r>
            <a:r>
              <a:rPr lang="en-GB" dirty="0" smtClean="0"/>
              <a:t>ANC </a:t>
            </a:r>
            <a:r>
              <a:rPr lang="en-GB" dirty="0"/>
              <a:t>Model</a:t>
            </a:r>
          </a:p>
        </p:txBody>
      </p:sp>
      <p:sp>
        <p:nvSpPr>
          <p:cNvPr id="5" name="Content Placeholder 4"/>
          <p:cNvSpPr>
            <a:spLocks noGrp="1"/>
          </p:cNvSpPr>
          <p:nvPr>
            <p:ph sz="half" idx="1"/>
          </p:nvPr>
        </p:nvSpPr>
        <p:spPr>
          <a:xfrm>
            <a:off x="181469" y="1541361"/>
            <a:ext cx="7157967" cy="4675031"/>
          </a:xfrm>
        </p:spPr>
        <p:txBody>
          <a:bodyPr>
            <a:noAutofit/>
          </a:bodyPr>
          <a:lstStyle/>
          <a:p>
            <a:pPr marL="0" indent="0">
              <a:buNone/>
            </a:pPr>
            <a:endParaRPr lang="en-GB" dirty="0" smtClean="0"/>
          </a:p>
          <a:p>
            <a:pPr marL="0" indent="0">
              <a:buNone/>
            </a:pPr>
            <a:r>
              <a:rPr lang="en-GB" b="1" i="1" dirty="0" smtClean="0">
                <a:solidFill>
                  <a:srgbClr val="FF0000"/>
                </a:solidFill>
              </a:rPr>
              <a:t>Previously</a:t>
            </a:r>
            <a:r>
              <a:rPr lang="en-GB" i="1" dirty="0"/>
              <a:t>:</a:t>
            </a:r>
            <a:r>
              <a:rPr lang="en-GB" dirty="0"/>
              <a:t> The 4-visit </a:t>
            </a:r>
            <a:r>
              <a:rPr lang="en-GB" dirty="0" smtClean="0"/>
              <a:t>WHO ANC model </a:t>
            </a:r>
            <a:r>
              <a:rPr lang="en-GB" dirty="0"/>
              <a:t>Carried </a:t>
            </a:r>
            <a:r>
              <a:rPr lang="en-GB" dirty="0" smtClean="0"/>
              <a:t>out at four critical </a:t>
            </a:r>
            <a:r>
              <a:rPr lang="en-GB" dirty="0" smtClean="0"/>
              <a:t>times </a:t>
            </a:r>
            <a:r>
              <a:rPr lang="en-GB" sz="2000" dirty="0"/>
              <a:t>(</a:t>
            </a:r>
            <a:r>
              <a:rPr lang="en-US" sz="2000" dirty="0"/>
              <a:t>developed in the 1990s</a:t>
            </a:r>
            <a:r>
              <a:rPr lang="en-US" sz="2000" dirty="0" smtClean="0"/>
              <a:t>)</a:t>
            </a:r>
            <a:r>
              <a:rPr lang="en-GB" dirty="0" smtClean="0"/>
              <a:t>. </a:t>
            </a:r>
            <a:r>
              <a:rPr lang="en-GB" dirty="0" smtClean="0"/>
              <a:t>It was </a:t>
            </a:r>
            <a:r>
              <a:rPr lang="en-GB" dirty="0"/>
              <a:t>a</a:t>
            </a:r>
            <a:r>
              <a:rPr lang="en-GB" dirty="0" smtClean="0"/>
              <a:t>lso known as the Focused Antenatal Care Model (FANC</a:t>
            </a:r>
            <a:r>
              <a:rPr lang="en-GB" dirty="0" smtClean="0"/>
              <a:t>). </a:t>
            </a:r>
          </a:p>
          <a:p>
            <a:pPr marL="0" indent="0">
              <a:buNone/>
            </a:pPr>
            <a:r>
              <a:rPr lang="en-GB" b="1" i="1" dirty="0" smtClean="0">
                <a:solidFill>
                  <a:srgbClr val="FF0000"/>
                </a:solidFill>
              </a:rPr>
              <a:t>Currently</a:t>
            </a:r>
            <a:r>
              <a:rPr lang="en-GB" b="1" i="1" dirty="0" smtClean="0">
                <a:solidFill>
                  <a:srgbClr val="FF0000"/>
                </a:solidFill>
              </a:rPr>
              <a:t>: </a:t>
            </a:r>
            <a:r>
              <a:rPr lang="en-GB" dirty="0" smtClean="0"/>
              <a:t>because perinatal </a:t>
            </a:r>
            <a:r>
              <a:rPr lang="en-GB" dirty="0"/>
              <a:t>deaths </a:t>
            </a:r>
            <a:r>
              <a:rPr lang="en-GB" dirty="0" smtClean="0"/>
              <a:t>increased </a:t>
            </a:r>
            <a:r>
              <a:rPr lang="en-GB" dirty="0"/>
              <a:t>with only four ANC visits </a:t>
            </a:r>
            <a:r>
              <a:rPr lang="en-GB" dirty="0" smtClean="0"/>
              <a:t>+ an </a:t>
            </a:r>
            <a:r>
              <a:rPr lang="en-GB" dirty="0"/>
              <a:t>increase in the number of ANC </a:t>
            </a:r>
            <a:r>
              <a:rPr lang="en-GB" dirty="0" smtClean="0"/>
              <a:t>contacts is </a:t>
            </a:r>
            <a:r>
              <a:rPr lang="en-GB" dirty="0"/>
              <a:t>associated with an increase in maternal </a:t>
            </a:r>
            <a:r>
              <a:rPr lang="en-GB" dirty="0" smtClean="0"/>
              <a:t>satisfaction                WHO </a:t>
            </a:r>
            <a:r>
              <a:rPr lang="en-GB" dirty="0"/>
              <a:t>recommends a minimum of </a:t>
            </a:r>
            <a:r>
              <a:rPr lang="en-GB" b="1" dirty="0"/>
              <a:t>eight </a:t>
            </a:r>
            <a:r>
              <a:rPr lang="en-GB" b="1" dirty="0" smtClean="0"/>
              <a:t>contacts</a:t>
            </a:r>
            <a:r>
              <a:rPr lang="en-GB" dirty="0" smtClean="0"/>
              <a:t>.</a:t>
            </a:r>
            <a:endParaRPr lang="en-GB" dirty="0"/>
          </a:p>
          <a:p>
            <a:pPr marL="0" indent="0">
              <a:buNone/>
            </a:pPr>
            <a:r>
              <a:rPr lang="en-GB" dirty="0" smtClean="0"/>
              <a:t/>
            </a:r>
            <a:br>
              <a:rPr lang="en-GB" dirty="0" smtClean="0"/>
            </a:br>
            <a:endParaRPr lang="en-GB" dirty="0" smtClean="0"/>
          </a:p>
          <a:p>
            <a:pPr marL="0" indent="0">
              <a:buNone/>
            </a:pPr>
            <a:endParaRPr lang="en-GB"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39437" y="0"/>
            <a:ext cx="3985549" cy="4525963"/>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7161" y="1031816"/>
            <a:ext cx="407685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Dropbox\_OZGE WORK\Antenatal Care Guidelines\ANC Guideline PREPARATION\ANCManual_2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3524" y="3003238"/>
            <a:ext cx="3168476" cy="37438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p:cNvGraphicFramePr>
            <a:graphicFrameLocks/>
          </p:cNvGraphicFramePr>
          <p:nvPr>
            <p:extLst>
              <p:ext uri="{D42A27DB-BD31-4B8C-83A1-F6EECF244321}">
                <p14:modId xmlns:p14="http://schemas.microsoft.com/office/powerpoint/2010/main" val="2409687540"/>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58504227"/>
              </p:ext>
            </p:extLst>
          </p:nvPr>
        </p:nvGraphicFramePr>
        <p:xfrm>
          <a:off x="181470" y="203798"/>
          <a:ext cx="6914881" cy="53601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 name="Right Arrow 2"/>
          <p:cNvSpPr/>
          <p:nvPr/>
        </p:nvSpPr>
        <p:spPr>
          <a:xfrm>
            <a:off x="5039269" y="4875179"/>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6424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69392"/>
            <a:ext cx="10515600" cy="1325563"/>
          </a:xfrm>
        </p:spPr>
        <p:txBody>
          <a:bodyPr/>
          <a:lstStyle/>
          <a:p>
            <a:r>
              <a:rPr lang="en-GB" b="1" dirty="0" smtClean="0">
                <a:effectLst>
                  <a:outerShdw blurRad="38100" dist="38100" dir="2700000" algn="tl">
                    <a:srgbClr val="000000">
                      <a:alpha val="43137"/>
                    </a:srgbClr>
                  </a:outerShdw>
                </a:effectLst>
                <a:latin typeface="Bahnschrift" panose="020B0502040204020203" pitchFamily="34" charset="0"/>
              </a:rPr>
              <a:t>2016 WHO ANC model </a:t>
            </a:r>
            <a:endParaRPr lang="en-GB" b="1" dirty="0">
              <a:effectLst>
                <a:outerShdw blurRad="38100" dist="38100" dir="2700000" algn="tl">
                  <a:srgbClr val="000000">
                    <a:alpha val="43137"/>
                  </a:srgbClr>
                </a:outerShdw>
              </a:effectLst>
              <a:latin typeface="Bahnschrift" panose="020B050204020402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100" y="141041"/>
            <a:ext cx="6264282" cy="6663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689841" y="1867437"/>
            <a:ext cx="3930489" cy="3938888"/>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val="648118362"/>
              </p:ext>
            </p:extLst>
          </p:nvPr>
        </p:nvGraphicFramePr>
        <p:xfrm>
          <a:off x="127127" y="74082"/>
          <a:ext cx="5601235" cy="4953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6" name="Group 5"/>
          <p:cNvGrpSpPr/>
          <p:nvPr/>
        </p:nvGrpSpPr>
        <p:grpSpPr>
          <a:xfrm>
            <a:off x="1" y="141041"/>
            <a:ext cx="6278880" cy="536015"/>
            <a:chOff x="0" y="0"/>
            <a:chExt cx="6901381" cy="536015"/>
          </a:xfrm>
        </p:grpSpPr>
        <p:sp>
          <p:nvSpPr>
            <p:cNvPr id="7" name="Rounded Rectangle 6"/>
            <p:cNvSpPr/>
            <p:nvPr/>
          </p:nvSpPr>
          <p:spPr>
            <a:xfrm>
              <a:off x="0" y="0"/>
              <a:ext cx="6901381" cy="536015"/>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ounded Rectangle 4"/>
            <p:cNvSpPr/>
            <p:nvPr/>
          </p:nvSpPr>
          <p:spPr>
            <a:xfrm>
              <a:off x="15699" y="15699"/>
              <a:ext cx="6869983" cy="504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GB" sz="4400" b="1" kern="1200" dirty="0" smtClean="0"/>
                <a:t>Antenatal Care</a:t>
              </a:r>
              <a:endParaRPr lang="en-GB" sz="4400" b="1" kern="1200" dirty="0"/>
            </a:p>
          </p:txBody>
        </p:sp>
      </p:grpSp>
    </p:spTree>
    <p:extLst>
      <p:ext uri="{BB962C8B-B14F-4D97-AF65-F5344CB8AC3E}">
        <p14:creationId xmlns:p14="http://schemas.microsoft.com/office/powerpoint/2010/main" val="2054569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560" y="716280"/>
            <a:ext cx="11558359" cy="1109345"/>
          </a:xfrm>
          <a:solidFill>
            <a:schemeClr val="bg1"/>
          </a:solidFill>
          <a:ln w="28575">
            <a:solidFill>
              <a:srgbClr val="0070C0"/>
            </a:solidFill>
          </a:ln>
        </p:spPr>
        <p:txBody>
          <a:bodyPr>
            <a:normAutofit fontScale="90000"/>
          </a:bodyPr>
          <a:lstStyle/>
          <a:p>
            <a:r>
              <a:rPr lang="en-GB" b="1" dirty="0"/>
              <a:t>WHO Recommendations on Antenatal Care for a Positive Pregnancy </a:t>
            </a:r>
            <a:r>
              <a:rPr lang="en-GB" b="1" dirty="0" smtClean="0"/>
              <a:t>Experience </a:t>
            </a:r>
            <a:r>
              <a:rPr lang="en-GB" sz="1600" b="1" dirty="0" smtClean="0"/>
              <a:t>(2016 global recommendations)</a:t>
            </a:r>
            <a:endParaRPr lang="en-GB" sz="1600" b="1" dirty="0"/>
          </a:p>
        </p:txBody>
      </p:sp>
      <p:sp>
        <p:nvSpPr>
          <p:cNvPr id="3" name="Content Placeholder 2"/>
          <p:cNvSpPr>
            <a:spLocks noGrp="1"/>
          </p:cNvSpPr>
          <p:nvPr>
            <p:ph idx="1"/>
          </p:nvPr>
        </p:nvSpPr>
        <p:spPr>
          <a:xfrm>
            <a:off x="838200" y="2057399"/>
            <a:ext cx="10515600" cy="3957035"/>
          </a:xfrm>
        </p:spPr>
        <p:txBody>
          <a:bodyPr/>
          <a:lstStyle/>
          <a:p>
            <a:r>
              <a:rPr lang="en-GB" sz="3200" dirty="0"/>
              <a:t>Priority to </a:t>
            </a:r>
            <a:r>
              <a:rPr lang="en-GB" sz="3200" u="sng" dirty="0" smtClean="0">
                <a:effectLst>
                  <a:outerShdw blurRad="38100" dist="38100" dir="2700000" algn="tl">
                    <a:srgbClr val="000000">
                      <a:alpha val="43137"/>
                    </a:srgbClr>
                  </a:outerShdw>
                </a:effectLst>
              </a:rPr>
              <a:t>person-centred </a:t>
            </a:r>
            <a:r>
              <a:rPr lang="en-GB" sz="3200" u="sng" dirty="0">
                <a:effectLst>
                  <a:outerShdw blurRad="38100" dist="38100" dir="2700000" algn="tl">
                    <a:srgbClr val="000000">
                      <a:alpha val="43137"/>
                    </a:srgbClr>
                  </a:outerShdw>
                </a:effectLst>
              </a:rPr>
              <a:t>health </a:t>
            </a:r>
            <a:r>
              <a:rPr lang="en-GB" sz="3200" u="sng" dirty="0" smtClean="0">
                <a:effectLst>
                  <a:outerShdw blurRad="38100" dist="38100" dir="2700000" algn="tl">
                    <a:srgbClr val="000000">
                      <a:alpha val="43137"/>
                    </a:srgbClr>
                  </a:outerShdw>
                </a:effectLst>
              </a:rPr>
              <a:t>care</a:t>
            </a:r>
            <a:r>
              <a:rPr lang="en-GB" sz="3200" dirty="0" smtClean="0"/>
              <a:t>.</a:t>
            </a:r>
          </a:p>
          <a:p>
            <a:r>
              <a:rPr lang="en-GB" sz="3200" dirty="0" smtClean="0"/>
              <a:t>Should be adaptable </a:t>
            </a:r>
            <a:r>
              <a:rPr lang="en-GB" sz="3200" dirty="0"/>
              <a:t>and flexible so that countries </a:t>
            </a:r>
            <a:r>
              <a:rPr lang="en-GB" sz="3200" dirty="0" smtClean="0"/>
              <a:t>(with </a:t>
            </a:r>
            <a:r>
              <a:rPr lang="en-GB" sz="3200" dirty="0"/>
              <a:t>different </a:t>
            </a:r>
            <a:r>
              <a:rPr lang="en-GB" sz="3200" dirty="0" smtClean="0"/>
              <a:t>settings</a:t>
            </a:r>
            <a:r>
              <a:rPr lang="en-GB" sz="3200" dirty="0"/>
              <a:t>, burdens of disease, social and economic situations, and health-system </a:t>
            </a:r>
            <a:r>
              <a:rPr lang="en-GB" sz="3200" dirty="0" smtClean="0"/>
              <a:t>structures) </a:t>
            </a:r>
            <a:r>
              <a:rPr lang="en-GB" sz="3200" dirty="0"/>
              <a:t>can adopt and implement the recommendations </a:t>
            </a:r>
            <a:r>
              <a:rPr lang="en-GB" sz="3200" u="sng" dirty="0"/>
              <a:t>based on their country context and populations’ needs.</a:t>
            </a:r>
            <a:r>
              <a:rPr lang="en-GB" dirty="0"/>
              <a:t> </a:t>
            </a:r>
          </a:p>
        </p:txBody>
      </p:sp>
      <p:graphicFrame>
        <p:nvGraphicFramePr>
          <p:cNvPr id="4" name="Content Placeholder 3"/>
          <p:cNvGraphicFramePr>
            <a:graphicFrameLocks/>
          </p:cNvGraphicFramePr>
          <p:nvPr>
            <p:extLst>
              <p:ext uri="{D42A27DB-BD31-4B8C-83A1-F6EECF244321}">
                <p14:modId xmlns:p14="http://schemas.microsoft.com/office/powerpoint/2010/main" val="2283410969"/>
              </p:ext>
            </p:extLst>
          </p:nvPr>
        </p:nvGraphicFramePr>
        <p:xfrm>
          <a:off x="310167" y="97118"/>
          <a:ext cx="6914881" cy="536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884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2995</TotalTime>
  <Words>2010</Words>
  <Application>Microsoft Office PowerPoint</Application>
  <PresentationFormat>Widescreen</PresentationFormat>
  <Paragraphs>195</Paragraphs>
  <Slides>27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Bahnschrift</vt:lpstr>
      <vt:lpstr>Calibri</vt:lpstr>
      <vt:lpstr>Calibri Light</vt:lpstr>
      <vt:lpstr>Times New Roman</vt:lpstr>
      <vt:lpstr>Wingdings</vt:lpstr>
      <vt:lpstr>Office Theme</vt:lpstr>
      <vt:lpstr>Maternal Healthcare</vt:lpstr>
      <vt:lpstr>SAFE MOTHERHOOD (WHO)</vt:lpstr>
      <vt:lpstr>PowerPoint Presentation</vt:lpstr>
      <vt:lpstr>Components of Maternal care</vt:lpstr>
      <vt:lpstr>ANC is critical </vt:lpstr>
      <vt:lpstr>PowerPoint Presentation</vt:lpstr>
      <vt:lpstr>WHO’s 2016 ANC Model</vt:lpstr>
      <vt:lpstr>2016 WHO ANC model </vt:lpstr>
      <vt:lpstr>WHO Recommendations on Antenatal Care for a Positive Pregnancy Experience (2016 global recommendations)</vt:lpstr>
      <vt:lpstr>WHO Recommendations on Antenatal Care for a Positive Pregnancy Experience (2016 global recommendations)</vt:lpstr>
      <vt:lpstr>PowerPoint Presentation</vt:lpstr>
      <vt:lpstr>PowerPoint Presentation</vt:lpstr>
      <vt:lpstr>WHO Recommendations on Antenatal Care for a Positive Pregnancy Experience (2016 global recommendations)</vt:lpstr>
      <vt:lpstr>PowerPoint Presentation</vt:lpstr>
      <vt:lpstr>Anemia in pregnancy:</vt:lpstr>
      <vt:lpstr>Anaemia in pregnancy:</vt:lpstr>
      <vt:lpstr>Recommendations for management of IDA in pregnancy</vt:lpstr>
      <vt:lpstr>Ultrasound scan during pregnancy</vt:lpstr>
      <vt:lpstr>Intrapartum (delivery) care for a positive childbirth experience</vt:lpstr>
      <vt:lpstr>Intrapartum (delivery) care for a positive childbirth experience</vt:lpstr>
      <vt:lpstr>PowerPoint Presentation</vt:lpstr>
      <vt:lpstr>PowerPoint Presentation</vt:lpstr>
      <vt:lpstr>WHEN and HOW MANY postnatal visits should occur?</vt:lpstr>
      <vt:lpstr>PNC recommendation for the mother:</vt:lpstr>
      <vt:lpstr>PNC recommendation for the newborn:</vt:lpstr>
      <vt:lpstr>In Jordan, (Jordan Population and Family Health Survey 2017-18)</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israa rawashdeh</dc:creator>
  <cp:lastModifiedBy>Admin</cp:lastModifiedBy>
  <cp:revision>255</cp:revision>
  <dcterms:created xsi:type="dcterms:W3CDTF">2019-10-17T11:26:52Z</dcterms:created>
  <dcterms:modified xsi:type="dcterms:W3CDTF">2022-11-05T16:48:18Z</dcterms:modified>
</cp:coreProperties>
</file>