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69" r:id="rId2"/>
    <p:sldMasterId id="2147483773" r:id="rId3"/>
    <p:sldMasterId id="2147483775" r:id="rId4"/>
    <p:sldMasterId id="2147483777" r:id="rId5"/>
    <p:sldMasterId id="2147483779" r:id="rId6"/>
    <p:sldMasterId id="2147483781" r:id="rId7"/>
    <p:sldMasterId id="2147483783" r:id="rId8"/>
    <p:sldMasterId id="2147483785" r:id="rId9"/>
    <p:sldMasterId id="2147483787" r:id="rId10"/>
    <p:sldMasterId id="2147483789" r:id="rId11"/>
    <p:sldMasterId id="2147483791" r:id="rId12"/>
    <p:sldMasterId id="2147483793" r:id="rId13"/>
    <p:sldMasterId id="2147483795" r:id="rId14"/>
    <p:sldMasterId id="2147483797" r:id="rId15"/>
    <p:sldMasterId id="2147483799" r:id="rId16"/>
    <p:sldMasterId id="2147483801" r:id="rId17"/>
    <p:sldMasterId id="2147483803" r:id="rId18"/>
    <p:sldMasterId id="2147483805" r:id="rId19"/>
    <p:sldMasterId id="2147483807" r:id="rId20"/>
    <p:sldMasterId id="2147483809" r:id="rId21"/>
    <p:sldMasterId id="2147483811" r:id="rId22"/>
    <p:sldMasterId id="2147483813" r:id="rId23"/>
    <p:sldMasterId id="2147483815" r:id="rId24"/>
    <p:sldMasterId id="2147483896" r:id="rId25"/>
  </p:sldMasterIdLst>
  <p:notesMasterIdLst>
    <p:notesMasterId r:id="rId99"/>
  </p:notesMasterIdLst>
  <p:sldIdLst>
    <p:sldId id="256" r:id="rId26"/>
    <p:sldId id="277" r:id="rId27"/>
    <p:sldId id="257" r:id="rId28"/>
    <p:sldId id="276" r:id="rId29"/>
    <p:sldId id="267" r:id="rId30"/>
    <p:sldId id="274" r:id="rId31"/>
    <p:sldId id="275" r:id="rId32"/>
    <p:sldId id="258" r:id="rId33"/>
    <p:sldId id="260" r:id="rId34"/>
    <p:sldId id="269" r:id="rId35"/>
    <p:sldId id="270" r:id="rId36"/>
    <p:sldId id="272" r:id="rId37"/>
    <p:sldId id="273"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10"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1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E380CA-648F-44A3-ADB4-A86AC32815D0}" type="datetimeFigureOut">
              <a:rPr lang="en-US" smtClean="0"/>
              <a:t>10/28/2023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D572-D0BE-448C-AADD-205CE33B3C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longer a woman lives without cancer,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lower her risk of developing breast cancer.</a:t>
            </a:r>
            <a:r>
              <a:rPr lang="en-US" dirty="0"/>
              <a:t> </a:t>
            </a:r>
          </a:p>
        </p:txBody>
      </p:sp>
      <p:sp>
        <p:nvSpPr>
          <p:cNvPr id="4" name="Slide Number Placeholder 3"/>
          <p:cNvSpPr>
            <a:spLocks noGrp="1"/>
          </p:cNvSpPr>
          <p:nvPr>
            <p:ph type="sldNum" sz="quarter" idx="10"/>
          </p:nvPr>
        </p:nvSpPr>
        <p:spPr/>
        <p:txBody>
          <a:bodyPr/>
          <a:lstStyle/>
          <a:p>
            <a:fld id="{DCBE5A4A-3DE2-4924-9DB4-61E8F0D8E1CE}" type="slidenum">
              <a:rPr lang="en-US" smtClean="0"/>
              <a:pPr/>
              <a:t>48</a:t>
            </a:fld>
            <a:endParaRPr lang="en-US"/>
          </a:p>
        </p:txBody>
      </p:sp>
    </p:spTree>
    <p:extLst>
      <p:ext uri="{BB962C8B-B14F-4D97-AF65-F5344CB8AC3E}">
        <p14:creationId xmlns:p14="http://schemas.microsoft.com/office/powerpoint/2010/main" val="271988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such as early menarche, </a:t>
            </a:r>
            <a:r>
              <a:rPr lang="en-US" sz="1200" b="0" i="0" kern="1200" dirty="0" err="1">
                <a:solidFill>
                  <a:schemeClr val="tx1"/>
                </a:solidFill>
                <a:effectLst/>
                <a:latin typeface="+mn-lt"/>
                <a:ea typeface="+mn-ea"/>
                <a:cs typeface="+mn-cs"/>
              </a:rPr>
              <a:t>nulliparity</a:t>
            </a:r>
            <a:r>
              <a:rPr lang="en-US" sz="1200" b="0" i="0" kern="1200" dirty="0">
                <a:solidFill>
                  <a:schemeClr val="tx1"/>
                </a:solidFill>
                <a:effectLst/>
                <a:latin typeface="+mn-lt"/>
                <a:ea typeface="+mn-ea"/>
                <a:cs typeface="+mn-cs"/>
              </a:rPr>
              <a:t>, and late menopause</a:t>
            </a:r>
            <a:r>
              <a:rPr lang="en-US" dirty="0"/>
              <a:t> </a:t>
            </a:r>
            <a:br>
              <a:rPr lang="en-US" dirty="0"/>
            </a:br>
            <a:r>
              <a:rPr lang="en-US" sz="1200" b="0" i="0" kern="1200" dirty="0">
                <a:solidFill>
                  <a:schemeClr val="tx1"/>
                </a:solidFill>
                <a:effectLst/>
                <a:latin typeface="+mn-lt"/>
                <a:ea typeface="+mn-ea"/>
                <a:cs typeface="+mn-cs"/>
              </a:rPr>
              <a:t>Moderate levels of exercise and a longer lactation period, factors that decrease the total number of menstrual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cycles, are protective</a:t>
            </a:r>
            <a:r>
              <a:rPr lang="en-US" dirty="0"/>
              <a:t> </a:t>
            </a:r>
            <a:br>
              <a:rPr lang="en-US" dirty="0"/>
            </a:br>
            <a:r>
              <a:rPr lang="en-US" sz="1200" b="0" i="0" kern="1200" dirty="0">
                <a:solidFill>
                  <a:schemeClr val="tx1"/>
                </a:solidFill>
                <a:effectLst/>
                <a:latin typeface="+mn-lt"/>
                <a:ea typeface="+mn-ea"/>
                <a:cs typeface="+mn-cs"/>
              </a:rPr>
              <a:t>estrogen in postmenopausal women</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49</a:t>
            </a:fld>
            <a:endParaRPr lang="en-US"/>
          </a:p>
        </p:txBody>
      </p:sp>
    </p:spTree>
    <p:extLst>
      <p:ext uri="{BB962C8B-B14F-4D97-AF65-F5344CB8AC3E}">
        <p14:creationId xmlns:p14="http://schemas.microsoft.com/office/powerpoint/2010/main" val="370329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women who receive mantle radiation therapy for Hodgkin’s lymphoma have a breast cancer risk that is 75 times greater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than that of age-matched control subjects.</a:t>
            </a:r>
            <a:r>
              <a:rPr lang="en-US" dirty="0"/>
              <a:t> </a:t>
            </a:r>
            <a:br>
              <a:rPr lang="en-US" dirty="0"/>
            </a:br>
            <a:r>
              <a:rPr lang="en-US" dirty="0"/>
              <a:t>  </a:t>
            </a:r>
            <a:r>
              <a:rPr lang="en-US" sz="1200" b="0" i="0" kern="1200" dirty="0">
                <a:solidFill>
                  <a:schemeClr val="tx1"/>
                </a:solidFill>
                <a:effectLst/>
                <a:latin typeface="+mn-lt"/>
                <a:ea typeface="+mn-ea"/>
                <a:cs typeface="+mn-cs"/>
              </a:rPr>
              <a:t>Survivors of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atomic bomb blasts in Japan</a:t>
            </a:r>
            <a:br>
              <a:rPr lang="en-US" dirty="0"/>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50</a:t>
            </a:fld>
            <a:endParaRPr lang="en-US"/>
          </a:p>
        </p:txBody>
      </p:sp>
    </p:spTree>
    <p:extLst>
      <p:ext uri="{BB962C8B-B14F-4D97-AF65-F5344CB8AC3E}">
        <p14:creationId xmlns:p14="http://schemas.microsoft.com/office/powerpoint/2010/main" val="311518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52</a:t>
            </a:fld>
            <a:endParaRPr lang="en-US"/>
          </a:p>
        </p:txBody>
      </p:sp>
    </p:spTree>
    <p:extLst>
      <p:ext uri="{BB962C8B-B14F-4D97-AF65-F5344CB8AC3E}">
        <p14:creationId xmlns:p14="http://schemas.microsoft.com/office/powerpoint/2010/main" val="110252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Nipple discharge other than breast milk, including blood.</a:t>
            </a:r>
          </a:p>
          <a:p>
            <a:br>
              <a:rPr lang="en-US" dirty="0"/>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53</a:t>
            </a:fld>
            <a:endParaRPr lang="en-US"/>
          </a:p>
        </p:txBody>
      </p:sp>
    </p:spTree>
    <p:extLst>
      <p:ext uri="{BB962C8B-B14F-4D97-AF65-F5344CB8AC3E}">
        <p14:creationId xmlns:p14="http://schemas.microsoft.com/office/powerpoint/2010/main" val="76595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benign conditions such as fibrocystic changes (especially </a:t>
            </a:r>
            <a:r>
              <a:rPr lang="en-US" sz="1200" b="0" i="0" kern="1200" dirty="0" err="1">
                <a:solidFill>
                  <a:schemeClr val="tx1"/>
                </a:solidFill>
                <a:effectLst/>
                <a:latin typeface="+mn-lt"/>
                <a:ea typeface="+mn-ea"/>
                <a:cs typeface="+mn-cs"/>
              </a:rPr>
              <a:t>sclerosing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adenosis</a:t>
            </a:r>
            <a:r>
              <a:rPr lang="en-US" sz="1200" b="0" i="0" kern="1200" dirty="0">
                <a:solidFill>
                  <a:schemeClr val="tx1"/>
                </a:solidFill>
                <a:effectLst/>
                <a:latin typeface="+mn-lt"/>
                <a:ea typeface="+mn-ea"/>
                <a:cs typeface="+mn-cs"/>
              </a:rPr>
              <a:t>) and fat necrosis.</a:t>
            </a: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56</a:t>
            </a:fld>
            <a:endParaRPr lang="en-US"/>
          </a:p>
        </p:txBody>
      </p:sp>
    </p:spTree>
    <p:extLst>
      <p:ext uri="{BB962C8B-B14F-4D97-AF65-F5344CB8AC3E}">
        <p14:creationId xmlns:p14="http://schemas.microsoft.com/office/powerpoint/2010/main" val="182873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a:p>
            <a:pPr fontAlgn="ctr"/>
            <a:r>
              <a:rPr lang="en-US" sz="1200" b="0" i="0" kern="1200" dirty="0">
                <a:solidFill>
                  <a:schemeClr val="tx1"/>
                </a:solidFill>
                <a:effectLst/>
                <a:latin typeface="+mn-lt"/>
                <a:ea typeface="+mn-ea"/>
                <a:cs typeface="+mn-cs"/>
              </a:rPr>
              <a:t>Paget disease of the breast (as mentioned above)  is characterized by a </a:t>
            </a:r>
            <a:r>
              <a:rPr lang="en-US" sz="1200" b="0" i="0" kern="1200" dirty="0" err="1">
                <a:solidFill>
                  <a:schemeClr val="tx1"/>
                </a:solidFill>
                <a:effectLst/>
                <a:latin typeface="+mn-lt"/>
                <a:ea typeface="+mn-ea"/>
                <a:cs typeface="+mn-cs"/>
              </a:rPr>
              <a:t>eczematoid</a:t>
            </a:r>
            <a:r>
              <a:rPr lang="en-US" sz="1200" b="0" i="0" kern="1200" dirty="0">
                <a:solidFill>
                  <a:schemeClr val="tx1"/>
                </a:solidFill>
                <a:effectLst/>
                <a:latin typeface="+mn-lt"/>
                <a:ea typeface="+mn-ea"/>
                <a:cs typeface="+mn-cs"/>
              </a:rPr>
              <a:t> lesion of the nipple or areola.</a:t>
            </a:r>
          </a:p>
          <a:p>
            <a:pPr fontAlgn="ct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57</a:t>
            </a:fld>
            <a:endParaRPr lang="en-US"/>
          </a:p>
        </p:txBody>
      </p:sp>
    </p:spTree>
    <p:extLst>
      <p:ext uri="{BB962C8B-B14F-4D97-AF65-F5344CB8AC3E}">
        <p14:creationId xmlns:p14="http://schemas.microsoft.com/office/powerpoint/2010/main" val="211625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Peau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d'orange</a:t>
            </a:r>
            <a:r>
              <a:rPr lang="en-US" sz="1200" b="0" i="0" kern="1200" dirty="0">
                <a:solidFill>
                  <a:schemeClr val="tx1"/>
                </a:solidFill>
                <a:effectLst/>
                <a:latin typeface="+mn-lt"/>
                <a:ea typeface="+mn-ea"/>
                <a:cs typeface="+mn-cs"/>
              </a:rPr>
              <a:t>, in inflammatory</a:t>
            </a:r>
            <a:endParaRPr lang="en-US" dirty="0"/>
          </a:p>
        </p:txBody>
      </p:sp>
      <p:sp>
        <p:nvSpPr>
          <p:cNvPr id="4" name="Slide Number Placeholder 3"/>
          <p:cNvSpPr>
            <a:spLocks noGrp="1"/>
          </p:cNvSpPr>
          <p:nvPr>
            <p:ph type="sldNum" sz="quarter" idx="10"/>
          </p:nvPr>
        </p:nvSpPr>
        <p:spPr/>
        <p:txBody>
          <a:bodyPr/>
          <a:lstStyle/>
          <a:p>
            <a:fld id="{DCBE5A4A-3DE2-4924-9DB4-61E8F0D8E1CE}" type="slidenum">
              <a:rPr lang="en-US" smtClean="0"/>
              <a:pPr/>
              <a:t>59</a:t>
            </a:fld>
            <a:endParaRPr lang="en-US"/>
          </a:p>
        </p:txBody>
      </p:sp>
    </p:spTree>
    <p:extLst>
      <p:ext uri="{BB962C8B-B14F-4D97-AF65-F5344CB8AC3E}">
        <p14:creationId xmlns:p14="http://schemas.microsoft.com/office/powerpoint/2010/main" val="300854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36072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220266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56742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0564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326928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594404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821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219425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431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1164252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8357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657090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9903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015373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152114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320261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8C0C-83FE-4022-8720-29064312FCF3}"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7A104-C211-4A27-AC36-766FD0CD46BD}" type="slidenum">
              <a:rPr lang="en-US" smtClean="0"/>
              <a:pPr/>
              <a:t>‹#›</a:t>
            </a:fld>
            <a:endParaRPr lang="en-US"/>
          </a:p>
        </p:txBody>
      </p:sp>
    </p:spTree>
    <p:extLst>
      <p:ext uri="{BB962C8B-B14F-4D97-AF65-F5344CB8AC3E}">
        <p14:creationId xmlns:p14="http://schemas.microsoft.com/office/powerpoint/2010/main" val="292569276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5.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22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22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2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05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05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05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8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02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02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02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9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99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99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99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96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96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96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9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92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92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92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9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89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89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89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9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85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85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85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0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81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81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81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0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77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77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77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0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72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72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72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0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21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21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21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68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68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68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63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63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63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58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58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58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1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53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53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53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1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47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147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147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81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376330623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19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19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9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17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17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7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7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16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16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6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78"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14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14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4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80"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12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12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2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82"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10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10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101"/>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84"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207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88C0C-83FE-4022-8720-29064312FCF3}" type="datetimeFigureOut">
              <a:rPr lang="en-US" smtClean="0"/>
              <a:pPr/>
              <a:t>10/28/2023</a:t>
            </a:fld>
            <a:endParaRPr lang="en-US"/>
          </a:p>
        </p:txBody>
      </p:sp>
      <p:sp>
        <p:nvSpPr>
          <p:cNvPr id="5" name="Footer Placeholder 4"/>
          <p:cNvSpPr>
            <a:spLocks noGrp="1"/>
          </p:cNvSpPr>
          <p:nvPr>
            <p:ph type="ftr" sz="quarter" idx="3"/>
          </p:nvPr>
        </p:nvSpPr>
        <p:spPr>
          <a:xfrm>
            <a:off x="508001" y="604207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9" y="6042077"/>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7A7A104-C211-4A27-AC36-766FD0CD46BD}" type="slidenum">
              <a:rPr lang="en-US" smtClean="0"/>
              <a:pPr/>
              <a:t>‹#›</a:t>
            </a:fld>
            <a:endParaRPr lang="en-US"/>
          </a:p>
        </p:txBody>
      </p:sp>
    </p:spTree>
    <p:extLst>
      <p:ext uri="{BB962C8B-B14F-4D97-AF65-F5344CB8AC3E}">
        <p14:creationId xmlns:p14="http://schemas.microsoft.com/office/powerpoint/2010/main" val="1409050261"/>
      </p:ext>
    </p:extLst>
  </p:cSld>
  <p:clrMap bg1="lt1" tx1="dk1" bg2="lt2" tx2="dk2" accent1="accent1" accent2="accent2" accent3="accent3" accent4="accent4" accent5="accent5" accent6="accent6" hlink="hlink" folHlink="folHlink"/>
  <p:sldLayoutIdLst>
    <p:sldLayoutId id="2147483786"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372472"/>
            <a:ext cx="6477000" cy="2769989"/>
          </a:xfrm>
          <a:prstGeom prst="rect">
            <a:avLst/>
          </a:prstGeom>
          <a:noFill/>
        </p:spPr>
        <p:txBody>
          <a:bodyPr wrap="squar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Breast</a:t>
            </a:r>
            <a:r>
              <a:rPr lang="en-US" sz="6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lgerian" pitchFamily="82" charset="0"/>
              </a:rPr>
              <a:t> </a:t>
            </a: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Mass</a:t>
            </a:r>
          </a:p>
          <a:p>
            <a:pPr algn="ctr"/>
            <a:endParaRPr lang="en-US" sz="6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lgerian" pitchFamily="82" charset="0"/>
            </a:endParaRPr>
          </a:p>
          <a:p>
            <a:pPr algn="ct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Rectangle 2"/>
          <p:cNvSpPr/>
          <p:nvPr/>
        </p:nvSpPr>
        <p:spPr>
          <a:xfrm>
            <a:off x="1600200" y="3429000"/>
            <a:ext cx="4953000" cy="2246769"/>
          </a:xfrm>
          <a:prstGeom prst="rect">
            <a:avLst/>
          </a:prstGeom>
          <a:ln>
            <a:solidFill>
              <a:schemeClr val="accent1">
                <a:lumMod val="60000"/>
                <a:lumOff val="40000"/>
              </a:schemeClr>
            </a:solidFill>
          </a:ln>
        </p:spPr>
        <p:txBody>
          <a:bodyPr wrap="square">
            <a:spAutoFit/>
          </a:bodyPr>
          <a:lstStyle/>
          <a:p>
            <a:r>
              <a:rPr 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SUPERVISED BY : Dr. Ali </a:t>
            </a:r>
            <a:r>
              <a:rPr lang="en-US" sz="2800" b="1"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Jad</a:t>
            </a:r>
            <a:r>
              <a:rPr 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a:t>
            </a:r>
          </a:p>
          <a:p>
            <a:endParaRPr 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endParaRPr>
          </a:p>
          <a:p>
            <a:r>
              <a:rPr 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PRESENTAD BY : Aon AL-SMADI </a:t>
            </a:r>
          </a:p>
          <a:p>
            <a:pPr algn="ctr"/>
            <a:r>
              <a:rPr 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Abdullah </a:t>
            </a:r>
            <a:r>
              <a:rPr lang="en-US" sz="2800" b="1"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ALhorani</a:t>
            </a:r>
            <a:br>
              <a:rPr 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br>
            <a:r>
              <a:rPr lang="en-US" sz="2800" b="1"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We’am</a:t>
            </a:r>
            <a:r>
              <a:rPr lang="en-US" sz="28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 </a:t>
            </a:r>
            <a:r>
              <a:rPr lang="en-US" sz="2800" b="1"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Agency FB" pitchFamily="34" charset="0"/>
              </a:rPr>
              <a:t>mistarehe</a:t>
            </a:r>
            <a:endParaRPr lang="en-US" sz="2800" dirty="0">
              <a:solidFill>
                <a:srgbClr val="FF0000"/>
              </a:solidFill>
              <a:latin typeface="Agency FB"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304582" y="762000"/>
            <a:ext cx="4495800" cy="5715000"/>
          </a:xfrm>
        </p:spPr>
        <p:txBody>
          <a:bodyPr>
            <a:normAutofit lnSpcReduction="10000"/>
          </a:bodyPr>
          <a:lstStyle/>
          <a:p>
            <a:pPr>
              <a:buNone/>
            </a:pPr>
            <a:endParaRPr lang="ar-JO" sz="2200" dirty="0"/>
          </a:p>
          <a:p>
            <a:r>
              <a:rPr lang="en-US" sz="1900" dirty="0"/>
              <a:t> Arterial supply:</a:t>
            </a:r>
          </a:p>
          <a:p>
            <a:pPr marL="521208" indent="-457200">
              <a:buFont typeface="Wingdings" pitchFamily="2" charset="2"/>
              <a:buChar char="ü"/>
            </a:pPr>
            <a:r>
              <a:rPr lang="en-US" sz="1900" dirty="0"/>
              <a:t> The lateral thoracic artery :From 2nd part of the </a:t>
            </a:r>
            <a:r>
              <a:rPr lang="en-US" sz="1900" dirty="0" err="1"/>
              <a:t>axillary</a:t>
            </a:r>
            <a:r>
              <a:rPr lang="en-US" sz="1900" dirty="0"/>
              <a:t> artery.</a:t>
            </a:r>
          </a:p>
          <a:p>
            <a:pPr marL="521208" indent="-457200">
              <a:buFont typeface="Wingdings" pitchFamily="2" charset="2"/>
              <a:buChar char="ü"/>
            </a:pPr>
            <a:r>
              <a:rPr lang="en-US" sz="1900" dirty="0"/>
              <a:t> The medial perforators :</a:t>
            </a:r>
          </a:p>
          <a:p>
            <a:pPr marL="521208" indent="-457200">
              <a:buNone/>
            </a:pPr>
            <a:r>
              <a:rPr lang="en-US" sz="1900" dirty="0"/>
              <a:t>-From the internal mammary artery in the 2nd, 3rd &amp; 4th spaces.</a:t>
            </a:r>
          </a:p>
          <a:p>
            <a:pPr marL="521208" indent="-457200">
              <a:buNone/>
            </a:pPr>
            <a:r>
              <a:rPr lang="en-US" sz="1900" dirty="0"/>
              <a:t> -The internal mammary artery arises from </a:t>
            </a:r>
            <a:r>
              <a:rPr lang="en-US" sz="1900" dirty="0" err="1"/>
              <a:t>subclavian</a:t>
            </a:r>
            <a:r>
              <a:rPr lang="en-US" sz="1900" dirty="0"/>
              <a:t> artery,</a:t>
            </a:r>
          </a:p>
          <a:p>
            <a:pPr marL="521208" indent="-457200">
              <a:buFont typeface="Wingdings" pitchFamily="2" charset="2"/>
              <a:buChar char="ü"/>
            </a:pPr>
            <a:r>
              <a:rPr lang="en-US" sz="1900" dirty="0"/>
              <a:t> Lateral perforators: From the 2nd, 3rd &amp; 4th </a:t>
            </a:r>
            <a:r>
              <a:rPr lang="en-US" sz="1900" dirty="0" err="1"/>
              <a:t>intercostal</a:t>
            </a:r>
            <a:r>
              <a:rPr lang="en-US" sz="1900" dirty="0"/>
              <a:t> arteries  </a:t>
            </a:r>
          </a:p>
          <a:p>
            <a:pPr marL="521208" indent="-457200">
              <a:buFont typeface="Wingdings" pitchFamily="2" charset="2"/>
              <a:buChar char="ü"/>
            </a:pPr>
            <a:endParaRPr lang="en-US" sz="1900" dirty="0"/>
          </a:p>
          <a:p>
            <a:pPr marL="578358" indent="-514350"/>
            <a:r>
              <a:rPr lang="en-US" sz="1900" dirty="0"/>
              <a:t>The veins of the breast correspond with the arteries, draining into the </a:t>
            </a:r>
            <a:r>
              <a:rPr lang="en-US" sz="1900" b="1" dirty="0" err="1"/>
              <a:t>axillary</a:t>
            </a:r>
            <a:r>
              <a:rPr lang="en-US" sz="1900" dirty="0"/>
              <a:t> and </a:t>
            </a:r>
            <a:r>
              <a:rPr lang="en-US" sz="1900" b="1" dirty="0"/>
              <a:t>internal thoracic veins</a:t>
            </a:r>
            <a:r>
              <a:rPr lang="en-US" sz="1900" dirty="0"/>
              <a:t>.</a:t>
            </a:r>
          </a:p>
        </p:txBody>
      </p:sp>
      <p:pic>
        <p:nvPicPr>
          <p:cNvPr id="6146" name="Picture 2" descr="لا يتوفر وصف."/>
          <p:cNvPicPr>
            <a:picLocks noChangeAspect="1" noChangeArrowheads="1"/>
          </p:cNvPicPr>
          <p:nvPr/>
        </p:nvPicPr>
        <p:blipFill>
          <a:blip r:embed="rId2" cstate="print"/>
          <a:srcRect/>
          <a:stretch>
            <a:fillRect/>
          </a:stretch>
        </p:blipFill>
        <p:spPr bwMode="auto">
          <a:xfrm>
            <a:off x="5029636" y="1524000"/>
            <a:ext cx="3041213" cy="2362200"/>
          </a:xfrm>
          <a:prstGeom prst="rect">
            <a:avLst/>
          </a:prstGeom>
          <a:noFill/>
        </p:spPr>
      </p:pic>
      <p:pic>
        <p:nvPicPr>
          <p:cNvPr id="2" name="Picture 4" descr="See the source image"/>
          <p:cNvPicPr>
            <a:picLocks noChangeAspect="1" noChangeArrowheads="1"/>
          </p:cNvPicPr>
          <p:nvPr/>
        </p:nvPicPr>
        <p:blipFill>
          <a:blip r:embed="rId3"/>
          <a:srcRect/>
          <a:stretch>
            <a:fillRect/>
          </a:stretch>
        </p:blipFill>
        <p:spPr bwMode="auto">
          <a:xfrm>
            <a:off x="4876800" y="3886200"/>
            <a:ext cx="3276600" cy="29718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772400" cy="4572000"/>
          </a:xfrm>
        </p:spPr>
        <p:txBody>
          <a:bodyPr/>
          <a:lstStyle/>
          <a:p>
            <a:pPr>
              <a:buNone/>
            </a:pPr>
            <a:r>
              <a:rPr lang="en-US" sz="2400" dirty="0">
                <a:solidFill>
                  <a:schemeClr val="accent2"/>
                </a:solidFill>
              </a:rPr>
              <a:t>Lymphatic drainage:</a:t>
            </a:r>
          </a:p>
          <a:p>
            <a:r>
              <a:rPr lang="en-US" sz="1800" dirty="0"/>
              <a:t>Lymph nodes under the arm (</a:t>
            </a:r>
            <a:r>
              <a:rPr lang="en-US" sz="1800" dirty="0" err="1">
                <a:solidFill>
                  <a:srgbClr val="FF0000"/>
                </a:solidFill>
              </a:rPr>
              <a:t>axillary</a:t>
            </a:r>
            <a:r>
              <a:rPr lang="en-US" sz="1800" dirty="0">
                <a:solidFill>
                  <a:srgbClr val="FF0000"/>
                </a:solidFill>
              </a:rPr>
              <a:t> nodes</a:t>
            </a:r>
            <a:r>
              <a:rPr lang="en-US" sz="1800" dirty="0"/>
              <a:t>)</a:t>
            </a:r>
          </a:p>
          <a:p>
            <a:pPr>
              <a:buNone/>
            </a:pPr>
            <a:r>
              <a:rPr lang="en-US" sz="1800" dirty="0"/>
              <a:t>     There are three surgical </a:t>
            </a:r>
            <a:r>
              <a:rPr lang="en-US" sz="1800" b="1" dirty="0"/>
              <a:t>levels</a:t>
            </a:r>
            <a:r>
              <a:rPr lang="en-US" sz="1800" dirty="0"/>
              <a:t> of </a:t>
            </a:r>
            <a:r>
              <a:rPr lang="en-US" sz="1800" b="1" dirty="0" err="1"/>
              <a:t>axillary</a:t>
            </a:r>
            <a:r>
              <a:rPr lang="en-US" sz="1800" b="1" dirty="0"/>
              <a:t> lymph nodes</a:t>
            </a:r>
            <a:r>
              <a:rPr lang="en-US" sz="1800" dirty="0"/>
              <a:t>:</a:t>
            </a:r>
          </a:p>
          <a:p>
            <a:pPr>
              <a:buNone/>
            </a:pPr>
            <a:r>
              <a:rPr lang="en-US" sz="1800" dirty="0"/>
              <a:t> </a:t>
            </a:r>
            <a:r>
              <a:rPr lang="en-US" sz="1800" b="1" dirty="0"/>
              <a:t>level</a:t>
            </a:r>
            <a:r>
              <a:rPr lang="en-US" sz="1800" dirty="0"/>
              <a:t> I: below the lower edge of the </a:t>
            </a:r>
            <a:r>
              <a:rPr lang="en-US" sz="1800" dirty="0" err="1"/>
              <a:t>pectoralis</a:t>
            </a:r>
            <a:r>
              <a:rPr lang="en-US" sz="1800" dirty="0"/>
              <a:t> minor muscle.</a:t>
            </a:r>
          </a:p>
          <a:p>
            <a:pPr>
              <a:buNone/>
            </a:pPr>
            <a:r>
              <a:rPr lang="en-US" sz="1800" dirty="0"/>
              <a:t> </a:t>
            </a:r>
            <a:r>
              <a:rPr lang="en-US" sz="1800" b="1" dirty="0"/>
              <a:t>level</a:t>
            </a:r>
            <a:r>
              <a:rPr lang="en-US" sz="1800" dirty="0"/>
              <a:t> II: underneath/posterior the </a:t>
            </a:r>
            <a:r>
              <a:rPr lang="en-US" sz="1800" dirty="0" err="1"/>
              <a:t>pectoralis</a:t>
            </a:r>
            <a:r>
              <a:rPr lang="en-US" sz="1800" dirty="0"/>
              <a:t> minor muscle.</a:t>
            </a:r>
          </a:p>
          <a:p>
            <a:pPr>
              <a:buNone/>
            </a:pPr>
            <a:r>
              <a:rPr lang="en-US" sz="1800" dirty="0"/>
              <a:t> </a:t>
            </a:r>
            <a:r>
              <a:rPr lang="en-US" sz="1800" b="1" dirty="0"/>
              <a:t>level</a:t>
            </a:r>
            <a:r>
              <a:rPr lang="en-US" sz="1800" dirty="0"/>
              <a:t> III: above/medial the </a:t>
            </a:r>
            <a:r>
              <a:rPr lang="en-US" sz="1800" dirty="0" err="1"/>
              <a:t>pectoralis</a:t>
            </a:r>
            <a:r>
              <a:rPr lang="en-US" sz="1800" dirty="0"/>
              <a:t> minor muscle</a:t>
            </a:r>
          </a:p>
          <a:p>
            <a:r>
              <a:rPr lang="en-US" sz="1800" dirty="0"/>
              <a:t>Lymph nodes around the clavicle bone </a:t>
            </a:r>
            <a:r>
              <a:rPr lang="en-US" sz="1800" dirty="0">
                <a:solidFill>
                  <a:srgbClr val="FF0000"/>
                </a:solidFill>
              </a:rPr>
              <a:t>(</a:t>
            </a:r>
            <a:r>
              <a:rPr lang="en-US" sz="1800" dirty="0" err="1">
                <a:solidFill>
                  <a:srgbClr val="FF0000"/>
                </a:solidFill>
              </a:rPr>
              <a:t>supraclavicular</a:t>
            </a:r>
            <a:r>
              <a:rPr lang="en-US" sz="1800" dirty="0">
                <a:solidFill>
                  <a:srgbClr val="FF0000"/>
                </a:solidFill>
              </a:rPr>
              <a:t> </a:t>
            </a:r>
            <a:r>
              <a:rPr lang="en-US" sz="1800" dirty="0"/>
              <a:t>[above the clavicle bone] and </a:t>
            </a:r>
            <a:r>
              <a:rPr lang="en-US" sz="1800" dirty="0" err="1">
                <a:solidFill>
                  <a:srgbClr val="FF0000"/>
                </a:solidFill>
              </a:rPr>
              <a:t>infraclavicular</a:t>
            </a:r>
            <a:r>
              <a:rPr lang="en-US" sz="1800" dirty="0"/>
              <a:t> [below the clavicle  bone] lymph nodes)</a:t>
            </a:r>
          </a:p>
          <a:p>
            <a:r>
              <a:rPr lang="en-US" sz="1800" dirty="0"/>
              <a:t>Lymph nodes inside the chest near the breast bone (</a:t>
            </a:r>
            <a:r>
              <a:rPr lang="en-US" sz="1800" dirty="0">
                <a:solidFill>
                  <a:srgbClr val="FF0000"/>
                </a:solidFill>
              </a:rPr>
              <a:t>internal mammary lymph nodes</a:t>
            </a:r>
            <a:r>
              <a:rPr lang="en-US" sz="1800" dirty="0"/>
              <a:t>)</a:t>
            </a:r>
          </a:p>
          <a:p>
            <a:endParaRPr lang="en-US" dirty="0"/>
          </a:p>
        </p:txBody>
      </p:sp>
      <p:pic>
        <p:nvPicPr>
          <p:cNvPr id="53252" name="Picture 4" descr="illustration showing the supraclavicular, infraclavicular, axillary and internal mammary lymph nodes in relation to the breast"/>
          <p:cNvPicPr>
            <a:picLocks noChangeAspect="1" noChangeArrowheads="1"/>
          </p:cNvPicPr>
          <p:nvPr/>
        </p:nvPicPr>
        <p:blipFill>
          <a:blip r:embed="rId2"/>
          <a:srcRect/>
          <a:stretch>
            <a:fillRect/>
          </a:stretch>
        </p:blipFill>
        <p:spPr bwMode="auto">
          <a:xfrm>
            <a:off x="3352800" y="3886200"/>
            <a:ext cx="5219700" cy="2819400"/>
          </a:xfrm>
          <a:prstGeom prst="rect">
            <a:avLst/>
          </a:prstGeom>
          <a:noFill/>
        </p:spPr>
      </p:pic>
      <p:pic>
        <p:nvPicPr>
          <p:cNvPr id="53254" name="Picture 6" descr="Diagrammatic representation of axillary lymph node levels.&#10;Lymph nodes were classified as Level 1, Level 2, or Level 3 based on anatomic location. Level I: latissimus dorsi to lateral pectoralis minor; level II: posterior to pectoralis minor; level III: medial pectoralis minor to thoracic inlet."/>
          <p:cNvPicPr>
            <a:picLocks noChangeAspect="1" noChangeArrowheads="1"/>
          </p:cNvPicPr>
          <p:nvPr/>
        </p:nvPicPr>
        <p:blipFill>
          <a:blip r:embed="rId3"/>
          <a:srcRect/>
          <a:stretch>
            <a:fillRect/>
          </a:stretch>
        </p:blipFill>
        <p:spPr bwMode="auto">
          <a:xfrm>
            <a:off x="381436" y="4495800"/>
            <a:ext cx="3092035" cy="2209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7924800" cy="6019800"/>
          </a:xfrm>
          <a:ln>
            <a:solidFill>
              <a:schemeClr val="accent1"/>
            </a:solidFill>
          </a:ln>
        </p:spPr>
        <p:txBody>
          <a:bodyPr>
            <a:normAutofit/>
          </a:bodyPr>
          <a:lstStyle/>
          <a:p>
            <a:pPr algn="ctr">
              <a:buNone/>
            </a:pPr>
            <a:r>
              <a:rPr lang="en-US" sz="3600" dirty="0">
                <a:solidFill>
                  <a:schemeClr val="accent2"/>
                </a:solidFill>
              </a:rPr>
              <a:t>History taking : The Lump</a:t>
            </a:r>
          </a:p>
          <a:p>
            <a:pPr>
              <a:buFont typeface="Arial" pitchFamily="34" charset="0"/>
              <a:buChar char="•"/>
            </a:pPr>
            <a:r>
              <a:rPr lang="en-US" dirty="0">
                <a:solidFill>
                  <a:schemeClr val="bg2">
                    <a:lumMod val="75000"/>
                  </a:schemeClr>
                </a:solidFill>
              </a:rPr>
              <a:t> </a:t>
            </a:r>
            <a:r>
              <a:rPr lang="en-US" sz="2400" dirty="0">
                <a:solidFill>
                  <a:schemeClr val="bg2">
                    <a:lumMod val="75000"/>
                  </a:schemeClr>
                </a:solidFill>
              </a:rPr>
              <a:t>Onset</a:t>
            </a:r>
            <a:r>
              <a:rPr lang="en-US" sz="2400" dirty="0"/>
              <a:t>: when was the lump first noticed</a:t>
            </a:r>
          </a:p>
          <a:p>
            <a:pPr>
              <a:buFont typeface="Arial" pitchFamily="34" charset="0"/>
              <a:buChar char="•"/>
            </a:pPr>
            <a:r>
              <a:rPr lang="en-US" sz="2400" dirty="0">
                <a:solidFill>
                  <a:schemeClr val="bg2">
                    <a:lumMod val="75000"/>
                  </a:schemeClr>
                </a:solidFill>
              </a:rPr>
              <a:t> Location </a:t>
            </a:r>
            <a:r>
              <a:rPr lang="en-US" sz="2400" dirty="0"/>
              <a:t>: which side - right or left </a:t>
            </a:r>
          </a:p>
          <a:p>
            <a:pPr>
              <a:buFont typeface="Arial" pitchFamily="34" charset="0"/>
              <a:buChar char="•"/>
            </a:pPr>
            <a:r>
              <a:rPr lang="en-US" sz="2400" dirty="0">
                <a:solidFill>
                  <a:schemeClr val="bg2">
                    <a:lumMod val="75000"/>
                  </a:schemeClr>
                </a:solidFill>
              </a:rPr>
              <a:t>Single or multiple </a:t>
            </a:r>
            <a:r>
              <a:rPr lang="en-US" sz="2400" dirty="0"/>
              <a:t>: how many ?</a:t>
            </a:r>
          </a:p>
          <a:p>
            <a:pPr>
              <a:buFont typeface="Arial" pitchFamily="34" charset="0"/>
              <a:buChar char="•"/>
            </a:pPr>
            <a:r>
              <a:rPr lang="en-US" sz="2400" dirty="0"/>
              <a:t> </a:t>
            </a:r>
            <a:r>
              <a:rPr lang="en-US" sz="2400" dirty="0">
                <a:solidFill>
                  <a:schemeClr val="bg2">
                    <a:lumMod val="75000"/>
                  </a:schemeClr>
                </a:solidFill>
              </a:rPr>
              <a:t>Unilateral or bilateral</a:t>
            </a:r>
          </a:p>
          <a:p>
            <a:pPr>
              <a:buFont typeface="Arial" pitchFamily="34" charset="0"/>
              <a:buChar char="•"/>
            </a:pPr>
            <a:r>
              <a:rPr lang="en-US" sz="2400" dirty="0">
                <a:solidFill>
                  <a:srgbClr val="FFC000"/>
                </a:solidFill>
              </a:rPr>
              <a:t> </a:t>
            </a:r>
            <a:r>
              <a:rPr lang="en-US" sz="2400" dirty="0">
                <a:solidFill>
                  <a:schemeClr val="bg2">
                    <a:lumMod val="75000"/>
                  </a:schemeClr>
                </a:solidFill>
              </a:rPr>
              <a:t>Duration</a:t>
            </a:r>
            <a:r>
              <a:rPr lang="en-US" sz="2400" dirty="0">
                <a:solidFill>
                  <a:srgbClr val="FFC000"/>
                </a:solidFill>
              </a:rPr>
              <a:t> </a:t>
            </a:r>
            <a:r>
              <a:rPr lang="en-US" sz="2400" dirty="0"/>
              <a:t>: since when did the pt notice the lump</a:t>
            </a:r>
          </a:p>
          <a:p>
            <a:pPr>
              <a:buFont typeface="Arial" pitchFamily="34" charset="0"/>
              <a:buChar char="•"/>
            </a:pPr>
            <a:r>
              <a:rPr lang="en-US" sz="2400" dirty="0">
                <a:solidFill>
                  <a:srgbClr val="FFC000"/>
                </a:solidFill>
              </a:rPr>
              <a:t>  </a:t>
            </a:r>
            <a:r>
              <a:rPr lang="en-US" sz="2400" dirty="0">
                <a:solidFill>
                  <a:schemeClr val="bg2">
                    <a:lumMod val="75000"/>
                  </a:schemeClr>
                </a:solidFill>
              </a:rPr>
              <a:t>Progression</a:t>
            </a:r>
            <a:r>
              <a:rPr lang="en-US" sz="2400" dirty="0">
                <a:solidFill>
                  <a:srgbClr val="FFC000"/>
                </a:solidFill>
              </a:rPr>
              <a:t> </a:t>
            </a:r>
            <a:r>
              <a:rPr lang="en-US" sz="2400" dirty="0"/>
              <a:t>: Has it changed in size (ca) </a:t>
            </a:r>
          </a:p>
          <a:p>
            <a:pPr>
              <a:buFont typeface="Arial" pitchFamily="34" charset="0"/>
              <a:buChar char="•"/>
            </a:pPr>
            <a:r>
              <a:rPr lang="en-US" sz="2400" dirty="0"/>
              <a:t>Is there any </a:t>
            </a:r>
            <a:r>
              <a:rPr lang="en-US" sz="2400" dirty="0">
                <a:solidFill>
                  <a:schemeClr val="bg2">
                    <a:lumMod val="75000"/>
                  </a:schemeClr>
                </a:solidFill>
              </a:rPr>
              <a:t>pain</a:t>
            </a:r>
            <a:r>
              <a:rPr lang="en-US" sz="2400" dirty="0"/>
              <a:t> : type, severity (painless in ca)</a:t>
            </a:r>
          </a:p>
          <a:p>
            <a:pPr algn="ctr">
              <a:buNone/>
            </a:pPr>
            <a:r>
              <a:rPr lang="en-US" sz="2400" dirty="0"/>
              <a:t>(painful : </a:t>
            </a:r>
            <a:r>
              <a:rPr lang="en-US" sz="2400" dirty="0" err="1"/>
              <a:t>Fibroadenosis</a:t>
            </a:r>
            <a:r>
              <a:rPr lang="en-US" sz="2400" dirty="0"/>
              <a:t> ,Mastitis &amp; breast </a:t>
            </a:r>
            <a:r>
              <a:rPr lang="en-US" sz="2400" dirty="0" err="1"/>
              <a:t>abscess,Malignancy</a:t>
            </a:r>
            <a:r>
              <a:rPr lang="en-US" sz="2400" dirty="0"/>
              <a:t>(late))</a:t>
            </a:r>
          </a:p>
          <a:p>
            <a:pPr>
              <a:buFont typeface="Arial" pitchFamily="34" charset="0"/>
              <a:buChar char="•"/>
            </a:pPr>
            <a:r>
              <a:rPr lang="en-US" sz="2400" dirty="0">
                <a:solidFill>
                  <a:schemeClr val="bg2">
                    <a:lumMod val="75000"/>
                  </a:schemeClr>
                </a:solidFill>
              </a:rPr>
              <a:t> Association with menstrual cycle:</a:t>
            </a:r>
            <a:r>
              <a:rPr lang="en-US" sz="2400" dirty="0"/>
              <a:t> age of menarche &amp; menopause</a:t>
            </a:r>
          </a:p>
          <a:p>
            <a:pPr>
              <a:buFont typeface="Arial" pitchFamily="34" charset="0"/>
              <a:buChar char="•"/>
            </a:pPr>
            <a:endParaRPr lang="en-US" dirty="0">
              <a:solidFill>
                <a:srgbClr val="FFC000"/>
              </a:solidFill>
            </a:endParaRPr>
          </a:p>
          <a:p>
            <a:pPr>
              <a:buFont typeface="Arial" pitchFamily="34" charset="0"/>
              <a:buChar cha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solidFill>
                  <a:srgbClr val="C00000"/>
                </a:solidFill>
              </a:rPr>
            </a:br>
            <a:endParaRPr lang="en-US" dirty="0"/>
          </a:p>
        </p:txBody>
      </p:sp>
      <p:sp>
        <p:nvSpPr>
          <p:cNvPr id="3" name="Content Placeholder 2"/>
          <p:cNvSpPr>
            <a:spLocks noGrp="1"/>
          </p:cNvSpPr>
          <p:nvPr>
            <p:ph idx="1"/>
          </p:nvPr>
        </p:nvSpPr>
        <p:spPr>
          <a:xfrm>
            <a:off x="457200" y="609600"/>
            <a:ext cx="7924800" cy="5943600"/>
          </a:xfrm>
        </p:spPr>
        <p:txBody>
          <a:bodyPr>
            <a:normAutofit/>
          </a:bodyPr>
          <a:lstStyle/>
          <a:p>
            <a:pPr>
              <a:buFont typeface="Arial" pitchFamily="34" charset="0"/>
              <a:buChar char="•"/>
            </a:pPr>
            <a:r>
              <a:rPr lang="en-US" sz="2400" dirty="0"/>
              <a:t>Any injury to the breast?</a:t>
            </a:r>
          </a:p>
          <a:p>
            <a:pPr>
              <a:buFont typeface="Arial" pitchFamily="34" charset="0"/>
              <a:buChar char="•"/>
            </a:pPr>
            <a:r>
              <a:rPr lang="en-US" sz="2400" dirty="0"/>
              <a:t> Any nipple discharge?</a:t>
            </a:r>
          </a:p>
          <a:p>
            <a:pPr>
              <a:buFont typeface="Arial" pitchFamily="34" charset="0"/>
              <a:buChar char="•"/>
            </a:pPr>
            <a:r>
              <a:rPr lang="en-US" sz="2400" dirty="0"/>
              <a:t>Any skin changes like skin dimpling</a:t>
            </a:r>
          </a:p>
          <a:p>
            <a:pPr>
              <a:buFont typeface="Arial" pitchFamily="34" charset="0"/>
              <a:buChar char="•"/>
            </a:pPr>
            <a:r>
              <a:rPr lang="en-US" sz="2400" dirty="0"/>
              <a:t> Have you recently been pregnant? Are you breastfeeding?</a:t>
            </a:r>
          </a:p>
          <a:p>
            <a:pPr>
              <a:buFont typeface="Arial" pitchFamily="34" charset="0"/>
              <a:buChar char="•"/>
            </a:pPr>
            <a:r>
              <a:rPr lang="en-US" sz="2400" b="1" dirty="0"/>
              <a:t>Ask about risk factors for breast cancer:</a:t>
            </a:r>
          </a:p>
          <a:p>
            <a:pPr marL="514350" indent="-514350">
              <a:buFont typeface="+mj-lt"/>
              <a:buAutoNum type="arabicPeriod"/>
            </a:pPr>
            <a:r>
              <a:rPr lang="en-US" sz="2400" dirty="0"/>
              <a:t>Previous </a:t>
            </a:r>
            <a:r>
              <a:rPr lang="en-US" sz="2400" dirty="0">
                <a:solidFill>
                  <a:srgbClr val="FF0000"/>
                </a:solidFill>
              </a:rPr>
              <a:t>personal history </a:t>
            </a:r>
            <a:r>
              <a:rPr lang="en-US" sz="2400" dirty="0"/>
              <a:t>of breast cancer</a:t>
            </a:r>
          </a:p>
          <a:p>
            <a:pPr marL="514350" indent="-514350">
              <a:buFont typeface="+mj-lt"/>
              <a:buAutoNum type="arabicPeriod"/>
            </a:pPr>
            <a:r>
              <a:rPr lang="en-US" sz="2400" dirty="0">
                <a:solidFill>
                  <a:srgbClr val="FF0000"/>
                </a:solidFill>
              </a:rPr>
              <a:t> family history </a:t>
            </a:r>
            <a:r>
              <a:rPr lang="en-US" sz="2400" dirty="0"/>
              <a:t>of breast or ovarian cancer and the age of those affected</a:t>
            </a:r>
          </a:p>
          <a:p>
            <a:pPr marL="514350" indent="-514350">
              <a:buFont typeface="+mj-lt"/>
              <a:buAutoNum type="arabicPeriod"/>
            </a:pPr>
            <a:r>
              <a:rPr lang="en-US" sz="2400" dirty="0"/>
              <a:t> use of  hormone replacement therapy</a:t>
            </a:r>
          </a:p>
          <a:p>
            <a:pPr marL="514350" indent="-514350">
              <a:buFont typeface="+mj-lt"/>
              <a:buAutoNum type="arabicPeriod"/>
            </a:pPr>
            <a:r>
              <a:rPr lang="en-US" sz="2400" dirty="0"/>
              <a:t>Previous mantle radiotherapy for Hodgkin`s lymphoma</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solidFill>
                  <a:schemeClr val="accent2"/>
                </a:solidFill>
              </a:rPr>
              <a:t>Breast </a:t>
            </a:r>
            <a:r>
              <a:rPr lang="en-US" dirty="0">
                <a:ln w="12700">
                  <a:solidFill>
                    <a:schemeClr val="accent1"/>
                  </a:solidFill>
                  <a:prstDash val="solid"/>
                </a:ln>
                <a:solidFill>
                  <a:schemeClr val="accent2"/>
                </a:solidFill>
                <a:effectLst/>
                <a:sym typeface="+mn-ea"/>
              </a:rPr>
              <a:t>Examination</a:t>
            </a:r>
            <a:r>
              <a:rPr lang="en-US" dirty="0">
                <a:ln w="12700">
                  <a:solidFill>
                    <a:schemeClr val="accent1"/>
                  </a:solidFill>
                  <a:prstDash val="solid"/>
                </a:ln>
                <a:solidFill>
                  <a:schemeClr val="accent2"/>
                </a:solidFill>
                <a:effectLst>
                  <a:outerShdw dist="38100" dir="2640000" algn="bl" rotWithShape="0">
                    <a:schemeClr val="accent1"/>
                  </a:outerShdw>
                </a:effectLst>
                <a:sym typeface="+mn-ea"/>
              </a:rPr>
              <a:t>&amp;</a:t>
            </a:r>
            <a:r>
              <a:rPr lang="en-US" dirty="0">
                <a:solidFill>
                  <a:schemeClr val="accent2"/>
                </a:solidFill>
              </a:rPr>
              <a:t> Benign breast disease</a:t>
            </a:r>
          </a:p>
        </p:txBody>
      </p:sp>
      <p:sp>
        <p:nvSpPr>
          <p:cNvPr id="3" name="Subtitle 2"/>
          <p:cNvSpPr>
            <a:spLocks noGrp="1"/>
          </p:cNvSpPr>
          <p:nvPr>
            <p:ph type="subTitle" idx="1"/>
          </p:nvPr>
        </p:nvSpPr>
        <p:spPr>
          <a:xfrm>
            <a:off x="457200" y="3048000"/>
            <a:ext cx="8062912" cy="1752600"/>
          </a:xfrm>
        </p:spPr>
        <p:txBody>
          <a:bodyPr>
            <a:normAutofit/>
          </a:bodyPr>
          <a:lstStyle/>
          <a:p>
            <a:pPr algn="ctr"/>
            <a:endPar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endParaRPr>
          </a:p>
          <a:p>
            <a:pPr algn="ctr"/>
            <a:br>
              <a:rPr lang="en-US" sz="2800" b="1" dirty="0">
                <a:ln w="10160">
                  <a:solidFill>
                    <a:schemeClr val="accent5"/>
                  </a:solidFill>
                  <a:prstDash val="solid"/>
                </a:ln>
                <a:solidFill>
                  <a:schemeClr val="tx2">
                    <a:lumMod val="75000"/>
                    <a:lumOff val="25000"/>
                  </a:schemeClr>
                </a:solidFill>
                <a:effectLst>
                  <a:outerShdw blurRad="38100" dist="22860" dir="5400000" algn="tl" rotWithShape="0">
                    <a:srgbClr val="000000">
                      <a:alpha val="30000"/>
                    </a:srgbClr>
                  </a:outerShdw>
                </a:effectLst>
              </a:rPr>
            </a:br>
            <a:endParaRPr lang="en-US" dirty="0"/>
          </a:p>
        </p:txBody>
      </p:sp>
    </p:spTree>
    <p:extLst>
      <p:ext uri="{BB962C8B-B14F-4D97-AF65-F5344CB8AC3E}">
        <p14:creationId xmlns:p14="http://schemas.microsoft.com/office/powerpoint/2010/main" val="378721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72"/>
            <a:ext cx="8062912" cy="1470025"/>
          </a:xfrm>
        </p:spPr>
        <p:txBody>
          <a:bodyPr/>
          <a:lstStyle/>
          <a:p>
            <a:pPr algn="ctr"/>
            <a:r>
              <a:rPr lang="en-US" dirty="0">
                <a:solidFill>
                  <a:schemeClr val="accent2"/>
                </a:solidFill>
              </a:rPr>
              <a:t>physical </a:t>
            </a:r>
            <a:r>
              <a:rPr lang="en-US" dirty="0">
                <a:ln w="12700">
                  <a:solidFill>
                    <a:schemeClr val="accent1"/>
                  </a:solidFill>
                  <a:prstDash val="solid"/>
                </a:ln>
                <a:solidFill>
                  <a:schemeClr val="accent2"/>
                </a:solidFill>
                <a:effectLst/>
                <a:sym typeface="+mn-ea"/>
              </a:rPr>
              <a:t>Examination</a:t>
            </a:r>
            <a:endParaRPr lang="en-US" dirty="0">
              <a:solidFill>
                <a:schemeClr val="accent2"/>
              </a:solidFill>
            </a:endParaRPr>
          </a:p>
        </p:txBody>
      </p:sp>
      <p:sp>
        <p:nvSpPr>
          <p:cNvPr id="3" name="Subtitle 2"/>
          <p:cNvSpPr>
            <a:spLocks noGrp="1"/>
          </p:cNvSpPr>
          <p:nvPr>
            <p:ph type="subTitle" idx="1"/>
          </p:nvPr>
        </p:nvSpPr>
        <p:spPr>
          <a:xfrm>
            <a:off x="152400" y="1600200"/>
            <a:ext cx="8534400" cy="3657600"/>
          </a:xfrm>
        </p:spPr>
        <p:txBody>
          <a:bodyPr>
            <a:normAutofit lnSpcReduction="10000"/>
          </a:bodyPr>
          <a:lstStyle/>
          <a:p>
            <a:pPr algn="l"/>
            <a:r>
              <a:rPr lang="en-US" sz="2400" dirty="0"/>
              <a:t>First:</a:t>
            </a:r>
          </a:p>
          <a:p>
            <a:pPr marL="457200" indent="-457200" algn="l">
              <a:buFont typeface="Arial" panose="020B0604020202020204" pitchFamily="34" charset="0"/>
              <a:buChar char="•"/>
            </a:pPr>
            <a:r>
              <a:rPr lang="en-US" sz="2400" dirty="0"/>
              <a:t>Introduce your self</a:t>
            </a:r>
          </a:p>
          <a:p>
            <a:pPr marL="457200" indent="-457200" algn="l">
              <a:buFont typeface="Arial" panose="020B0604020202020204" pitchFamily="34" charset="0"/>
              <a:buChar char="•"/>
            </a:pPr>
            <a:r>
              <a:rPr lang="en-US" sz="2400" dirty="0"/>
              <a:t>The patient  </a:t>
            </a:r>
            <a:r>
              <a:rPr lang="en-US" sz="2400" dirty="0" err="1"/>
              <a:t>shoud</a:t>
            </a:r>
            <a:r>
              <a:rPr lang="en-US" sz="2400" dirty="0"/>
              <a:t> be </a:t>
            </a:r>
            <a:r>
              <a:rPr lang="en-US" sz="2400" dirty="0" err="1"/>
              <a:t>accompiened</a:t>
            </a:r>
            <a:r>
              <a:rPr lang="en-US" sz="2400" dirty="0"/>
              <a:t> by </a:t>
            </a:r>
            <a:r>
              <a:rPr lang="en-US" sz="2400" dirty="0" err="1"/>
              <a:t>arelative</a:t>
            </a:r>
            <a:r>
              <a:rPr lang="en-US" sz="2400" dirty="0"/>
              <a:t> and </a:t>
            </a:r>
            <a:r>
              <a:rPr lang="en-US" sz="2400" dirty="0" err="1"/>
              <a:t>anrse</a:t>
            </a:r>
            <a:r>
              <a:rPr lang="en-US" sz="2400" dirty="0"/>
              <a:t> (chaperone)</a:t>
            </a:r>
          </a:p>
          <a:p>
            <a:pPr marL="457200" indent="-457200" algn="l">
              <a:buFont typeface="Arial" panose="020B0604020202020204" pitchFamily="34" charset="0"/>
              <a:buChar char="•"/>
            </a:pPr>
            <a:r>
              <a:rPr lang="en-US" sz="2400" dirty="0"/>
              <a:t>Take consent </a:t>
            </a:r>
          </a:p>
          <a:p>
            <a:pPr marL="457200" indent="-457200" algn="l">
              <a:buFont typeface="Arial" panose="020B0604020202020204" pitchFamily="34" charset="0"/>
              <a:buChar char="•"/>
            </a:pPr>
            <a:r>
              <a:rPr lang="en-US" sz="2400" dirty="0"/>
              <a:t>Explain what are you going to do </a:t>
            </a:r>
          </a:p>
          <a:p>
            <a:pPr marL="457200" indent="-457200" algn="l">
              <a:buFont typeface="Arial" panose="020B0604020202020204" pitchFamily="34" charset="0"/>
              <a:buChar char="•"/>
            </a:pPr>
            <a:r>
              <a:rPr lang="en-US" sz="2400" dirty="0"/>
              <a:t>Start from normal breast</a:t>
            </a:r>
          </a:p>
          <a:p>
            <a:pPr marL="457200" indent="-457200" algn="l">
              <a:buFont typeface="Arial" panose="020B0604020202020204" pitchFamily="34" charset="0"/>
              <a:buChar char="•"/>
            </a:pPr>
            <a:r>
              <a:rPr lang="en-US" sz="2400" dirty="0"/>
              <a:t>Wash your hand</a:t>
            </a:r>
          </a:p>
          <a:p>
            <a:pPr marL="457200" indent="-457200" algn="l">
              <a:buFont typeface="Arial" panose="020B0604020202020204" pitchFamily="34" charset="0"/>
              <a:buChar char="•"/>
            </a:pPr>
            <a:endParaRPr lang="en-US" sz="2400" dirty="0"/>
          </a:p>
          <a:p>
            <a:pPr algn="l"/>
            <a:endParaRPr lang="en-US" sz="3200" dirty="0">
              <a:solidFill>
                <a:schemeClr val="tx2">
                  <a:lumMod val="10000"/>
                </a:schemeClr>
              </a:solidFill>
            </a:endParaRPr>
          </a:p>
        </p:txBody>
      </p:sp>
      <p:pic>
        <p:nvPicPr>
          <p:cNvPr id="1026"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2600"/>
            <a:ext cx="3048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24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physical </a:t>
            </a:r>
            <a:r>
              <a:rPr lang="en-US" dirty="0">
                <a:ln w="12700">
                  <a:solidFill>
                    <a:schemeClr val="accent1"/>
                  </a:solidFill>
                  <a:prstDash val="solid"/>
                </a:ln>
                <a:solidFill>
                  <a:schemeClr val="accent2"/>
                </a:solidFill>
                <a:effectLst/>
                <a:sym typeface="+mn-ea"/>
              </a:rPr>
              <a:t>Examination</a:t>
            </a:r>
            <a:endParaRPr lang="en-US" dirty="0">
              <a:solidFill>
                <a:schemeClr val="accent2"/>
              </a:solidFill>
            </a:endParaRPr>
          </a:p>
        </p:txBody>
      </p:sp>
      <p:sp>
        <p:nvSpPr>
          <p:cNvPr id="3" name="Content Placeholder 2"/>
          <p:cNvSpPr>
            <a:spLocks noGrp="1"/>
          </p:cNvSpPr>
          <p:nvPr>
            <p:ph idx="1"/>
          </p:nvPr>
        </p:nvSpPr>
        <p:spPr/>
        <p:txBody>
          <a:bodyPr/>
          <a:lstStyle/>
          <a:p>
            <a:pPr marL="64008" indent="0">
              <a:buNone/>
            </a:pPr>
            <a:r>
              <a:rPr lang="en-US" sz="2400" b="1" dirty="0"/>
              <a:t>Exposure</a:t>
            </a:r>
          </a:p>
          <a:p>
            <a:pPr marL="64008" indent="0">
              <a:buNone/>
            </a:pPr>
            <a:r>
              <a:rPr lang="en-US" sz="2400" dirty="0"/>
              <a:t>The patient should be exposed from the waist up and initially sat on the </a:t>
            </a:r>
            <a:r>
              <a:rPr lang="en-US" sz="2400" dirty="0" err="1"/>
              <a:t>edage</a:t>
            </a:r>
            <a:r>
              <a:rPr lang="en-US" sz="2400" dirty="0"/>
              <a:t> of the bed</a:t>
            </a:r>
          </a:p>
          <a:p>
            <a:pPr marL="64008" indent="0">
              <a:buNone/>
            </a:pPr>
            <a:endParaRPr lang="en-US" dirty="0"/>
          </a:p>
          <a:p>
            <a:pPr marL="64008" indent="0">
              <a:buNone/>
            </a:pPr>
            <a:endParaRPr lang="en-US" dirty="0"/>
          </a:p>
          <a:p>
            <a:pPr marL="64008" indent="0">
              <a:buNone/>
            </a:pPr>
            <a:endParaRPr lang="en-US" dirty="0"/>
          </a:p>
        </p:txBody>
      </p:sp>
    </p:spTree>
    <p:extLst>
      <p:ext uri="{BB962C8B-B14F-4D97-AF65-F5344CB8AC3E}">
        <p14:creationId xmlns:p14="http://schemas.microsoft.com/office/powerpoint/2010/main" val="164608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physical </a:t>
            </a:r>
            <a:r>
              <a:rPr lang="en-US" dirty="0">
                <a:ln w="12700">
                  <a:solidFill>
                    <a:schemeClr val="accent1"/>
                  </a:solidFill>
                  <a:prstDash val="solid"/>
                </a:ln>
                <a:solidFill>
                  <a:schemeClr val="accent2"/>
                </a:solidFill>
                <a:effectLst/>
                <a:sym typeface="+mn-ea"/>
              </a:rPr>
              <a:t>Examination</a:t>
            </a:r>
            <a:endParaRPr lang="en-US" dirty="0">
              <a:solidFill>
                <a:schemeClr val="accent2"/>
              </a:solidFill>
            </a:endParaRPr>
          </a:p>
        </p:txBody>
      </p:sp>
      <p:sp>
        <p:nvSpPr>
          <p:cNvPr id="3" name="Content Placeholder 2"/>
          <p:cNvSpPr>
            <a:spLocks noGrp="1"/>
          </p:cNvSpPr>
          <p:nvPr>
            <p:ph idx="1"/>
          </p:nvPr>
        </p:nvSpPr>
        <p:spPr/>
        <p:txBody>
          <a:bodyPr/>
          <a:lstStyle/>
          <a:p>
            <a:pPr marL="64008" indent="0">
              <a:buNone/>
            </a:pPr>
            <a:r>
              <a:rPr lang="en-US" sz="2400" dirty="0"/>
              <a:t>Step of the examination </a:t>
            </a:r>
          </a:p>
          <a:p>
            <a:r>
              <a:rPr lang="en-US" sz="2400" dirty="0"/>
              <a:t>Inspection </a:t>
            </a:r>
          </a:p>
          <a:p>
            <a:r>
              <a:rPr lang="en-US" sz="2400" dirty="0"/>
              <a:t>Palpation </a:t>
            </a:r>
          </a:p>
          <a:p>
            <a:pPr marL="64008" indent="0">
              <a:buNone/>
            </a:pPr>
            <a:endParaRPr lang="en-US" dirty="0"/>
          </a:p>
        </p:txBody>
      </p:sp>
    </p:spTree>
    <p:extLst>
      <p:ext uri="{BB962C8B-B14F-4D97-AF65-F5344CB8AC3E}">
        <p14:creationId xmlns:p14="http://schemas.microsoft.com/office/powerpoint/2010/main" val="77083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305800" cy="799306"/>
          </a:xfrm>
        </p:spPr>
        <p:txBody>
          <a:bodyPr/>
          <a:lstStyle/>
          <a:p>
            <a:r>
              <a:rPr lang="en-US" dirty="0">
                <a:solidFill>
                  <a:schemeClr val="accent2"/>
                </a:solidFill>
              </a:rPr>
              <a:t>physical </a:t>
            </a:r>
            <a:r>
              <a:rPr lang="en-US" dirty="0">
                <a:ln w="12700">
                  <a:solidFill>
                    <a:schemeClr val="accent1"/>
                  </a:solidFill>
                  <a:prstDash val="solid"/>
                </a:ln>
                <a:solidFill>
                  <a:schemeClr val="accent2"/>
                </a:solidFill>
                <a:effectLst/>
                <a:sym typeface="+mn-ea"/>
              </a:rPr>
              <a:t>Examination</a:t>
            </a:r>
            <a:endParaRPr lang="en-US" dirty="0">
              <a:solidFill>
                <a:schemeClr val="accent2"/>
              </a:solidFill>
            </a:endParaRPr>
          </a:p>
        </p:txBody>
      </p:sp>
      <p:sp>
        <p:nvSpPr>
          <p:cNvPr id="3" name="Content Placeholder 2"/>
          <p:cNvSpPr>
            <a:spLocks noGrp="1"/>
          </p:cNvSpPr>
          <p:nvPr>
            <p:ph idx="1"/>
          </p:nvPr>
        </p:nvSpPr>
        <p:spPr>
          <a:xfrm>
            <a:off x="457200" y="1143000"/>
            <a:ext cx="8229600" cy="4572000"/>
          </a:xfrm>
        </p:spPr>
        <p:txBody>
          <a:bodyPr/>
          <a:lstStyle/>
          <a:p>
            <a:r>
              <a:rPr lang="en-US" sz="2400" dirty="0"/>
              <a:t>Position for the examination </a:t>
            </a:r>
          </a:p>
          <a:p>
            <a:pPr marL="64008" indent="0">
              <a:buNone/>
            </a:pPr>
            <a:r>
              <a:rPr lang="en-US" sz="2400" dirty="0"/>
              <a:t>Position for inspecting the breast </a:t>
            </a:r>
          </a:p>
          <a:p>
            <a:pPr marL="578358" indent="-514350">
              <a:buFont typeface="+mj-lt"/>
              <a:buAutoNum type="arabicPeriod"/>
            </a:pPr>
            <a:r>
              <a:rPr lang="en-US" sz="2400" dirty="0"/>
              <a:t>Hand resting on the thighs to relax the pectoral muscles </a:t>
            </a:r>
          </a:p>
          <a:p>
            <a:pPr marL="578358" indent="-514350">
              <a:buFont typeface="+mj-lt"/>
              <a:buAutoNum type="arabicPeriod"/>
            </a:pPr>
            <a:endParaRPr lang="en-US" sz="2400" dirty="0"/>
          </a:p>
          <a:p>
            <a:pPr marL="64008" indent="0">
              <a:buNone/>
            </a:pPr>
            <a:endParaRPr lang="en-US" dirty="0"/>
          </a:p>
        </p:txBody>
      </p:sp>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3352800"/>
            <a:ext cx="900112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24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physical </a:t>
            </a:r>
            <a:r>
              <a:rPr lang="en-US" dirty="0">
                <a:ln w="12700">
                  <a:solidFill>
                    <a:schemeClr val="accent1"/>
                  </a:solidFill>
                  <a:prstDash val="solid"/>
                </a:ln>
                <a:solidFill>
                  <a:schemeClr val="accent2"/>
                </a:solidFill>
                <a:effectLst/>
                <a:sym typeface="+mn-ea"/>
              </a:rPr>
              <a:t>Examination</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64008" indent="0">
              <a:buNone/>
            </a:pPr>
            <a:r>
              <a:rPr lang="en-US" sz="2400" dirty="0"/>
              <a:t>2.Hand pressed on the hips </a:t>
            </a:r>
          </a:p>
          <a:p>
            <a:pPr marL="64008" indent="0">
              <a:buNone/>
            </a:pPr>
            <a:r>
              <a:rPr lang="en-US" sz="2400" dirty="0"/>
              <a:t>3.Arms above the heads </a:t>
            </a:r>
          </a:p>
          <a:p>
            <a:pPr marL="64008" indent="0">
              <a:buNone/>
            </a:pPr>
            <a:r>
              <a:rPr lang="en-US" sz="2400" dirty="0"/>
              <a:t>4.Leaning forward with the breast pendulous lesion in the upper </a:t>
            </a:r>
            <a:r>
              <a:rPr lang="en-US" sz="2400" dirty="0" err="1"/>
              <a:t>quadrent</a:t>
            </a:r>
            <a:endParaRPr lang="en-US" sz="2400" dirty="0"/>
          </a:p>
          <a:p>
            <a:pPr marL="64008" indent="0">
              <a:buNone/>
            </a:pPr>
            <a:endParaRPr lang="en-US" sz="2400" dirty="0"/>
          </a:p>
          <a:p>
            <a:pPr marL="64008" indent="0">
              <a:buNone/>
            </a:pPr>
            <a:r>
              <a:rPr lang="en-US" sz="2400" dirty="0"/>
              <a:t> </a:t>
            </a:r>
            <a:endParaRPr lang="ar-JO" sz="2400" dirty="0"/>
          </a:p>
        </p:txBody>
      </p:sp>
    </p:spTree>
    <p:extLst>
      <p:ext uri="{BB962C8B-B14F-4D97-AF65-F5344CB8AC3E}">
        <p14:creationId xmlns:p14="http://schemas.microsoft.com/office/powerpoint/2010/main" val="120799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381000"/>
            <a:ext cx="7239000" cy="6324600"/>
          </a:xfrm>
        </p:spPr>
        <p:txBody>
          <a:bodyPr>
            <a:normAutofit/>
          </a:bodyPr>
          <a:lstStyle/>
          <a:p>
            <a:pPr>
              <a:buNone/>
            </a:pPr>
            <a:r>
              <a:rPr lang="en-US" sz="2400" dirty="0">
                <a:solidFill>
                  <a:srgbClr val="FF0000"/>
                </a:solidFill>
              </a:rPr>
              <a:t>Abdullah AL-</a:t>
            </a:r>
            <a:r>
              <a:rPr lang="en-US" sz="2400" dirty="0" err="1">
                <a:solidFill>
                  <a:srgbClr val="FF0000"/>
                </a:solidFill>
              </a:rPr>
              <a:t>horani</a:t>
            </a:r>
            <a:r>
              <a:rPr lang="en-US" sz="2400" dirty="0">
                <a:solidFill>
                  <a:srgbClr val="FF0000"/>
                </a:solidFill>
              </a:rPr>
              <a:t>:</a:t>
            </a:r>
          </a:p>
          <a:p>
            <a:r>
              <a:rPr lang="en-US" dirty="0">
                <a:solidFill>
                  <a:schemeClr val="tx1"/>
                </a:solidFill>
              </a:rPr>
              <a:t>INTRODUCTION </a:t>
            </a:r>
          </a:p>
          <a:p>
            <a:r>
              <a:rPr lang="en-US" dirty="0">
                <a:solidFill>
                  <a:schemeClr val="tx1"/>
                </a:solidFill>
              </a:rPr>
              <a:t>ANATOMY OF BREAST</a:t>
            </a:r>
          </a:p>
          <a:p>
            <a:r>
              <a:rPr lang="en-US" dirty="0">
                <a:solidFill>
                  <a:schemeClr val="tx1"/>
                </a:solidFill>
              </a:rPr>
              <a:t>HISTORY OF BREAST MASS</a:t>
            </a:r>
          </a:p>
          <a:p>
            <a:endParaRPr lang="en-US" dirty="0">
              <a:solidFill>
                <a:schemeClr val="tx1"/>
              </a:solidFill>
            </a:endParaRPr>
          </a:p>
          <a:p>
            <a:endParaRPr lang="en-US" dirty="0">
              <a:solidFill>
                <a:srgbClr val="FF0000"/>
              </a:solidFill>
            </a:endParaRPr>
          </a:p>
          <a:p>
            <a:pPr>
              <a:buNone/>
            </a:pPr>
            <a:r>
              <a:rPr lang="en-US" sz="2400" dirty="0" err="1">
                <a:solidFill>
                  <a:srgbClr val="FF0000"/>
                </a:solidFill>
              </a:rPr>
              <a:t>We’am</a:t>
            </a:r>
            <a:r>
              <a:rPr lang="en-US" sz="2400" dirty="0">
                <a:solidFill>
                  <a:srgbClr val="FF0000"/>
                </a:solidFill>
              </a:rPr>
              <a:t> </a:t>
            </a:r>
            <a:r>
              <a:rPr lang="en-US" sz="2400" dirty="0" err="1">
                <a:solidFill>
                  <a:srgbClr val="FF0000"/>
                </a:solidFill>
              </a:rPr>
              <a:t>Mistarehe</a:t>
            </a:r>
            <a:r>
              <a:rPr lang="en-US" sz="2400" dirty="0">
                <a:solidFill>
                  <a:srgbClr val="FF0000"/>
                </a:solidFill>
              </a:rPr>
              <a:t>:</a:t>
            </a:r>
          </a:p>
          <a:p>
            <a:r>
              <a:rPr lang="en-US" dirty="0">
                <a:solidFill>
                  <a:schemeClr val="tx1"/>
                </a:solidFill>
              </a:rPr>
              <a:t>EXAMENATION</a:t>
            </a:r>
          </a:p>
          <a:p>
            <a:r>
              <a:rPr lang="en-US" dirty="0">
                <a:solidFill>
                  <a:schemeClr val="tx1"/>
                </a:solidFill>
              </a:rPr>
              <a:t>BENIGN BREAST MASS</a:t>
            </a:r>
          </a:p>
          <a:p>
            <a:endParaRPr lang="en-US" dirty="0">
              <a:solidFill>
                <a:srgbClr val="FF0000"/>
              </a:solidFill>
            </a:endParaRPr>
          </a:p>
          <a:p>
            <a:endParaRPr lang="en-US" dirty="0">
              <a:solidFill>
                <a:srgbClr val="FF0000"/>
              </a:solidFill>
            </a:endParaRPr>
          </a:p>
          <a:p>
            <a:pPr>
              <a:buNone/>
            </a:pPr>
            <a:r>
              <a:rPr lang="en-US" sz="2400" dirty="0">
                <a:solidFill>
                  <a:srgbClr val="FF0000"/>
                </a:solidFill>
              </a:rPr>
              <a:t>Aon AL-</a:t>
            </a:r>
            <a:r>
              <a:rPr lang="en-US" sz="2400" dirty="0" err="1">
                <a:solidFill>
                  <a:srgbClr val="FF0000"/>
                </a:solidFill>
              </a:rPr>
              <a:t>Smadi</a:t>
            </a:r>
            <a:r>
              <a:rPr lang="en-US" sz="2400" dirty="0">
                <a:solidFill>
                  <a:srgbClr val="FF0000"/>
                </a:solidFill>
              </a:rPr>
              <a:t> :</a:t>
            </a:r>
          </a:p>
          <a:p>
            <a:r>
              <a:rPr lang="en-US" dirty="0">
                <a:solidFill>
                  <a:schemeClr val="tx1"/>
                </a:solidFill>
              </a:rPr>
              <a:t>BREAST CANCER</a:t>
            </a:r>
          </a:p>
          <a:p>
            <a:r>
              <a:rPr lang="en-US" dirty="0">
                <a:solidFill>
                  <a:schemeClr val="tx1"/>
                </a:solidFill>
              </a:rPr>
              <a:t>MANAGEMENT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a:bodyPr>
          <a:lstStyle/>
          <a:p>
            <a:r>
              <a:rPr lang="en-US" sz="2800" dirty="0"/>
              <a:t>Position for the examination </a:t>
            </a:r>
          </a:p>
          <a:p>
            <a:pPr marL="64008" indent="0">
              <a:buNone/>
            </a:pPr>
            <a:r>
              <a:rPr lang="en-US" sz="2800" dirty="0"/>
              <a:t>Position for examination (palpation )the breast </a:t>
            </a:r>
          </a:p>
          <a:p>
            <a:pPr marL="64008" indent="0">
              <a:buNone/>
            </a:pPr>
            <a:r>
              <a:rPr lang="en-US" sz="2800" dirty="0"/>
              <a:t>1.Ask her to lie with her head in one pillow and her hand under her head on the side to be examined (supine position)</a:t>
            </a:r>
          </a:p>
        </p:txBody>
      </p:sp>
      <p:pic>
        <p:nvPicPr>
          <p:cNvPr id="2050"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939" y="3733800"/>
            <a:ext cx="240506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Inspection</a:t>
            </a:r>
            <a:r>
              <a:rPr lang="en-US" dirty="0"/>
              <a:t> </a:t>
            </a:r>
          </a:p>
        </p:txBody>
      </p:sp>
      <p:sp>
        <p:nvSpPr>
          <p:cNvPr id="3" name="Content Placeholder 2"/>
          <p:cNvSpPr>
            <a:spLocks noGrp="1"/>
          </p:cNvSpPr>
          <p:nvPr>
            <p:ph idx="1"/>
          </p:nvPr>
        </p:nvSpPr>
        <p:spPr>
          <a:xfrm>
            <a:off x="609599" y="1524001"/>
            <a:ext cx="6347714" cy="4191000"/>
          </a:xfrm>
        </p:spPr>
        <p:txBody>
          <a:bodyPr/>
          <a:lstStyle/>
          <a:p>
            <a:pPr marL="578358" indent="-514350">
              <a:buFont typeface="+mj-lt"/>
              <a:buAutoNum type="arabicPeriod"/>
            </a:pPr>
            <a:r>
              <a:rPr lang="en-US" sz="2400" dirty="0"/>
              <a:t>Shape and </a:t>
            </a:r>
            <a:r>
              <a:rPr lang="en-US" sz="2400" dirty="0" err="1"/>
              <a:t>asmmetry</a:t>
            </a:r>
            <a:endParaRPr lang="en-US" sz="2400" dirty="0"/>
          </a:p>
          <a:p>
            <a:pPr marL="578358" indent="-514350">
              <a:buFont typeface="+mj-lt"/>
              <a:buAutoNum type="arabicPeriod"/>
            </a:pPr>
            <a:r>
              <a:rPr lang="en-US" sz="2400" dirty="0"/>
              <a:t>Skin color  </a:t>
            </a:r>
          </a:p>
          <a:p>
            <a:pPr marL="578358" indent="-514350">
              <a:buFont typeface="+mj-lt"/>
              <a:buAutoNum type="arabicPeriod"/>
            </a:pPr>
            <a:r>
              <a:rPr lang="en-US" sz="2400" dirty="0"/>
              <a:t>Lumps</a:t>
            </a:r>
          </a:p>
          <a:p>
            <a:pPr marL="578358" indent="-514350">
              <a:buFont typeface="+mj-lt"/>
              <a:buAutoNum type="arabicPeriod"/>
            </a:pPr>
            <a:r>
              <a:rPr lang="en-US" sz="2400" dirty="0"/>
              <a:t>Skin tethering</a:t>
            </a:r>
          </a:p>
          <a:p>
            <a:pPr marL="578358" indent="-514350">
              <a:buFont typeface="+mj-lt"/>
              <a:buAutoNum type="arabicPeriod"/>
            </a:pPr>
            <a:r>
              <a:rPr lang="en-US" sz="3200" dirty="0">
                <a:solidFill>
                  <a:srgbClr val="FF0000"/>
                </a:solidFill>
                <a:sym typeface="+mn-ea"/>
              </a:rPr>
              <a:t>trace edema sometimes, termed as “</a:t>
            </a:r>
            <a:r>
              <a:rPr lang="en-US" sz="3200" dirty="0" err="1">
                <a:solidFill>
                  <a:srgbClr val="FF0000"/>
                </a:solidFill>
                <a:sym typeface="+mn-ea"/>
              </a:rPr>
              <a:t>peau</a:t>
            </a:r>
            <a:r>
              <a:rPr lang="en-US" sz="3200" dirty="0">
                <a:solidFill>
                  <a:srgbClr val="FF0000"/>
                </a:solidFill>
                <a:sym typeface="+mn-ea"/>
              </a:rPr>
              <a:t> </a:t>
            </a:r>
            <a:r>
              <a:rPr lang="en-US" sz="3200" dirty="0" err="1">
                <a:solidFill>
                  <a:srgbClr val="FF0000"/>
                </a:solidFill>
                <a:sym typeface="+mn-ea"/>
              </a:rPr>
              <a:t>d’orange</a:t>
            </a:r>
            <a:r>
              <a:rPr lang="en-US" sz="3200" dirty="0">
                <a:solidFill>
                  <a:srgbClr val="FF0000"/>
                </a:solidFill>
                <a:sym typeface="+mn-ea"/>
              </a:rPr>
              <a:t>” (orange peel).</a:t>
            </a:r>
            <a:endParaRPr lang="en-US" sz="3200" dirty="0">
              <a:solidFill>
                <a:srgbClr val="FF0000"/>
              </a:solidFill>
            </a:endParaRPr>
          </a:p>
          <a:p>
            <a:pPr marL="578358" indent="-514350">
              <a:buFont typeface="+mj-lt"/>
              <a:buAutoNum type="arabicPeriod"/>
            </a:pPr>
            <a:endParaRPr lang="en-US" dirty="0"/>
          </a:p>
        </p:txBody>
      </p:sp>
      <p:pic>
        <p:nvPicPr>
          <p:cNvPr id="3074"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42427"/>
            <a:ext cx="24384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لا يتوفر وص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2" y="5100772"/>
            <a:ext cx="2828925" cy="1757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لا يتوفر وص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1864" y="5210151"/>
            <a:ext cx="2198184" cy="168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Inspection</a:t>
            </a:r>
          </a:p>
        </p:txBody>
      </p:sp>
      <p:sp>
        <p:nvSpPr>
          <p:cNvPr id="3" name="Content Placeholder 2"/>
          <p:cNvSpPr>
            <a:spLocks noGrp="1"/>
          </p:cNvSpPr>
          <p:nvPr>
            <p:ph idx="1"/>
          </p:nvPr>
        </p:nvSpPr>
        <p:spPr/>
        <p:txBody>
          <a:bodyPr/>
          <a:lstStyle/>
          <a:p>
            <a:r>
              <a:rPr lang="en-US" sz="3200" dirty="0">
                <a:sym typeface="+mn-ea"/>
              </a:rPr>
              <a:t> Nipple inversion (retraction), and nipple discharge (red flags include bloody discharge and spontaneous unilateral discharge).  </a:t>
            </a:r>
            <a:endParaRPr lang="en-US" sz="3200" dirty="0"/>
          </a:p>
          <a:p>
            <a:r>
              <a:rPr lang="en-US" dirty="0" err="1"/>
              <a:t>Numberand</a:t>
            </a:r>
            <a:r>
              <a:rPr lang="en-US" dirty="0"/>
              <a:t> position  of nipple</a:t>
            </a:r>
          </a:p>
        </p:txBody>
      </p:sp>
      <p:pic>
        <p:nvPicPr>
          <p:cNvPr id="2050"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3" y="4800600"/>
            <a:ext cx="275976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0" y="4819918"/>
            <a:ext cx="2952750" cy="20552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لا يتوفر وص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606708"/>
            <a:ext cx="2590800" cy="224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8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32706"/>
          </a:xfrm>
        </p:spPr>
        <p:txBody>
          <a:bodyPr>
            <a:normAutofit/>
          </a:bodyPr>
          <a:lstStyle/>
          <a:p>
            <a:r>
              <a:rPr lang="en-US" sz="4400" b="1" dirty="0">
                <a:solidFill>
                  <a:schemeClr val="accent2"/>
                </a:solidFill>
                <a:sym typeface="+mn-ea"/>
              </a:rPr>
              <a:t>Palpation</a:t>
            </a:r>
            <a:r>
              <a:rPr lang="en-US" sz="4400" b="1" dirty="0">
                <a:solidFill>
                  <a:srgbClr val="E68599"/>
                </a:solidFill>
                <a:sym typeface="+mn-ea"/>
              </a:rPr>
              <a:t>:</a:t>
            </a:r>
            <a:br>
              <a:rPr lang="en-US" sz="4400" b="1" dirty="0">
                <a:solidFill>
                  <a:srgbClr val="E68599"/>
                </a:solidFill>
                <a:sym typeface="+mn-ea"/>
              </a:rPr>
            </a:br>
            <a:endParaRPr lang="en-US" dirty="0"/>
          </a:p>
        </p:txBody>
      </p:sp>
      <p:sp>
        <p:nvSpPr>
          <p:cNvPr id="3" name="Content Placeholder 2"/>
          <p:cNvSpPr>
            <a:spLocks noGrp="1"/>
          </p:cNvSpPr>
          <p:nvPr>
            <p:ph idx="1"/>
          </p:nvPr>
        </p:nvSpPr>
        <p:spPr/>
        <p:txBody>
          <a:bodyPr/>
          <a:lstStyle/>
          <a:p>
            <a:r>
              <a:rPr lang="en-US" sz="2400" dirty="0"/>
              <a:t>Get the level with the patient (thus avoiding pushing into the breast tissue and causing the patient discomfort</a:t>
            </a:r>
          </a:p>
          <a:p>
            <a:r>
              <a:rPr lang="en-US" sz="2400" dirty="0"/>
              <a:t>Palpate with the palmer </a:t>
            </a:r>
            <a:r>
              <a:rPr lang="en-US" sz="2400" dirty="0" err="1"/>
              <a:t>sarface</a:t>
            </a:r>
            <a:r>
              <a:rPr lang="en-US" sz="2400" dirty="0"/>
              <a:t> of the </a:t>
            </a:r>
            <a:r>
              <a:rPr lang="en-US" sz="2400" dirty="0" err="1"/>
              <a:t>fingers,then</a:t>
            </a:r>
            <a:r>
              <a:rPr lang="en-US" sz="2400" dirty="0"/>
              <a:t> palpate with the finger tips </a:t>
            </a:r>
          </a:p>
          <a:p>
            <a:endParaRPr lang="en-US" dirty="0"/>
          </a:p>
        </p:txBody>
      </p:sp>
      <p:pic>
        <p:nvPicPr>
          <p:cNvPr id="1026"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475955"/>
            <a:ext cx="3505200"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1066800"/>
          </a:xfrm>
        </p:spPr>
        <p:txBody>
          <a:bodyPr>
            <a:normAutofit fontScale="90000"/>
          </a:bodyPr>
          <a:lstStyle/>
          <a:p>
            <a:r>
              <a:rPr lang="en-US" sz="4000" b="1" dirty="0">
                <a:solidFill>
                  <a:schemeClr val="accent2"/>
                </a:solidFill>
                <a:sym typeface="+mn-ea"/>
              </a:rPr>
              <a:t>Palpation</a:t>
            </a:r>
            <a:r>
              <a:rPr lang="en-US" sz="4000" b="1" dirty="0">
                <a:solidFill>
                  <a:srgbClr val="E68599"/>
                </a:solidFill>
                <a:sym typeface="+mn-ea"/>
              </a:rPr>
              <a:t>:</a:t>
            </a:r>
            <a:br>
              <a:rPr lang="en-US" sz="4000" b="1" dirty="0">
                <a:solidFill>
                  <a:srgbClr val="E68599"/>
                </a:solidFill>
                <a:sym typeface="+mn-ea"/>
              </a:rPr>
            </a:br>
            <a:endParaRPr lang="en-US" dirty="0"/>
          </a:p>
        </p:txBody>
      </p:sp>
      <p:sp>
        <p:nvSpPr>
          <p:cNvPr id="3" name="Content Placeholder 2"/>
          <p:cNvSpPr>
            <a:spLocks noGrp="1"/>
          </p:cNvSpPr>
          <p:nvPr>
            <p:ph idx="1"/>
          </p:nvPr>
        </p:nvSpPr>
        <p:spPr>
          <a:xfrm>
            <a:off x="419100" y="609600"/>
            <a:ext cx="8305800" cy="5696634"/>
          </a:xfrm>
        </p:spPr>
        <p:txBody>
          <a:bodyPr>
            <a:noAutofit/>
          </a:bodyPr>
          <a:lstStyle/>
          <a:p>
            <a:r>
              <a:rPr lang="en-US" sz="2000" dirty="0"/>
              <a:t>One hand palpates the breast for any abnormalities while the other one sustains and stabilizes the breast</a:t>
            </a:r>
          </a:p>
          <a:p>
            <a:endParaRPr lang="en-US" sz="2000" dirty="0"/>
          </a:p>
          <a:p>
            <a:r>
              <a:rPr lang="en-US" sz="2000" dirty="0"/>
              <a:t> - It is important to thoroughly and systematically palpate all the areas of the breast, including the tail of </a:t>
            </a:r>
            <a:r>
              <a:rPr lang="en-US" sz="2000" dirty="0" err="1"/>
              <a:t>spence</a:t>
            </a:r>
            <a:r>
              <a:rPr lang="en-US" sz="2000" dirty="0"/>
              <a:t> in the upper outer quadrant </a:t>
            </a:r>
          </a:p>
          <a:p>
            <a:endParaRPr lang="en-US" sz="2000" dirty="0"/>
          </a:p>
          <a:p>
            <a:endParaRPr lang="en-US" sz="2000" dirty="0"/>
          </a:p>
          <a:p>
            <a:r>
              <a:rPr lang="en-US" sz="2000" dirty="0"/>
              <a:t>- There are different ways to move across the breast. Some clinicians prefer to move in circles starting from the nipple and going towards the periphery. Others prefer to move following imaginary lines that divide the breast in wedges, always from the nipple outwards.</a:t>
            </a:r>
          </a:p>
          <a:p>
            <a:endParaRPr lang="en-US" sz="2000" dirty="0"/>
          </a:p>
          <a:p>
            <a:endParaRPr lang="en-US" sz="2000" dirty="0"/>
          </a:p>
          <a:p>
            <a:r>
              <a:rPr lang="en-US" sz="2000" dirty="0"/>
              <a:t> However, the most effective strategy based on available evidence is the “lawnmower” method where the hand moves up and down, from one side to the other, describing vertical lines all across the breast</a:t>
            </a:r>
            <a:br>
              <a:rPr lang="en-US" sz="2000" dirty="0"/>
            </a:br>
            <a:endParaRPr lang="en-US" sz="2000" dirty="0"/>
          </a:p>
        </p:txBody>
      </p:sp>
      <p:sp>
        <p:nvSpPr>
          <p:cNvPr id="4" name="Rectangle 3"/>
          <p:cNvSpPr/>
          <p:nvPr/>
        </p:nvSpPr>
        <p:spPr>
          <a:xfrm>
            <a:off x="2286000" y="3105838"/>
            <a:ext cx="4572000" cy="646331"/>
          </a:xfrm>
          <a:prstGeom prst="rect">
            <a:avLst/>
          </a:prstGeom>
        </p:spPr>
        <p:txBody>
          <a:bodyPr>
            <a:spAutoFit/>
          </a:bodyPr>
          <a:lstStyle/>
          <a:p>
            <a:br>
              <a:rPr lang="en-US" dirty="0"/>
            </a:br>
            <a:endParaRPr lang="en-US" dirty="0"/>
          </a:p>
        </p:txBody>
      </p:sp>
    </p:spTree>
    <p:extLst>
      <p:ext uri="{BB962C8B-B14F-4D97-AF65-F5344CB8AC3E}">
        <p14:creationId xmlns:p14="http://schemas.microsoft.com/office/powerpoint/2010/main" val="249317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465"/>
            <a:ext cx="8229600" cy="1399032"/>
          </a:xfrm>
        </p:spPr>
        <p:txBody>
          <a:bodyPr/>
          <a:lstStyle/>
          <a:p>
            <a:r>
              <a:rPr lang="en-US" sz="4400" b="1" dirty="0">
                <a:solidFill>
                  <a:schemeClr val="accent2"/>
                </a:solidFill>
                <a:sym typeface="+mn-ea"/>
              </a:rPr>
              <a:t>Palpation</a:t>
            </a:r>
            <a:r>
              <a:rPr lang="en-US" sz="4400" b="1" dirty="0">
                <a:solidFill>
                  <a:srgbClr val="E68599"/>
                </a:solidFill>
                <a:sym typeface="+mn-ea"/>
              </a:rPr>
              <a:t>:</a:t>
            </a:r>
            <a:endParaRPr lang="en-US" dirty="0"/>
          </a:p>
        </p:txBody>
      </p:sp>
      <p:sp>
        <p:nvSpPr>
          <p:cNvPr id="3" name="Content Placeholder 2"/>
          <p:cNvSpPr>
            <a:spLocks noGrp="1"/>
          </p:cNvSpPr>
          <p:nvPr>
            <p:ph idx="1"/>
          </p:nvPr>
        </p:nvSpPr>
        <p:spPr>
          <a:xfrm>
            <a:off x="304800" y="1066800"/>
            <a:ext cx="8229600" cy="4572000"/>
          </a:xfrm>
        </p:spPr>
        <p:txBody>
          <a:bodyPr>
            <a:normAutofit/>
          </a:bodyPr>
          <a:lstStyle/>
          <a:p>
            <a:r>
              <a:rPr lang="en-US" sz="2400" dirty="0"/>
              <a:t>Remember to press the nipple against the chest wall to elicit any discharges if not spontaneously present </a:t>
            </a:r>
          </a:p>
          <a:p>
            <a:r>
              <a:rPr lang="en-US" sz="2400" dirty="0"/>
              <a:t>- If tenderness is present on one side, always start the exam on the </a:t>
            </a:r>
            <a:r>
              <a:rPr lang="en-US" sz="2400" dirty="0" err="1"/>
              <a:t>nontender</a:t>
            </a:r>
            <a:r>
              <a:rPr lang="en-US" sz="2400" dirty="0"/>
              <a:t> side</a:t>
            </a:r>
          </a:p>
        </p:txBody>
      </p:sp>
      <p:pic>
        <p:nvPicPr>
          <p:cNvPr id="2050"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2" y="4572000"/>
            <a:ext cx="8486775" cy="229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2"/>
                </a:solidFill>
                <a:sym typeface="+mn-ea"/>
              </a:rPr>
              <a:t>Palpation:</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sz="2400" dirty="0"/>
              <a:t>Bimanual palpation in very large or pendulous breasts</a:t>
            </a:r>
          </a:p>
          <a:p>
            <a:r>
              <a:rPr lang="en-US" sz="2400" dirty="0"/>
              <a:t>Palpate the axillary lymph nodes </a:t>
            </a:r>
          </a:p>
        </p:txBody>
      </p:sp>
      <p:pic>
        <p:nvPicPr>
          <p:cNvPr id="3074"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44272"/>
            <a:ext cx="3810000" cy="2482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636" y="4145145"/>
            <a:ext cx="3733799" cy="267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61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399032"/>
          </a:xfrm>
        </p:spPr>
        <p:txBody>
          <a:bodyPr>
            <a:noAutofit/>
          </a:bodyPr>
          <a:lstStyle/>
          <a:p>
            <a:r>
              <a:rPr lang="en-US" sz="7200" dirty="0">
                <a:solidFill>
                  <a:schemeClr val="accent2"/>
                </a:solidFill>
                <a:latin typeface="Bahnschrift Light Condensed" panose="020B0502040204020203" pitchFamily="34" charset="0"/>
              </a:rPr>
              <a:t>Benign Breast Diseases</a:t>
            </a:r>
          </a:p>
        </p:txBody>
      </p:sp>
      <p:pic>
        <p:nvPicPr>
          <p:cNvPr id="4098"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22764"/>
            <a:ext cx="6572250" cy="342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2"/>
                </a:solidFill>
                <a:latin typeface="Bahnschrift Light Condensed" panose="020B0502040204020203" pitchFamily="34" charset="0"/>
              </a:rPr>
              <a:t>Benign Breast Diseases</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sz="2400" dirty="0"/>
              <a:t>This is the most common cause of breast problems; up to 30 per cent of women will suffer from a benign breast disorder requiring treatment at some time in their lives. </a:t>
            </a:r>
            <a:endParaRPr lang="ar-JO" sz="2400" dirty="0"/>
          </a:p>
          <a:p>
            <a:r>
              <a:rPr lang="en-US" sz="2400" dirty="0"/>
              <a:t>The most common symptoms are pain, lumpiness or a lump. </a:t>
            </a:r>
            <a:endParaRPr lang="ar-JO" sz="2400" dirty="0"/>
          </a:p>
          <a:p>
            <a:r>
              <a:rPr lang="en-US" sz="2400" dirty="0"/>
              <a:t>The aim of treatment is to exclude cancer and, once this has been done, to treat any remaining symptoms</a:t>
            </a:r>
            <a:r>
              <a:rPr lang="en-US" dirty="0"/>
              <a:t>.</a:t>
            </a:r>
          </a:p>
        </p:txBody>
      </p:sp>
    </p:spTree>
    <p:extLst>
      <p:ext uri="{BB962C8B-B14F-4D97-AF65-F5344CB8AC3E}">
        <p14:creationId xmlns:p14="http://schemas.microsoft.com/office/powerpoint/2010/main" val="171050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accent2"/>
                </a:solidFill>
                <a:latin typeface="Bahnschrift Light Condensed" panose="020B0502040204020203" pitchFamily="34" charset="0"/>
              </a:rPr>
              <a:t> Benign Breast disease </a:t>
            </a:r>
            <a:r>
              <a:rPr lang="en-US" sz="4400" dirty="0" err="1">
                <a:solidFill>
                  <a:schemeClr val="accent2"/>
                </a:solidFill>
                <a:latin typeface="Bahnschrift Light Condensed" panose="020B0502040204020203" pitchFamily="34" charset="0"/>
              </a:rPr>
              <a:t>calssification</a:t>
            </a:r>
            <a:r>
              <a:rPr lang="en-US" sz="4400" dirty="0">
                <a:solidFill>
                  <a:schemeClr val="accent2"/>
                </a:solidFill>
                <a:latin typeface="Bahnschrift Light Condensed" panose="020B0502040204020203" pitchFamily="34" charset="0"/>
              </a:rPr>
              <a:t> </a:t>
            </a:r>
            <a:endParaRPr lang="en-US" dirty="0">
              <a:solidFill>
                <a:schemeClr val="accent2"/>
              </a:solidFill>
            </a:endParaRPr>
          </a:p>
        </p:txBody>
      </p:sp>
      <p:sp>
        <p:nvSpPr>
          <p:cNvPr id="3" name="Content Placeholder 2"/>
          <p:cNvSpPr>
            <a:spLocks noGrp="1"/>
          </p:cNvSpPr>
          <p:nvPr>
            <p:ph idx="1"/>
          </p:nvPr>
        </p:nvSpPr>
        <p:spPr>
          <a:xfrm>
            <a:off x="457200" y="1447800"/>
            <a:ext cx="5257800" cy="5410200"/>
          </a:xfrm>
        </p:spPr>
        <p:txBody>
          <a:bodyPr>
            <a:normAutofit/>
          </a:bodyPr>
          <a:lstStyle/>
          <a:p>
            <a:r>
              <a:rPr lang="en-US" sz="2800" dirty="0" err="1">
                <a:solidFill>
                  <a:schemeClr val="accent1"/>
                </a:solidFill>
              </a:rPr>
              <a:t>Conginital</a:t>
            </a:r>
            <a:r>
              <a:rPr lang="en-US" sz="2800" dirty="0">
                <a:solidFill>
                  <a:schemeClr val="accent1"/>
                </a:solidFill>
              </a:rPr>
              <a:t>  abnormalities </a:t>
            </a:r>
          </a:p>
          <a:p>
            <a:pPr marL="64008" indent="0">
              <a:buNone/>
            </a:pPr>
            <a:r>
              <a:rPr lang="en-US" sz="2800" dirty="0"/>
              <a:t>    </a:t>
            </a:r>
            <a:r>
              <a:rPr lang="en-US" sz="2800" dirty="0">
                <a:solidFill>
                  <a:schemeClr val="accent1"/>
                </a:solidFill>
              </a:rPr>
              <a:t>1-amazia</a:t>
            </a:r>
            <a:r>
              <a:rPr lang="en-US" sz="2800" dirty="0"/>
              <a:t> :Congenital absence of the breast may occur on one  or both sides.</a:t>
            </a:r>
          </a:p>
          <a:p>
            <a:pPr marL="64008" indent="0">
              <a:buNone/>
            </a:pPr>
            <a:r>
              <a:rPr lang="en-US" sz="2800" dirty="0"/>
              <a:t> It is sometimes associated with absence of the sternal portion of the pectoralis major (Poland’s syndrome). It is more common in males</a:t>
            </a:r>
          </a:p>
        </p:txBody>
      </p:sp>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035" y="2033789"/>
            <a:ext cx="320040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7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399032"/>
          </a:xfrm>
        </p:spPr>
        <p:txBody>
          <a:bodyPr/>
          <a:lstStyle/>
          <a:p>
            <a:r>
              <a:rPr lang="en-US" dirty="0"/>
              <a:t>Introduction </a:t>
            </a:r>
          </a:p>
        </p:txBody>
      </p:sp>
      <p:sp>
        <p:nvSpPr>
          <p:cNvPr id="3" name="Content Placeholder 2"/>
          <p:cNvSpPr>
            <a:spLocks noGrp="1"/>
          </p:cNvSpPr>
          <p:nvPr>
            <p:ph idx="1"/>
          </p:nvPr>
        </p:nvSpPr>
        <p:spPr>
          <a:xfrm>
            <a:off x="228600" y="1524000"/>
            <a:ext cx="8001000" cy="4648200"/>
          </a:xfrm>
        </p:spPr>
        <p:txBody>
          <a:bodyPr>
            <a:normAutofit/>
          </a:bodyPr>
          <a:lstStyle/>
          <a:p>
            <a:pPr>
              <a:buFont typeface="Wingdings" pitchFamily="2" charset="2"/>
              <a:buChar char="Ø"/>
            </a:pPr>
            <a:r>
              <a:rPr lang="en-US" sz="2400" b="1" dirty="0">
                <a:solidFill>
                  <a:schemeClr val="accent1">
                    <a:lumMod val="75000"/>
                  </a:schemeClr>
                </a:solidFill>
              </a:rPr>
              <a:t>BREAST/ MAMMARY GLAND:</a:t>
            </a:r>
          </a:p>
          <a:p>
            <a:r>
              <a:rPr lang="en-US" sz="2400" dirty="0"/>
              <a:t>Breasts (mammary glands) = modified sweat glands </a:t>
            </a:r>
            <a:endParaRPr lang="ar-JO" sz="2400" dirty="0"/>
          </a:p>
          <a:p>
            <a:r>
              <a:rPr lang="en-US" sz="2400" dirty="0"/>
              <a:t>Located in anterior chest wall</a:t>
            </a:r>
            <a:endParaRPr lang="ar-JO" sz="2400" dirty="0"/>
          </a:p>
          <a:p>
            <a:r>
              <a:rPr lang="en-US" sz="2400" dirty="0"/>
              <a:t> Lie in </a:t>
            </a:r>
            <a:r>
              <a:rPr lang="en-US" sz="2400" dirty="0" err="1"/>
              <a:t>supf</a:t>
            </a:r>
            <a:r>
              <a:rPr lang="en-US" sz="2400" dirty="0"/>
              <a:t>. fascia ant. to deep fascia of </a:t>
            </a:r>
            <a:r>
              <a:rPr lang="en-US" sz="2400" dirty="0" err="1"/>
              <a:t>pec</a:t>
            </a:r>
            <a:r>
              <a:rPr lang="en-US" sz="2400" dirty="0"/>
              <a:t>. major </a:t>
            </a:r>
            <a:endParaRPr lang="ar-JO" sz="2400" dirty="0"/>
          </a:p>
          <a:p>
            <a:r>
              <a:rPr lang="en-US" sz="2400" dirty="0"/>
              <a:t> Between  glands &amp; deep fascia is </a:t>
            </a:r>
            <a:r>
              <a:rPr lang="en-US" sz="2400" dirty="0" err="1">
                <a:solidFill>
                  <a:srgbClr val="FF0000"/>
                </a:solidFill>
              </a:rPr>
              <a:t>retromammary</a:t>
            </a:r>
            <a:r>
              <a:rPr lang="en-US" sz="2400" dirty="0">
                <a:solidFill>
                  <a:srgbClr val="FF0000"/>
                </a:solidFill>
              </a:rPr>
              <a:t> space</a:t>
            </a:r>
          </a:p>
          <a:p>
            <a:pPr>
              <a:buFont typeface="Wingdings" pitchFamily="2" charset="2"/>
              <a:buChar char="Ø"/>
            </a:pPr>
            <a:endParaRPr lang="en-US" sz="2400" b="1" dirty="0">
              <a:solidFill>
                <a:schemeClr val="accent1">
                  <a:lumMod val="75000"/>
                </a:schemeClr>
              </a:solidFill>
            </a:endParaRPr>
          </a:p>
          <a:p>
            <a:endParaRPr lang="en-US" sz="2400" dirty="0"/>
          </a:p>
          <a:p>
            <a:pPr>
              <a:buNone/>
            </a:pPr>
            <a:r>
              <a:rPr lang="en-US" sz="2400" dirty="0"/>
              <a:t> </a:t>
            </a:r>
          </a:p>
          <a:p>
            <a:endParaRPr lang="en-US" dirty="0"/>
          </a:p>
          <a:p>
            <a:pPr>
              <a:buFont typeface="Wingdings" pitchFamily="2" charset="2"/>
              <a:buChar cha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Congenital abnormalities</a:t>
            </a:r>
          </a:p>
        </p:txBody>
      </p:sp>
      <p:sp>
        <p:nvSpPr>
          <p:cNvPr id="3" name="Content Placeholder 2"/>
          <p:cNvSpPr>
            <a:spLocks noGrp="1"/>
          </p:cNvSpPr>
          <p:nvPr>
            <p:ph idx="1"/>
          </p:nvPr>
        </p:nvSpPr>
        <p:spPr>
          <a:xfrm>
            <a:off x="495300" y="1524000"/>
            <a:ext cx="4229100" cy="5486400"/>
          </a:xfrm>
        </p:spPr>
        <p:txBody>
          <a:bodyPr>
            <a:normAutofit/>
          </a:bodyPr>
          <a:lstStyle/>
          <a:p>
            <a:pPr marL="64008" indent="0">
              <a:buNone/>
            </a:pPr>
            <a:r>
              <a:rPr lang="en-US" sz="2000" dirty="0">
                <a:solidFill>
                  <a:schemeClr val="accent1"/>
                </a:solidFill>
              </a:rPr>
              <a:t>2-Polymazia</a:t>
            </a:r>
            <a:r>
              <a:rPr lang="en-US" sz="2000" dirty="0"/>
              <a:t>: Accessory breasts  have been recorded in the axilla (the most frequent site), groin, buttock and thigh.</a:t>
            </a:r>
          </a:p>
          <a:p>
            <a:pPr marL="64008" indent="0">
              <a:buNone/>
            </a:pPr>
            <a:r>
              <a:rPr lang="en-US" sz="2000" dirty="0"/>
              <a:t> </a:t>
            </a:r>
            <a:endParaRPr lang="en-US" sz="2000" dirty="0">
              <a:solidFill>
                <a:schemeClr val="accent1"/>
              </a:solidFill>
            </a:endParaRPr>
          </a:p>
          <a:p>
            <a:pPr marL="64008" indent="0">
              <a:buNone/>
            </a:pPr>
            <a:r>
              <a:rPr lang="en-US" sz="2000" dirty="0">
                <a:solidFill>
                  <a:schemeClr val="accent1"/>
                </a:solidFill>
              </a:rPr>
              <a:t>3-Mastitis of infants</a:t>
            </a:r>
            <a:r>
              <a:rPr lang="en-US" sz="2000" dirty="0"/>
              <a:t>: is at least as common in boys as in girls. On the third or fourth day of life, if the breast of an infant is pressed lightly, a drop of </a:t>
            </a:r>
            <a:r>
              <a:rPr lang="en-US" sz="2000" dirty="0" err="1"/>
              <a:t>colourless</a:t>
            </a:r>
            <a:r>
              <a:rPr lang="en-US" sz="2000" dirty="0"/>
              <a:t> fluid can be expressed; a few days later, there is often a slight milky secretion, which disappears during the third week. </a:t>
            </a:r>
          </a:p>
        </p:txBody>
      </p:sp>
      <p:pic>
        <p:nvPicPr>
          <p:cNvPr id="2050"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30099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لا يتوفر وص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835" y="4267201"/>
            <a:ext cx="3104345" cy="257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14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Congenital abnormalities</a:t>
            </a:r>
          </a:p>
        </p:txBody>
      </p:sp>
      <p:sp>
        <p:nvSpPr>
          <p:cNvPr id="3" name="Content Placeholder 2"/>
          <p:cNvSpPr>
            <a:spLocks noGrp="1"/>
          </p:cNvSpPr>
          <p:nvPr>
            <p:ph idx="1"/>
          </p:nvPr>
        </p:nvSpPr>
        <p:spPr>
          <a:xfrm>
            <a:off x="457200" y="1882808"/>
            <a:ext cx="4419600" cy="4572000"/>
          </a:xfrm>
        </p:spPr>
        <p:txBody>
          <a:bodyPr>
            <a:normAutofit/>
          </a:bodyPr>
          <a:lstStyle/>
          <a:p>
            <a:r>
              <a:rPr lang="en-US" sz="2400" dirty="0"/>
              <a:t>4-Diffuse hypertrophy : the breasts occurs sporadically in other wise healthy girls at puberty (benign virginal hypertrophy) and, much less often, during the first pregnancy. The breasts attain enormous dimensions and may reach the knees when the patient is sitting. </a:t>
            </a:r>
          </a:p>
        </p:txBody>
      </p:sp>
      <p:pic>
        <p:nvPicPr>
          <p:cNvPr id="3074"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505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3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Injuries of the breast</a:t>
            </a:r>
          </a:p>
        </p:txBody>
      </p:sp>
      <p:sp>
        <p:nvSpPr>
          <p:cNvPr id="3" name="Content Placeholder 2"/>
          <p:cNvSpPr>
            <a:spLocks noGrp="1"/>
          </p:cNvSpPr>
          <p:nvPr>
            <p:ph idx="1"/>
          </p:nvPr>
        </p:nvSpPr>
        <p:spPr>
          <a:xfrm>
            <a:off x="457200" y="1882808"/>
            <a:ext cx="4876800" cy="4572000"/>
          </a:xfrm>
        </p:spPr>
        <p:txBody>
          <a:bodyPr>
            <a:normAutofit/>
          </a:bodyPr>
          <a:lstStyle/>
          <a:p>
            <a:r>
              <a:rPr lang="en-US" sz="2400" dirty="0">
                <a:solidFill>
                  <a:schemeClr val="accent1"/>
                </a:solidFill>
              </a:rPr>
              <a:t>1- </a:t>
            </a:r>
            <a:r>
              <a:rPr lang="en-US" sz="2400" dirty="0" err="1">
                <a:solidFill>
                  <a:schemeClr val="accent1"/>
                </a:solidFill>
              </a:rPr>
              <a:t>Haematoma</a:t>
            </a:r>
            <a:r>
              <a:rPr lang="en-US" sz="2400" dirty="0">
                <a:solidFill>
                  <a:schemeClr val="accent1"/>
                </a:solidFill>
              </a:rPr>
              <a:t> </a:t>
            </a:r>
            <a:r>
              <a:rPr lang="en-US" sz="2400" dirty="0"/>
              <a:t>: particularly a resolving </a:t>
            </a:r>
            <a:r>
              <a:rPr lang="en-US" sz="2400" dirty="0" err="1"/>
              <a:t>haematoma</a:t>
            </a:r>
            <a:r>
              <a:rPr lang="en-US" sz="2400" dirty="0"/>
              <a:t>, gives rise to a lump, which, in the absence of overlying bruising, is difficult to diagnose correctly unless it is biopsied. </a:t>
            </a:r>
          </a:p>
          <a:p>
            <a:r>
              <a:rPr lang="en-US" sz="2400" dirty="0">
                <a:solidFill>
                  <a:schemeClr val="accent1"/>
                </a:solidFill>
              </a:rPr>
              <a:t>2-Traumatic fat necrosis </a:t>
            </a:r>
          </a:p>
        </p:txBody>
      </p:sp>
      <p:pic>
        <p:nvPicPr>
          <p:cNvPr id="4098"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0063" y="1371600"/>
            <a:ext cx="3276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لا يتوفر وص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63" y="4268072"/>
            <a:ext cx="3276600" cy="237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4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Acute and subacute inflammation of the breast </a:t>
            </a:r>
          </a:p>
        </p:txBody>
      </p:sp>
      <p:sp>
        <p:nvSpPr>
          <p:cNvPr id="3" name="Content Placeholder 2"/>
          <p:cNvSpPr>
            <a:spLocks noGrp="1"/>
          </p:cNvSpPr>
          <p:nvPr>
            <p:ph idx="1"/>
          </p:nvPr>
        </p:nvSpPr>
        <p:spPr>
          <a:xfrm>
            <a:off x="457200" y="1882808"/>
            <a:ext cx="4876800" cy="4572000"/>
          </a:xfrm>
        </p:spPr>
        <p:txBody>
          <a:bodyPr>
            <a:normAutofit fontScale="92500" lnSpcReduction="20000"/>
          </a:bodyPr>
          <a:lstStyle/>
          <a:p>
            <a:r>
              <a:rPr lang="en-US" sz="2000" dirty="0">
                <a:solidFill>
                  <a:schemeClr val="accent1"/>
                </a:solidFill>
              </a:rPr>
              <a:t>Bacterial mastitis</a:t>
            </a:r>
            <a:r>
              <a:rPr lang="en-US" sz="2000" dirty="0"/>
              <a:t> :is the most common variety of mastitis and is associated with lactation in the majority of cases. </a:t>
            </a:r>
            <a:r>
              <a:rPr lang="en-US" sz="2000" dirty="0" err="1"/>
              <a:t>Aetiology</a:t>
            </a:r>
            <a:r>
              <a:rPr lang="en-US" sz="2000" dirty="0"/>
              <a:t> </a:t>
            </a:r>
            <a:r>
              <a:rPr lang="en-US" sz="2000" dirty="0" err="1"/>
              <a:t>Lactational</a:t>
            </a:r>
            <a:r>
              <a:rPr lang="en-US" sz="2000" dirty="0"/>
              <a:t> mastitis is seen far less frequently than in former years. Most cases are caused by S. aureus and, if hospital acquired, are likely to be penicillin resistant.</a:t>
            </a:r>
          </a:p>
          <a:p>
            <a:endParaRPr lang="en-US" sz="2000" dirty="0"/>
          </a:p>
          <a:p>
            <a:endParaRPr lang="en-US" sz="2000" dirty="0"/>
          </a:p>
          <a:p>
            <a:r>
              <a:rPr lang="en-US" sz="2000" dirty="0"/>
              <a:t> Clinical features The affected breast, or more usually a segment of it, presents the classical signs of acute inflammation. Early on this is a </a:t>
            </a:r>
            <a:r>
              <a:rPr lang="en-US" sz="2000" dirty="0" err="1"/>
              <a:t>generalised</a:t>
            </a:r>
            <a:r>
              <a:rPr lang="en-US" sz="2000" dirty="0"/>
              <a:t> cellulitis but later an abscess will form.</a:t>
            </a:r>
            <a:br>
              <a:rPr lang="en-US" sz="2000" dirty="0"/>
            </a:br>
            <a:endParaRPr lang="en-US" sz="2000" dirty="0"/>
          </a:p>
          <a:p>
            <a:endParaRPr lang="en-US" dirty="0"/>
          </a:p>
        </p:txBody>
      </p:sp>
      <p:pic>
        <p:nvPicPr>
          <p:cNvPr id="5122"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233" y="2057400"/>
            <a:ext cx="3512713" cy="395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80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Chronic </a:t>
            </a:r>
          </a:p>
        </p:txBody>
      </p:sp>
      <p:sp>
        <p:nvSpPr>
          <p:cNvPr id="3" name="Content Placeholder 2"/>
          <p:cNvSpPr>
            <a:spLocks noGrp="1"/>
          </p:cNvSpPr>
          <p:nvPr>
            <p:ph idx="1"/>
          </p:nvPr>
        </p:nvSpPr>
        <p:spPr>
          <a:xfrm>
            <a:off x="457200" y="1882808"/>
            <a:ext cx="4724400" cy="4572000"/>
          </a:xfrm>
        </p:spPr>
        <p:txBody>
          <a:bodyPr>
            <a:normAutofit lnSpcReduction="10000"/>
          </a:bodyPr>
          <a:lstStyle/>
          <a:p>
            <a:r>
              <a:rPr lang="en-US" sz="2400" dirty="0">
                <a:solidFill>
                  <a:schemeClr val="accent1"/>
                </a:solidFill>
              </a:rPr>
              <a:t>Tuberculosis of the breast </a:t>
            </a:r>
            <a:r>
              <a:rPr lang="en-US" sz="2400" dirty="0"/>
              <a:t>: which is comparatively rare, is usually associated with active pulmonary tuberculosis or tuberculous cervical adenitis. Tuberculosis of the breast  occurs more often in parous women and usually presents with multiple chronic abscesses and sinuses and a typical bluish, attenuated appearance of the </a:t>
            </a:r>
            <a:r>
              <a:rPr lang="en-US" sz="2400" dirty="0" err="1"/>
              <a:t>surrouding</a:t>
            </a:r>
            <a:r>
              <a:rPr lang="en-US" sz="2400" dirty="0"/>
              <a:t> skin </a:t>
            </a:r>
          </a:p>
        </p:txBody>
      </p:sp>
      <p:pic>
        <p:nvPicPr>
          <p:cNvPr id="6146"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015" y="2209800"/>
            <a:ext cx="358623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3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 ectasia /</a:t>
            </a:r>
            <a:r>
              <a:rPr lang="en-US" dirty="0" err="1"/>
              <a:t>periductal</a:t>
            </a:r>
            <a:r>
              <a:rPr lang="en-US" dirty="0"/>
              <a:t> mastitis </a:t>
            </a:r>
          </a:p>
        </p:txBody>
      </p:sp>
      <p:sp>
        <p:nvSpPr>
          <p:cNvPr id="3" name="Content Placeholder 2"/>
          <p:cNvSpPr>
            <a:spLocks noGrp="1"/>
          </p:cNvSpPr>
          <p:nvPr>
            <p:ph idx="1"/>
          </p:nvPr>
        </p:nvSpPr>
        <p:spPr>
          <a:xfrm>
            <a:off x="609599" y="1930400"/>
            <a:ext cx="6347714" cy="4927600"/>
          </a:xfrm>
        </p:spPr>
        <p:txBody>
          <a:bodyPr>
            <a:normAutofit/>
          </a:bodyPr>
          <a:lstStyle/>
          <a:p>
            <a:r>
              <a:rPr lang="en-US" dirty="0"/>
              <a:t>pathology This is a dilatation of the breast ducts, which is often associated with </a:t>
            </a:r>
            <a:r>
              <a:rPr lang="en-US" dirty="0" err="1"/>
              <a:t>periductal</a:t>
            </a:r>
            <a:r>
              <a:rPr lang="en-US" dirty="0"/>
              <a:t> inflammation. The pathogenesis is obscure and almost certainly not uniform in all cases, although the disease is much more common in smokers. The classical description of the pathogenesis of duct ectasia asserts that the first stage in the disorder is a dilatation in one or more of the larger lactiferous ducts, which fill with a stagnant brown or green secretion. This may discharge.</a:t>
            </a:r>
          </a:p>
          <a:p>
            <a:r>
              <a:rPr lang="en-US" dirty="0"/>
              <a:t>Fibrosis eventually develops which may cause slit like nipple retraction </a:t>
            </a:r>
          </a:p>
          <a:p>
            <a:r>
              <a:rPr lang="en-US" dirty="0"/>
              <a:t>An alternative theory suggests that </a:t>
            </a:r>
            <a:r>
              <a:rPr lang="en-US" dirty="0" err="1"/>
              <a:t>periductal</a:t>
            </a:r>
            <a:r>
              <a:rPr lang="en-US" dirty="0"/>
              <a:t> </a:t>
            </a:r>
            <a:r>
              <a:rPr lang="en-US" dirty="0" err="1"/>
              <a:t>inflammation</a:t>
            </a:r>
            <a:r>
              <a:rPr lang="en-US" dirty="0"/>
              <a:t> is the primary condition and, indeed, anaerobic bacterial infection is found in some cases.</a:t>
            </a:r>
          </a:p>
          <a:p>
            <a:r>
              <a:rPr lang="en-US" dirty="0"/>
              <a:t>It is certainly clear that cessation of smoking increases </a:t>
            </a:r>
            <a:r>
              <a:rPr lang="en-US" dirty="0" err="1"/>
              <a:t>th</a:t>
            </a:r>
            <a:r>
              <a:rPr lang="en-US" dirty="0"/>
              <a:t> chance of long term cure </a:t>
            </a:r>
          </a:p>
        </p:txBody>
      </p:sp>
    </p:spTree>
    <p:extLst>
      <p:ext uri="{BB962C8B-B14F-4D97-AF65-F5344CB8AC3E}">
        <p14:creationId xmlns:p14="http://schemas.microsoft.com/office/powerpoint/2010/main" val="135839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 ectasia /</a:t>
            </a:r>
            <a:r>
              <a:rPr lang="en-US" dirty="0" err="1"/>
              <a:t>periductal</a:t>
            </a:r>
            <a:r>
              <a:rPr lang="en-US" dirty="0"/>
              <a:t> mastitis </a:t>
            </a:r>
          </a:p>
        </p:txBody>
      </p:sp>
      <p:sp>
        <p:nvSpPr>
          <p:cNvPr id="3" name="Content Placeholder 2"/>
          <p:cNvSpPr>
            <a:spLocks noGrp="1"/>
          </p:cNvSpPr>
          <p:nvPr>
            <p:ph idx="1"/>
          </p:nvPr>
        </p:nvSpPr>
        <p:spPr>
          <a:xfrm>
            <a:off x="457200" y="1882808"/>
            <a:ext cx="2743200" cy="5203792"/>
          </a:xfrm>
        </p:spPr>
        <p:txBody>
          <a:bodyPr>
            <a:normAutofit/>
          </a:bodyPr>
          <a:lstStyle/>
          <a:p>
            <a:r>
              <a:rPr lang="en-US" sz="2400" dirty="0"/>
              <a:t>clinical features Nipple discharge (of any </a:t>
            </a:r>
            <a:r>
              <a:rPr lang="en-US" sz="2400" dirty="0" err="1"/>
              <a:t>colour</a:t>
            </a:r>
            <a:r>
              <a:rPr lang="en-US" sz="2400" dirty="0"/>
              <a:t>), a </a:t>
            </a:r>
            <a:r>
              <a:rPr lang="en-US" sz="2400" dirty="0" err="1"/>
              <a:t>subareolar</a:t>
            </a:r>
            <a:r>
              <a:rPr lang="en-US" sz="2400" dirty="0"/>
              <a:t> mass, abscess, mammary duct fistula and/or nipple retraction are the most common symptoms</a:t>
            </a:r>
          </a:p>
        </p:txBody>
      </p:sp>
      <p:pic>
        <p:nvPicPr>
          <p:cNvPr id="7170"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372472"/>
            <a:ext cx="2280634" cy="30013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لا يتوفر وص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72472"/>
            <a:ext cx="2802228" cy="30357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لا يتوفر وص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0828" y="4408197"/>
            <a:ext cx="2531772" cy="23744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لا يتوفر وصف."/>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373853"/>
            <a:ext cx="2819400" cy="248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15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Duct ectasia /</a:t>
            </a:r>
            <a:r>
              <a:rPr lang="en-US" dirty="0" err="1">
                <a:solidFill>
                  <a:schemeClr val="accent2"/>
                </a:solidFill>
              </a:rPr>
              <a:t>periductal</a:t>
            </a:r>
            <a:r>
              <a:rPr lang="en-US" dirty="0">
                <a:solidFill>
                  <a:schemeClr val="accent2"/>
                </a:solidFill>
              </a:rPr>
              <a:t> mastitis </a:t>
            </a:r>
          </a:p>
        </p:txBody>
      </p:sp>
      <p:sp>
        <p:nvSpPr>
          <p:cNvPr id="3" name="Content Placeholder 2"/>
          <p:cNvSpPr>
            <a:spLocks noGrp="1"/>
          </p:cNvSpPr>
          <p:nvPr>
            <p:ph idx="1"/>
          </p:nvPr>
        </p:nvSpPr>
        <p:spPr>
          <a:xfrm>
            <a:off x="457200" y="1882808"/>
            <a:ext cx="4648200" cy="4572000"/>
          </a:xfrm>
        </p:spPr>
        <p:txBody>
          <a:bodyPr>
            <a:normAutofit fontScale="92500"/>
          </a:bodyPr>
          <a:lstStyle/>
          <a:p>
            <a:r>
              <a:rPr lang="en-US" sz="2400" dirty="0"/>
              <a:t>Antibiotic therapy may be tried, the most appropriate agents being co-</a:t>
            </a:r>
            <a:r>
              <a:rPr lang="en-US" sz="2400" dirty="0" err="1"/>
              <a:t>amoxiclav</a:t>
            </a:r>
            <a:r>
              <a:rPr lang="en-US" sz="2400" dirty="0"/>
              <a:t> or </a:t>
            </a:r>
            <a:r>
              <a:rPr lang="en-US" sz="2400" dirty="0" err="1"/>
              <a:t>flucloxacillin</a:t>
            </a:r>
            <a:r>
              <a:rPr lang="en-US" sz="2400" dirty="0"/>
              <a:t> and metronidazole.</a:t>
            </a:r>
            <a:endParaRPr lang="ar-JO" sz="2400" dirty="0"/>
          </a:p>
          <a:p>
            <a:r>
              <a:rPr lang="en-US" sz="2400" dirty="0" err="1"/>
              <a:t>Incision&amp;drainage</a:t>
            </a:r>
            <a:r>
              <a:rPr lang="en-US" sz="2400" dirty="0"/>
              <a:t> of abscess</a:t>
            </a:r>
            <a:endParaRPr lang="ar-JO" sz="2400" dirty="0"/>
          </a:p>
          <a:p>
            <a:r>
              <a:rPr lang="en-US" sz="2400" dirty="0"/>
              <a:t>  surgery is often the only option likely to bring about cure of this notoriously difficult condition; this consists of excision of all of the major ducts (Hadfield’s operation). </a:t>
            </a:r>
          </a:p>
        </p:txBody>
      </p:sp>
      <p:pic>
        <p:nvPicPr>
          <p:cNvPr id="8194"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7" y="1382868"/>
            <a:ext cx="3438525" cy="545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22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42106"/>
          </a:xfrm>
        </p:spPr>
        <p:txBody>
          <a:bodyPr>
            <a:noAutofit/>
          </a:bodyPr>
          <a:lstStyle/>
          <a:p>
            <a:r>
              <a:rPr lang="en-US" sz="2800" dirty="0"/>
              <a:t>Aberrations of normal development and involution (ANDI)</a:t>
            </a:r>
          </a:p>
        </p:txBody>
      </p:sp>
      <p:sp>
        <p:nvSpPr>
          <p:cNvPr id="3" name="Content Placeholder 2"/>
          <p:cNvSpPr>
            <a:spLocks noGrp="1"/>
          </p:cNvSpPr>
          <p:nvPr>
            <p:ph idx="1"/>
          </p:nvPr>
        </p:nvSpPr>
        <p:spPr>
          <a:xfrm>
            <a:off x="152400" y="1285874"/>
            <a:ext cx="5105400" cy="5572126"/>
          </a:xfrm>
        </p:spPr>
        <p:txBody>
          <a:bodyPr>
            <a:noAutofit/>
          </a:bodyPr>
          <a:lstStyle/>
          <a:p>
            <a:r>
              <a:rPr lang="en-US" sz="2400" dirty="0" err="1"/>
              <a:t>Aetiology</a:t>
            </a:r>
            <a:endParaRPr lang="en-US" sz="2400" dirty="0"/>
          </a:p>
          <a:p>
            <a:pPr marL="64008" indent="0">
              <a:buNone/>
            </a:pPr>
            <a:r>
              <a:rPr lang="en-US" sz="2400" dirty="0"/>
              <a:t> The breast is a dynamic structure that undergoes changes throughout a woman’s reproductive life and, superimposed upon this, cyclical changes throughout the menstrual cycle.  The pathogenesis of ANDI involves disturbances in the breast physiology extending from a perturbation of normality to well-defined disease processes. There is often little correlation between the histological appearance of the breast tissue and the symptoms.</a:t>
            </a:r>
          </a:p>
        </p:txBody>
      </p:sp>
      <p:pic>
        <p:nvPicPr>
          <p:cNvPr id="9218"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38200"/>
            <a:ext cx="4038600" cy="54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08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47713" cy="1371600"/>
          </a:xfrm>
        </p:spPr>
        <p:txBody>
          <a:bodyPr>
            <a:normAutofit fontScale="90000"/>
          </a:bodyPr>
          <a:lstStyle/>
          <a:p>
            <a:r>
              <a:rPr lang="en-US" sz="4400" dirty="0"/>
              <a:t>Aberrations of normal development and involution (ANDI)</a:t>
            </a:r>
            <a:endParaRPr lang="en-US" dirty="0"/>
          </a:p>
        </p:txBody>
      </p:sp>
      <p:sp>
        <p:nvSpPr>
          <p:cNvPr id="3" name="Content Placeholder 2"/>
          <p:cNvSpPr>
            <a:spLocks noGrp="1"/>
          </p:cNvSpPr>
          <p:nvPr>
            <p:ph idx="1"/>
          </p:nvPr>
        </p:nvSpPr>
        <p:spPr>
          <a:xfrm>
            <a:off x="609599" y="2286000"/>
            <a:ext cx="6347714" cy="4324149"/>
          </a:xfrm>
        </p:spPr>
        <p:txBody>
          <a:bodyPr>
            <a:normAutofit lnSpcReduction="10000"/>
          </a:bodyPr>
          <a:lstStyle/>
          <a:p>
            <a:r>
              <a:rPr lang="en-US" dirty="0"/>
              <a:t>Pathology </a:t>
            </a:r>
          </a:p>
          <a:p>
            <a:r>
              <a:rPr lang="en-US" dirty="0"/>
              <a:t>The disease consists essentially of four features that may vary in extent and degree in any one breast:</a:t>
            </a:r>
          </a:p>
          <a:p>
            <a:r>
              <a:rPr lang="en-US" dirty="0"/>
              <a:t> 1 -Cyst formation. Cysts are almost inevitable and very variable in size. </a:t>
            </a:r>
          </a:p>
          <a:p>
            <a:r>
              <a:rPr lang="en-US" dirty="0"/>
              <a:t>2- Fibrosis. Fat and elastic tissues disappear and are replaced with dense white fibrous trabeculae. The interstitial tissue is infiltrated with chronic inflammatory cells. </a:t>
            </a:r>
          </a:p>
          <a:p>
            <a:r>
              <a:rPr lang="en-US" dirty="0"/>
              <a:t>3- Hyperplasia of epithelium in the lining of the ducts and acini may occur, with or without atypia.</a:t>
            </a:r>
          </a:p>
          <a:p>
            <a:r>
              <a:rPr lang="en-US" dirty="0"/>
              <a:t> 4- Papillomatosis. The epithelial hyperplasia may be so extensive that it results in </a:t>
            </a:r>
            <a:r>
              <a:rPr lang="en-US" dirty="0" err="1"/>
              <a:t>papillomatous</a:t>
            </a:r>
            <a:r>
              <a:rPr lang="en-US" dirty="0"/>
              <a:t> overgrowth within the ducts.</a:t>
            </a:r>
          </a:p>
        </p:txBody>
      </p:sp>
    </p:spTree>
    <p:extLst>
      <p:ext uri="{BB962C8B-B14F-4D97-AF65-F5344CB8AC3E}">
        <p14:creationId xmlns:p14="http://schemas.microsoft.com/office/powerpoint/2010/main" val="290124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077200" cy="5029200"/>
          </a:xfrm>
        </p:spPr>
        <p:txBody>
          <a:bodyPr/>
          <a:lstStyle/>
          <a:p>
            <a:r>
              <a:rPr lang="en-US" sz="3200" dirty="0"/>
              <a:t>Each breast consists of :</a:t>
            </a:r>
          </a:p>
          <a:p>
            <a:pPr marL="457200" indent="-457200" algn="ctr">
              <a:buFont typeface="+mj-lt"/>
              <a:buAutoNum type="arabicPeriod"/>
            </a:pPr>
            <a:r>
              <a:rPr lang="en-US" sz="2800" b="1" dirty="0"/>
              <a:t>Glandular tissue</a:t>
            </a:r>
            <a:r>
              <a:rPr lang="en-US" sz="3200" dirty="0"/>
              <a:t>: </a:t>
            </a:r>
            <a:r>
              <a:rPr lang="en-US" sz="2000" b="1" i="1" dirty="0"/>
              <a:t>-lobules </a:t>
            </a:r>
            <a:r>
              <a:rPr lang="en-US" sz="2000" dirty="0"/>
              <a:t>:milk produce inside it and produce milk control by </a:t>
            </a:r>
            <a:r>
              <a:rPr lang="en-US" sz="2000" dirty="0" err="1"/>
              <a:t>progesteron</a:t>
            </a:r>
            <a:r>
              <a:rPr lang="en-US" sz="2000" dirty="0"/>
              <a:t>                                                                                                                           </a:t>
            </a:r>
            <a:r>
              <a:rPr lang="en-US" sz="2000" i="1" dirty="0"/>
              <a:t>-</a:t>
            </a:r>
            <a:r>
              <a:rPr lang="en-US" sz="2000" b="1" i="1" dirty="0"/>
              <a:t>ducts</a:t>
            </a:r>
            <a:r>
              <a:rPr lang="en-US" sz="2400" b="1" i="1" dirty="0"/>
              <a:t> </a:t>
            </a:r>
            <a:r>
              <a:rPr lang="en-US" sz="2000" dirty="0"/>
              <a:t>: carries milk from breast lobules to the nipple and control by estrogen                                                                                                   </a:t>
            </a:r>
          </a:p>
          <a:p>
            <a:pPr marL="457200" indent="-457200">
              <a:buFont typeface="+mj-lt"/>
              <a:buAutoNum type="arabicPeriod"/>
            </a:pPr>
            <a:endParaRPr lang="en-US" sz="3200" dirty="0"/>
          </a:p>
          <a:p>
            <a:pPr marL="457200" indent="-457200">
              <a:buFont typeface="+mj-lt"/>
              <a:buAutoNum type="arabicPeriod"/>
            </a:pPr>
            <a:r>
              <a:rPr lang="en-US" sz="2400" b="1" dirty="0"/>
              <a:t>Fatty tissue </a:t>
            </a:r>
            <a:r>
              <a:rPr lang="en-US" sz="3200" dirty="0"/>
              <a:t>:determine the size of the breast</a:t>
            </a:r>
          </a:p>
          <a:p>
            <a:endParaRPr lang="en-US" dirty="0"/>
          </a:p>
        </p:txBody>
      </p:sp>
      <p:pic>
        <p:nvPicPr>
          <p:cNvPr id="1026" name="Picture 2" descr="Image result for breast structure"/>
          <p:cNvPicPr>
            <a:picLocks noChangeAspect="1" noChangeArrowheads="1"/>
          </p:cNvPicPr>
          <p:nvPr/>
        </p:nvPicPr>
        <p:blipFill>
          <a:blip r:embed="rId2"/>
          <a:srcRect/>
          <a:stretch>
            <a:fillRect/>
          </a:stretch>
        </p:blipFill>
        <p:spPr bwMode="auto">
          <a:xfrm>
            <a:off x="6020236" y="4725272"/>
            <a:ext cx="2082703" cy="180364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47713" cy="1701800"/>
          </a:xfrm>
        </p:spPr>
        <p:txBody>
          <a:bodyPr>
            <a:normAutofit fontScale="90000"/>
          </a:bodyPr>
          <a:lstStyle/>
          <a:p>
            <a:r>
              <a:rPr lang="en-US" sz="4400" dirty="0"/>
              <a:t>Aberrations of normal development and involution (ANDI)</a:t>
            </a:r>
            <a:endParaRPr lang="en-US" dirty="0"/>
          </a:p>
        </p:txBody>
      </p:sp>
      <p:sp>
        <p:nvSpPr>
          <p:cNvPr id="3" name="Content Placeholder 2"/>
          <p:cNvSpPr>
            <a:spLocks noGrp="1"/>
          </p:cNvSpPr>
          <p:nvPr>
            <p:ph idx="1"/>
          </p:nvPr>
        </p:nvSpPr>
        <p:spPr>
          <a:xfrm>
            <a:off x="609599" y="2514600"/>
            <a:ext cx="6347714" cy="4343400"/>
          </a:xfrm>
        </p:spPr>
        <p:txBody>
          <a:bodyPr>
            <a:normAutofit/>
          </a:bodyPr>
          <a:lstStyle/>
          <a:p>
            <a:pPr marL="64008" indent="0">
              <a:buNone/>
            </a:pPr>
            <a:r>
              <a:rPr lang="en-US" sz="2000" dirty="0">
                <a:solidFill>
                  <a:schemeClr val="accent1"/>
                </a:solidFill>
              </a:rPr>
              <a:t>Fibrocystic changes (FCCSs)</a:t>
            </a:r>
          </a:p>
          <a:p>
            <a:r>
              <a:rPr lang="en-US" sz="2000" dirty="0"/>
              <a:t>Constitute the most frequent benign disorder of the breast </a:t>
            </a:r>
          </a:p>
          <a:p>
            <a:r>
              <a:rPr lang="en-US" sz="2000" dirty="0"/>
              <a:t>Affect premenopausal women between 20 and 50 years of age </a:t>
            </a:r>
          </a:p>
          <a:p>
            <a:r>
              <a:rPr lang="en-US" sz="2000" dirty="0"/>
              <a:t>Observed clinically in up to 50%and histologically in 90%of women </a:t>
            </a:r>
          </a:p>
          <a:p>
            <a:r>
              <a:rPr lang="en-US" sz="2000" dirty="0"/>
              <a:t>The most common presenting symptoms are cyclical breast pain and tender </a:t>
            </a:r>
            <a:r>
              <a:rPr lang="en-US" sz="2000" dirty="0" err="1"/>
              <a:t>nodularities</a:t>
            </a:r>
            <a:r>
              <a:rPr lang="en-US" sz="2000" dirty="0"/>
              <a:t> in breasts</a:t>
            </a:r>
          </a:p>
        </p:txBody>
      </p:sp>
    </p:spTree>
    <p:extLst>
      <p:ext uri="{BB962C8B-B14F-4D97-AF65-F5344CB8AC3E}">
        <p14:creationId xmlns:p14="http://schemas.microsoft.com/office/powerpoint/2010/main" val="121477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noAutofit/>
          </a:bodyPr>
          <a:lstStyle/>
          <a:p>
            <a:r>
              <a:rPr lang="en-US" sz="3200" dirty="0"/>
              <a:t>Aberrations of normal development and involution (ANDI)</a:t>
            </a:r>
          </a:p>
        </p:txBody>
      </p:sp>
      <p:sp>
        <p:nvSpPr>
          <p:cNvPr id="3" name="Content Placeholder 2"/>
          <p:cNvSpPr>
            <a:spLocks noGrp="1"/>
          </p:cNvSpPr>
          <p:nvPr>
            <p:ph idx="1"/>
          </p:nvPr>
        </p:nvSpPr>
        <p:spPr>
          <a:xfrm>
            <a:off x="457200" y="1371600"/>
            <a:ext cx="4419600" cy="5083208"/>
          </a:xfrm>
        </p:spPr>
        <p:txBody>
          <a:bodyPr>
            <a:normAutofit fontScale="92500" lnSpcReduction="20000"/>
          </a:bodyPr>
          <a:lstStyle/>
          <a:p>
            <a:pPr marL="64008" indent="0">
              <a:buNone/>
            </a:pPr>
            <a:endParaRPr lang="ar-JO" b="1" dirty="0"/>
          </a:p>
          <a:p>
            <a:r>
              <a:rPr lang="en-US" sz="1900" b="1" dirty="0">
                <a:solidFill>
                  <a:schemeClr val="accent1"/>
                </a:solidFill>
              </a:rPr>
              <a:t>Breast cysts </a:t>
            </a:r>
            <a:r>
              <a:rPr lang="en-US" sz="1900" dirty="0"/>
              <a:t>These occur most commonly in the last decade of reproductive life(30-40) as a result of a non-integrated involution of stroma and epithelium. They are often multiple, may be bilateral and can mimic malignancy. </a:t>
            </a:r>
          </a:p>
          <a:p>
            <a:r>
              <a:rPr lang="en-US" sz="1900" dirty="0"/>
              <a:t>Diagnosis can be confirmed by aspiration and/or ultrasound. They typically present suddenly and cause great alarm; prompt diagnosis and drainage provides immediate relief.</a:t>
            </a:r>
          </a:p>
          <a:p>
            <a:r>
              <a:rPr lang="en-US" sz="1900" dirty="0"/>
              <a:t> Treatment A solitary cyst or small collection of cysts can be aspirated. If they resolve completely, and if the fluid is not blood-stained, no further treatment is required. However, 30 per cent will recur and require </a:t>
            </a:r>
            <a:r>
              <a:rPr lang="en-US" sz="1900" dirty="0" err="1"/>
              <a:t>reaspiration</a:t>
            </a:r>
            <a:r>
              <a:rPr lang="en-US" sz="1900" dirty="0"/>
              <a:t>. </a:t>
            </a:r>
          </a:p>
        </p:txBody>
      </p:sp>
      <p:pic>
        <p:nvPicPr>
          <p:cNvPr id="10242"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7" y="1219200"/>
            <a:ext cx="34956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3472" y="3963272"/>
            <a:ext cx="3609975" cy="285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96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1930400"/>
          </a:xfrm>
        </p:spPr>
        <p:txBody>
          <a:bodyPr>
            <a:normAutofit fontScale="90000"/>
          </a:bodyPr>
          <a:lstStyle/>
          <a:p>
            <a:r>
              <a:rPr lang="en-US" sz="4400" dirty="0"/>
              <a:t>Aberrations of normal development and involution (ANDI)</a:t>
            </a:r>
            <a:endParaRPr lang="en-US" dirty="0"/>
          </a:p>
        </p:txBody>
      </p:sp>
      <p:sp>
        <p:nvSpPr>
          <p:cNvPr id="3" name="Content Placeholder 2"/>
          <p:cNvSpPr>
            <a:spLocks noGrp="1"/>
          </p:cNvSpPr>
          <p:nvPr>
            <p:ph idx="1"/>
          </p:nvPr>
        </p:nvSpPr>
        <p:spPr>
          <a:xfrm>
            <a:off x="457200" y="2057400"/>
            <a:ext cx="5791200" cy="4800600"/>
          </a:xfrm>
        </p:spPr>
        <p:txBody>
          <a:bodyPr>
            <a:normAutofit lnSpcReduction="10000"/>
          </a:bodyPr>
          <a:lstStyle/>
          <a:p>
            <a:pPr marL="64008" indent="0">
              <a:buNone/>
            </a:pPr>
            <a:r>
              <a:rPr lang="en-US" b="1" dirty="0" err="1">
                <a:solidFill>
                  <a:schemeClr val="accent1"/>
                </a:solidFill>
              </a:rPr>
              <a:t>Fibroadenoma</a:t>
            </a:r>
            <a:r>
              <a:rPr lang="en-US" b="1" dirty="0">
                <a:solidFill>
                  <a:schemeClr val="accent1"/>
                </a:solidFill>
              </a:rPr>
              <a:t> </a:t>
            </a:r>
          </a:p>
          <a:p>
            <a:r>
              <a:rPr lang="en-US" dirty="0"/>
              <a:t>These usually arise in the fully developed breast between the ages of 15 and 25 years, although occasionally they occur in much older women. They arise from hyperplasia of a single </a:t>
            </a:r>
            <a:r>
              <a:rPr lang="en-US" dirty="0" err="1"/>
              <a:t>lobule</a:t>
            </a:r>
            <a:r>
              <a:rPr lang="en-US" dirty="0"/>
              <a:t> and usually grow up to 2–3 cm in size. They are surrounded by a well-marked capsule and can thus be enucleated through a cosmetically appropriate incision. A </a:t>
            </a:r>
            <a:r>
              <a:rPr lang="en-US" dirty="0" err="1"/>
              <a:t>fibroadenoma</a:t>
            </a:r>
            <a:r>
              <a:rPr lang="en-US" dirty="0"/>
              <a:t> does not require excision unless associated with suspicious cytology, it becomes very large or the patient expressly desires the lump to be removed. Giant </a:t>
            </a:r>
            <a:r>
              <a:rPr lang="en-US" dirty="0" err="1"/>
              <a:t>fibroadenomas</a:t>
            </a:r>
            <a:r>
              <a:rPr lang="en-US" dirty="0"/>
              <a:t> occasionally occur during puberty. They are over 5 cm in diameter and are often rapidly growing but, in other respects, are similar to smaller </a:t>
            </a:r>
            <a:r>
              <a:rPr lang="en-US" dirty="0" err="1"/>
              <a:t>fibroadenomas</a:t>
            </a:r>
            <a:r>
              <a:rPr lang="en-US" dirty="0"/>
              <a:t> and can be enucleated through a </a:t>
            </a:r>
            <a:r>
              <a:rPr lang="en-US" dirty="0" err="1"/>
              <a:t>submammary</a:t>
            </a:r>
            <a:r>
              <a:rPr lang="en-US" dirty="0"/>
              <a:t> incision. They are more common in the Afro-Caribbean population.</a:t>
            </a:r>
          </a:p>
        </p:txBody>
      </p:sp>
      <p:pic>
        <p:nvPicPr>
          <p:cNvPr id="11266" name="Picture 2" descr="لا يتوفر وص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5077" y="4419600"/>
            <a:ext cx="28289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لا يتوفر وص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550" y="1600200"/>
            <a:ext cx="28384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02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6347713" cy="1778000"/>
          </a:xfrm>
        </p:spPr>
        <p:txBody>
          <a:bodyPr>
            <a:normAutofit fontScale="90000"/>
          </a:bodyPr>
          <a:lstStyle/>
          <a:p>
            <a:r>
              <a:rPr lang="en-US" sz="4000" dirty="0"/>
              <a:t>Aberrations of normal development and involution (ANDI)</a:t>
            </a:r>
            <a:endParaRPr lang="en-US" dirty="0"/>
          </a:p>
        </p:txBody>
      </p:sp>
      <p:sp>
        <p:nvSpPr>
          <p:cNvPr id="3" name="Content Placeholder 2"/>
          <p:cNvSpPr>
            <a:spLocks noGrp="1"/>
          </p:cNvSpPr>
          <p:nvPr>
            <p:ph idx="1"/>
          </p:nvPr>
        </p:nvSpPr>
        <p:spPr>
          <a:xfrm>
            <a:off x="457200" y="2141600"/>
            <a:ext cx="5791200" cy="4313208"/>
          </a:xfrm>
        </p:spPr>
        <p:txBody>
          <a:bodyPr>
            <a:normAutofit/>
          </a:bodyPr>
          <a:lstStyle/>
          <a:p>
            <a:pPr marL="64008" indent="0">
              <a:buNone/>
            </a:pPr>
            <a:r>
              <a:rPr lang="en-US" sz="2400" dirty="0" err="1">
                <a:solidFill>
                  <a:schemeClr val="accent1"/>
                </a:solidFill>
              </a:rPr>
              <a:t>Juvinile</a:t>
            </a:r>
            <a:r>
              <a:rPr lang="en-US" sz="2400" dirty="0">
                <a:solidFill>
                  <a:schemeClr val="accent1"/>
                </a:solidFill>
              </a:rPr>
              <a:t> </a:t>
            </a:r>
            <a:r>
              <a:rPr lang="en-US" sz="2400" dirty="0" err="1">
                <a:solidFill>
                  <a:schemeClr val="accent1"/>
                </a:solidFill>
              </a:rPr>
              <a:t>fibroadenoma</a:t>
            </a:r>
            <a:endParaRPr lang="en-US" sz="2400" dirty="0">
              <a:solidFill>
                <a:schemeClr val="accent1"/>
              </a:solidFill>
            </a:endParaRPr>
          </a:p>
          <a:p>
            <a:r>
              <a:rPr lang="en-US" sz="2400" dirty="0"/>
              <a:t>Present between 10and 18 years of age </a:t>
            </a:r>
          </a:p>
          <a:p>
            <a:r>
              <a:rPr lang="en-US" sz="2400" dirty="0"/>
              <a:t>Painless </a:t>
            </a:r>
            <a:r>
              <a:rPr lang="en-US" sz="2400" dirty="0" err="1"/>
              <a:t>solarity</a:t>
            </a:r>
            <a:r>
              <a:rPr lang="en-US" sz="2400" dirty="0"/>
              <a:t> mass &gt;5cm</a:t>
            </a:r>
          </a:p>
          <a:p>
            <a:r>
              <a:rPr lang="en-US" sz="2400" dirty="0"/>
              <a:t>It can reach up to 15or 20cm in dimension </a:t>
            </a:r>
          </a:p>
          <a:p>
            <a:r>
              <a:rPr lang="en-US" sz="2400" dirty="0" err="1"/>
              <a:t>Treatment:surgical</a:t>
            </a:r>
            <a:r>
              <a:rPr lang="en-US" sz="2400" dirty="0"/>
              <a:t> excision without reconstruction  </a:t>
            </a:r>
          </a:p>
        </p:txBody>
      </p:sp>
      <p:pic>
        <p:nvPicPr>
          <p:cNvPr id="1026" name="Picture 2"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209" y="1905000"/>
            <a:ext cx="2458792" cy="431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0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3145"/>
            <a:ext cx="6347713" cy="1161591"/>
          </a:xfrm>
        </p:spPr>
        <p:txBody>
          <a:bodyPr>
            <a:normAutofit fontScale="90000"/>
          </a:bodyPr>
          <a:lstStyle/>
          <a:p>
            <a:r>
              <a:rPr lang="en-US" sz="4000" dirty="0"/>
              <a:t>Aberrations of normal development and involution (ANDI)</a:t>
            </a:r>
            <a:endParaRPr lang="en-US" dirty="0"/>
          </a:p>
        </p:txBody>
      </p:sp>
      <p:sp>
        <p:nvSpPr>
          <p:cNvPr id="3" name="Content Placeholder 2"/>
          <p:cNvSpPr>
            <a:spLocks noGrp="1"/>
          </p:cNvSpPr>
          <p:nvPr>
            <p:ph idx="1"/>
          </p:nvPr>
        </p:nvSpPr>
        <p:spPr>
          <a:xfrm>
            <a:off x="457200" y="2057400"/>
            <a:ext cx="5410200" cy="4800600"/>
          </a:xfrm>
        </p:spPr>
        <p:txBody>
          <a:bodyPr>
            <a:normAutofit fontScale="92500" lnSpcReduction="10000"/>
          </a:bodyPr>
          <a:lstStyle/>
          <a:p>
            <a:r>
              <a:rPr lang="en-US" b="1" dirty="0" err="1">
                <a:solidFill>
                  <a:schemeClr val="accent1"/>
                </a:solidFill>
              </a:rPr>
              <a:t>Phyllodes</a:t>
            </a:r>
            <a:r>
              <a:rPr lang="en-US" b="1" dirty="0">
                <a:solidFill>
                  <a:schemeClr val="accent1"/>
                </a:solidFill>
              </a:rPr>
              <a:t> </a:t>
            </a:r>
            <a:r>
              <a:rPr lang="en-US" b="1" dirty="0" err="1">
                <a:solidFill>
                  <a:schemeClr val="accent1"/>
                </a:solidFill>
              </a:rPr>
              <a:t>tumour</a:t>
            </a:r>
            <a:endParaRPr lang="en-US" b="1" dirty="0">
              <a:solidFill>
                <a:schemeClr val="accent1"/>
              </a:solidFill>
            </a:endParaRPr>
          </a:p>
          <a:p>
            <a:pPr marL="64008" indent="0">
              <a:buNone/>
            </a:pPr>
            <a:r>
              <a:rPr lang="en-US" dirty="0"/>
              <a:t> These benign </a:t>
            </a:r>
            <a:r>
              <a:rPr lang="en-US" dirty="0" err="1"/>
              <a:t>tumours</a:t>
            </a:r>
            <a:r>
              <a:rPr lang="en-US" dirty="0"/>
              <a:t>, previously sometimes known as </a:t>
            </a:r>
            <a:r>
              <a:rPr lang="en-US" dirty="0" err="1"/>
              <a:t>serocystic</a:t>
            </a:r>
            <a:r>
              <a:rPr lang="en-US" dirty="0"/>
              <a:t> disease of Brodie or </a:t>
            </a:r>
            <a:r>
              <a:rPr lang="en-US" dirty="0" err="1"/>
              <a:t>cystosarcoma</a:t>
            </a:r>
            <a:r>
              <a:rPr lang="en-US" dirty="0"/>
              <a:t> </a:t>
            </a:r>
            <a:r>
              <a:rPr lang="en-US" dirty="0" err="1"/>
              <a:t>phyllodes</a:t>
            </a:r>
            <a:r>
              <a:rPr lang="en-US" dirty="0"/>
              <a:t>, usually occur in women over the age of 40 years but can appear in younger women. They present as a large, sometimes massive, </a:t>
            </a:r>
            <a:r>
              <a:rPr lang="en-US" dirty="0" err="1"/>
              <a:t>tumour</a:t>
            </a:r>
            <a:r>
              <a:rPr lang="en-US" dirty="0"/>
              <a:t> with an unevenly bosselated surface. Occasionally, ulceration of overlying skin occurs because of pressure necrosis. Despite their size they remain mobile on the chest wall. Histologically, there is a wide variation in their appearance, with some of low malignant potential resembling a </a:t>
            </a:r>
            <a:r>
              <a:rPr lang="en-US" dirty="0" err="1"/>
              <a:t>fibroadenoma</a:t>
            </a:r>
            <a:r>
              <a:rPr lang="en-US" dirty="0"/>
              <a:t> and others having a higher mitotic index, which are histologically worrying. The latter may recur locally but, despite the name of </a:t>
            </a:r>
            <a:r>
              <a:rPr lang="en-US" dirty="0" err="1"/>
              <a:t>cystosarcoma</a:t>
            </a:r>
            <a:r>
              <a:rPr lang="en-US" dirty="0"/>
              <a:t> </a:t>
            </a:r>
            <a:r>
              <a:rPr lang="en-US" dirty="0" err="1"/>
              <a:t>phyllodes</a:t>
            </a:r>
            <a:r>
              <a:rPr lang="en-US" dirty="0"/>
              <a:t>, they are rarely cystic and only very rarely develop features of a </a:t>
            </a:r>
            <a:r>
              <a:rPr lang="en-US" dirty="0" err="1"/>
              <a:t>sarcomatous</a:t>
            </a:r>
            <a:r>
              <a:rPr lang="en-US" dirty="0"/>
              <a:t> </a:t>
            </a:r>
            <a:r>
              <a:rPr lang="en-US" dirty="0" err="1"/>
              <a:t>tumour</a:t>
            </a:r>
            <a:r>
              <a:rPr lang="en-US" dirty="0"/>
              <a:t>. These may </a:t>
            </a:r>
            <a:r>
              <a:rPr lang="en-US" dirty="0" err="1"/>
              <a:t>metastasise</a:t>
            </a:r>
            <a:r>
              <a:rPr lang="en-US" dirty="0"/>
              <a:t> via the bloodstream.</a:t>
            </a:r>
          </a:p>
        </p:txBody>
      </p:sp>
      <p:sp>
        <p:nvSpPr>
          <p:cNvPr id="4" name="AutoShape 2" descr="لا يتوفر وص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descr="لا يتوفر وص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534" y="4191872"/>
            <a:ext cx="2743200" cy="240298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لا يتوفر وص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371600"/>
            <a:ext cx="27876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762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1" y="2827866"/>
            <a:ext cx="6447501" cy="1320800"/>
          </a:xfrm>
        </p:spPr>
        <p:txBody>
          <a:bodyPr>
            <a:normAutofit fontScale="90000"/>
          </a:bodyPr>
          <a:lstStyle/>
          <a:p>
            <a:pPr algn="ctr"/>
            <a:r>
              <a:rPr lang="en-US" sz="6000" dirty="0">
                <a:latin typeface="Palatino Linotype" panose="02040502050505030304" pitchFamily="18" charset="0"/>
              </a:rPr>
              <a:t>BREAST CANCER</a:t>
            </a:r>
          </a:p>
        </p:txBody>
      </p:sp>
    </p:spTree>
    <p:extLst>
      <p:ext uri="{BB962C8B-B14F-4D97-AF65-F5344CB8AC3E}">
        <p14:creationId xmlns:p14="http://schemas.microsoft.com/office/powerpoint/2010/main" val="584905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latin typeface="Palatino Linotype" panose="02040502050505030304" pitchFamily="18" charset="0"/>
              </a:rPr>
              <a:t>Description </a:t>
            </a:r>
            <a:endParaRPr lang="en-US" dirty="0">
              <a:latin typeface="Palatino Linotype" panose="02040502050505030304" pitchFamily="18" charset="0"/>
            </a:endParaRPr>
          </a:p>
        </p:txBody>
      </p:sp>
      <p:sp>
        <p:nvSpPr>
          <p:cNvPr id="3" name="Content Placeholder 2"/>
          <p:cNvSpPr>
            <a:spLocks noGrp="1"/>
          </p:cNvSpPr>
          <p:nvPr>
            <p:ph idx="1"/>
          </p:nvPr>
        </p:nvSpPr>
        <p:spPr>
          <a:xfrm>
            <a:off x="508001" y="2669460"/>
            <a:ext cx="6447501" cy="3880773"/>
          </a:xfrm>
        </p:spPr>
        <p:txBody>
          <a:bodyPr/>
          <a:lstStyle/>
          <a:p>
            <a:r>
              <a:rPr lang="en-US" sz="2400" dirty="0">
                <a:latin typeface="Palatino Linotype" panose="02040502050505030304" pitchFamily="18" charset="0"/>
              </a:rPr>
              <a:t>Breast cancer refers to malignant neoplasms of the breast that can arise from ductal or lobular tissue. </a:t>
            </a:r>
            <a:endParaRPr lang="en-US" sz="2400" dirty="0"/>
          </a:p>
          <a:p>
            <a:pPr fontAlgn="ctr"/>
            <a:r>
              <a:rPr lang="en-US" sz="2400" dirty="0">
                <a:latin typeface="Palatino Linotype" panose="02040502050505030304" pitchFamily="18" charset="0"/>
              </a:rPr>
              <a:t>Most often seen in the </a:t>
            </a:r>
            <a:r>
              <a:rPr lang="en-US" sz="2400" b="1" dirty="0">
                <a:latin typeface="Palatino Linotype" panose="02040502050505030304" pitchFamily="18" charset="0"/>
              </a:rPr>
              <a:t>upper outer quadrant</a:t>
            </a:r>
            <a:r>
              <a:rPr lang="en-US" sz="2400" dirty="0">
                <a:latin typeface="Palatino Linotype" panose="02040502050505030304" pitchFamily="18" charset="0"/>
              </a:rPr>
              <a:t> of the breast, which metastasize to the axillary nodes. </a:t>
            </a:r>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6431442" y="4876800"/>
            <a:ext cx="2274806" cy="1981200"/>
          </a:xfrm>
          <a:prstGeom prst="rect">
            <a:avLst/>
          </a:prstGeom>
        </p:spPr>
      </p:pic>
    </p:spTree>
    <p:extLst>
      <p:ext uri="{BB962C8B-B14F-4D97-AF65-F5344CB8AC3E}">
        <p14:creationId xmlns:p14="http://schemas.microsoft.com/office/powerpoint/2010/main" val="2576771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latin typeface="Palatino Linotype" panose="02040502050505030304" pitchFamily="18" charset="0"/>
              </a:rPr>
              <a:t>Breast cancer in Jordan </a:t>
            </a:r>
          </a:p>
        </p:txBody>
      </p:sp>
      <p:sp>
        <p:nvSpPr>
          <p:cNvPr id="3" name="Content Placeholder 2"/>
          <p:cNvSpPr>
            <a:spLocks noGrp="1"/>
          </p:cNvSpPr>
          <p:nvPr>
            <p:ph idx="1"/>
          </p:nvPr>
        </p:nvSpPr>
        <p:spPr/>
        <p:txBody>
          <a:bodyPr/>
          <a:lstStyle/>
          <a:p>
            <a:r>
              <a:rPr lang="en-US" sz="2400" dirty="0">
                <a:latin typeface="Palatino Linotype" panose="02040502050505030304" pitchFamily="18" charset="0"/>
              </a:rPr>
              <a:t>Breast cancers resembles (37.3%) of all cancers in Jordanian females, and (20.4%) of cancer mortalities </a:t>
            </a:r>
          </a:p>
          <a:p>
            <a:endParaRPr lang="en-US" dirty="0"/>
          </a:p>
        </p:txBody>
      </p:sp>
      <p:pic>
        <p:nvPicPr>
          <p:cNvPr id="4" name="Picture 3"/>
          <p:cNvPicPr>
            <a:picLocks noChangeAspect="1"/>
          </p:cNvPicPr>
          <p:nvPr/>
        </p:nvPicPr>
        <p:blipFill>
          <a:blip r:embed="rId2"/>
          <a:stretch>
            <a:fillRect/>
          </a:stretch>
        </p:blipFill>
        <p:spPr>
          <a:xfrm>
            <a:off x="292175" y="3346713"/>
            <a:ext cx="3440009" cy="2924838"/>
          </a:xfrm>
          <a:prstGeom prst="rect">
            <a:avLst/>
          </a:prstGeom>
        </p:spPr>
      </p:pic>
      <p:pic>
        <p:nvPicPr>
          <p:cNvPr id="5" name="Picture 4"/>
          <p:cNvPicPr>
            <a:picLocks noChangeAspect="1"/>
          </p:cNvPicPr>
          <p:nvPr/>
        </p:nvPicPr>
        <p:blipFill>
          <a:blip r:embed="rId3"/>
          <a:stretch>
            <a:fillRect/>
          </a:stretch>
        </p:blipFill>
        <p:spPr>
          <a:xfrm>
            <a:off x="3948041" y="3346713"/>
            <a:ext cx="3108709" cy="2924838"/>
          </a:xfrm>
          <a:prstGeom prst="rect">
            <a:avLst/>
          </a:prstGeom>
        </p:spPr>
      </p:pic>
    </p:spTree>
    <p:extLst>
      <p:ext uri="{BB962C8B-B14F-4D97-AF65-F5344CB8AC3E}">
        <p14:creationId xmlns:p14="http://schemas.microsoft.com/office/powerpoint/2010/main" val="870907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749" y="2035767"/>
            <a:ext cx="8851900" cy="2387600"/>
          </a:xfrm>
        </p:spPr>
        <p:txBody>
          <a:bodyPr/>
          <a:lstStyle/>
          <a:p>
            <a:pPr algn="ctr"/>
            <a:r>
              <a:rPr lang="en-US" dirty="0">
                <a:latin typeface="Palatino Linotype" panose="02040502050505030304" pitchFamily="18" charset="0"/>
              </a:rPr>
              <a:t>RISK FACTORS FOR BREAST CANCER</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82054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426" y="609600"/>
            <a:ext cx="7315199" cy="1320800"/>
          </a:xfrm>
        </p:spPr>
        <p:txBody>
          <a:bodyPr>
            <a:normAutofit fontScale="90000"/>
          </a:bodyPr>
          <a:lstStyle/>
          <a:p>
            <a:pPr algn="ctr"/>
            <a:r>
              <a:rPr lang="en-US" sz="6000" dirty="0">
                <a:latin typeface="Palatino Linotype" panose="02040502050505030304" pitchFamily="18" charset="0"/>
              </a:rPr>
              <a:t>Hormonal</a:t>
            </a:r>
            <a:r>
              <a:rPr lang="en-US" sz="4000" dirty="0">
                <a:latin typeface="Palatino Linotype" panose="02040502050505030304" pitchFamily="18" charset="0"/>
              </a:rPr>
              <a:t> </a:t>
            </a:r>
            <a:br>
              <a:rPr lang="en-US" sz="4000" dirty="0">
                <a:latin typeface="Palatino Linotype" panose="02040502050505030304" pitchFamily="18" charset="0"/>
              </a:rPr>
            </a:br>
            <a:r>
              <a:rPr lang="en-US" sz="3100" dirty="0">
                <a:latin typeface="Palatino Linotype" panose="02040502050505030304" pitchFamily="18" charset="0"/>
              </a:rPr>
              <a:t>Increased exposure to </a:t>
            </a:r>
            <a:r>
              <a:rPr lang="en-US" sz="3100" b="1" dirty="0">
                <a:latin typeface="Palatino Linotype" panose="02040502050505030304" pitchFamily="18" charset="0"/>
              </a:rPr>
              <a:t>estrogen,</a:t>
            </a:r>
            <a:r>
              <a:rPr lang="en-US" sz="3100" dirty="0">
                <a:latin typeface="Palatino Linotype" panose="02040502050505030304" pitchFamily="18" charset="0"/>
              </a:rPr>
              <a:t> whereas reducing exposure is thought to be protective</a:t>
            </a:r>
            <a:r>
              <a:rPr lang="en-US" sz="4000" dirty="0">
                <a:latin typeface="Palatino Linotype" panose="02040502050505030304" pitchFamily="18" charset="0"/>
              </a:rPr>
              <a:t>. </a:t>
            </a:r>
            <a:br>
              <a:rPr lang="en-US" dirty="0">
                <a:latin typeface="Palatino Linotype" panose="02040502050505030304" pitchFamily="18" charset="0"/>
              </a:rPr>
            </a:br>
            <a:br>
              <a:rPr lang="en-US" dirty="0">
                <a:latin typeface="Palatino Linotype" panose="02040502050505030304" pitchFamily="18" charset="0"/>
              </a:rPr>
            </a:br>
            <a:endParaRPr lang="en-US" dirty="0">
              <a:latin typeface="Palatino Linotype" panose="02040502050505030304" pitchFamily="18" charset="0"/>
            </a:endParaRPr>
          </a:p>
        </p:txBody>
      </p:sp>
      <p:sp>
        <p:nvSpPr>
          <p:cNvPr id="3" name="Content Placeholder 2"/>
          <p:cNvSpPr>
            <a:spLocks noGrp="1"/>
          </p:cNvSpPr>
          <p:nvPr>
            <p:ph idx="1"/>
          </p:nvPr>
        </p:nvSpPr>
        <p:spPr>
          <a:xfrm>
            <a:off x="508001" y="2829058"/>
            <a:ext cx="6447501" cy="3880773"/>
          </a:xfrm>
        </p:spPr>
        <p:txBody>
          <a:bodyPr>
            <a:normAutofit/>
          </a:bodyPr>
          <a:lstStyle/>
          <a:p>
            <a:r>
              <a:rPr lang="en-US" sz="2400" dirty="0">
                <a:latin typeface="Palatino Linotype" panose="02040502050505030304" pitchFamily="18" charset="0"/>
              </a:rPr>
              <a:t>Increase the number of menstrual cycles.</a:t>
            </a:r>
          </a:p>
          <a:p>
            <a:r>
              <a:rPr lang="en-US" sz="2400" dirty="0">
                <a:latin typeface="Palatino Linotype" panose="02040502050505030304" pitchFamily="18" charset="0"/>
              </a:rPr>
              <a:t>Obesity.</a:t>
            </a:r>
          </a:p>
          <a:p>
            <a:r>
              <a:rPr lang="en-US" sz="2400" dirty="0">
                <a:latin typeface="Palatino Linotype" panose="02040502050505030304" pitchFamily="18" charset="0"/>
              </a:rPr>
              <a:t>Alcohol, increase serum levels of estradiol.</a:t>
            </a:r>
          </a:p>
          <a:p>
            <a:r>
              <a:rPr lang="en-US" sz="2400" dirty="0">
                <a:latin typeface="Palatino Linotype" panose="02040502050505030304" pitchFamily="18" charset="0"/>
              </a:rPr>
              <a:t>Foods with a high fat content.</a:t>
            </a:r>
            <a:br>
              <a:rPr lang="en-US" sz="2400" dirty="0">
                <a:latin typeface="Palatino Linotype" panose="02040502050505030304" pitchFamily="18" charset="0"/>
              </a:rPr>
            </a:br>
            <a:br>
              <a:rPr lang="en-US" dirty="0"/>
            </a:br>
            <a:endParaRPr lang="en-US" dirty="0"/>
          </a:p>
        </p:txBody>
      </p:sp>
      <p:sp>
        <p:nvSpPr>
          <p:cNvPr id="4" name="Rectangle 3"/>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24696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a:t>Anatomy of breast</a:t>
            </a:r>
          </a:p>
        </p:txBody>
      </p:sp>
      <p:sp>
        <p:nvSpPr>
          <p:cNvPr id="3" name="Content Placeholder 2"/>
          <p:cNvSpPr>
            <a:spLocks noGrp="1"/>
          </p:cNvSpPr>
          <p:nvPr>
            <p:ph idx="1"/>
          </p:nvPr>
        </p:nvSpPr>
        <p:spPr>
          <a:xfrm>
            <a:off x="228600" y="914400"/>
            <a:ext cx="7772400" cy="4572000"/>
          </a:xfrm>
        </p:spPr>
        <p:txBody>
          <a:bodyPr>
            <a:normAutofit lnSpcReduction="10000"/>
          </a:bodyPr>
          <a:lstStyle/>
          <a:p>
            <a:pPr>
              <a:buNone/>
            </a:pPr>
            <a:endParaRPr lang="en-US" sz="2000" dirty="0"/>
          </a:p>
          <a:p>
            <a:r>
              <a:rPr lang="en-US" sz="1800" dirty="0"/>
              <a:t> Each lobe is formed of a number of lobules. </a:t>
            </a:r>
          </a:p>
          <a:p>
            <a:r>
              <a:rPr lang="en-US" sz="1800" dirty="0"/>
              <a:t>The </a:t>
            </a:r>
            <a:r>
              <a:rPr lang="en-US" sz="1800" b="1" dirty="0"/>
              <a:t>lobule </a:t>
            </a:r>
            <a:r>
              <a:rPr lang="en-US" sz="1800" dirty="0"/>
              <a:t>is the basic structural unit of the mammary gland.</a:t>
            </a:r>
          </a:p>
          <a:p>
            <a:r>
              <a:rPr lang="en-US" sz="1800" dirty="0"/>
              <a:t>Glandular lobules drained by 15-20 lactiferous ducts</a:t>
            </a:r>
          </a:p>
          <a:p>
            <a:r>
              <a:rPr lang="en-US" sz="1800" dirty="0"/>
              <a:t> Each lactiferous duct is lined with a spiral arrangement</a:t>
            </a:r>
            <a:br>
              <a:rPr lang="en-US" sz="1800" dirty="0"/>
            </a:br>
            <a:r>
              <a:rPr lang="en-US" sz="1800" dirty="0"/>
              <a:t>of contractile </a:t>
            </a:r>
            <a:r>
              <a:rPr lang="en-US" sz="1800" dirty="0" err="1"/>
              <a:t>myoepithelial</a:t>
            </a:r>
            <a:r>
              <a:rPr lang="en-US" sz="1800" dirty="0"/>
              <a:t> cells and is provided with a terminal</a:t>
            </a:r>
            <a:br>
              <a:rPr lang="en-US" sz="1800" dirty="0"/>
            </a:br>
            <a:r>
              <a:rPr lang="en-US" sz="1800" dirty="0" err="1"/>
              <a:t>ampulla</a:t>
            </a:r>
            <a:r>
              <a:rPr lang="en-US" sz="1800" dirty="0"/>
              <a:t>, a reservoir for milk or abnormal discharges which open on the nipple </a:t>
            </a:r>
            <a:br>
              <a:rPr lang="en-US" sz="1800" dirty="0"/>
            </a:br>
            <a:endParaRPr lang="en-US" sz="1800" dirty="0"/>
          </a:p>
          <a:p>
            <a:r>
              <a:rPr lang="en-US" sz="1800" dirty="0"/>
              <a:t>The lobes and lobules are Lobules of two separated by </a:t>
            </a:r>
            <a:r>
              <a:rPr lang="en-US" sz="1800" dirty="0" err="1"/>
              <a:t>interlobar</a:t>
            </a:r>
            <a:r>
              <a:rPr lang="en-US" sz="1800" dirty="0"/>
              <a:t> and interlobular fibrous &amp; fatty tissue, </a:t>
            </a:r>
            <a:r>
              <a:rPr lang="en-US" sz="1800" dirty="0">
                <a:solidFill>
                  <a:srgbClr val="FF0000"/>
                </a:solidFill>
              </a:rPr>
              <a:t>called ligaments of Cooper</a:t>
            </a:r>
            <a:r>
              <a:rPr lang="en-US" sz="1800" dirty="0"/>
              <a:t>. </a:t>
            </a:r>
            <a:r>
              <a:rPr lang="en-US" sz="1800" dirty="0">
                <a:solidFill>
                  <a:schemeClr val="accent1">
                    <a:lumMod val="75000"/>
                  </a:schemeClr>
                </a:solidFill>
              </a:rPr>
              <a:t>“These ligaments give the breast  support by connecting the skin of the breast to </a:t>
            </a:r>
            <a:r>
              <a:rPr lang="en-US" sz="1800" dirty="0" err="1">
                <a:solidFill>
                  <a:schemeClr val="accent1">
                    <a:lumMod val="75000"/>
                  </a:schemeClr>
                </a:solidFill>
              </a:rPr>
              <a:t>pectoralis</a:t>
            </a:r>
            <a:r>
              <a:rPr lang="en-US" sz="1800" dirty="0">
                <a:solidFill>
                  <a:schemeClr val="accent1">
                    <a:lumMod val="75000"/>
                  </a:schemeClr>
                </a:solidFill>
              </a:rPr>
              <a:t> muscle below them”</a:t>
            </a:r>
            <a:r>
              <a:rPr lang="en-US" sz="1800" dirty="0"/>
              <a:t> These ligaments account for the dimpling</a:t>
            </a:r>
            <a:r>
              <a:rPr lang="ar-JO" sz="1800" dirty="0"/>
              <a:t> </a:t>
            </a:r>
            <a:r>
              <a:rPr lang="en-US" sz="1800" dirty="0"/>
              <a:t>of the skin overlying a carcinoma</a:t>
            </a:r>
            <a:r>
              <a:rPr lang="en-US" sz="2000" dirty="0"/>
              <a:t>. </a:t>
            </a:r>
            <a:br>
              <a:rPr lang="en-US" sz="2000" dirty="0"/>
            </a:br>
            <a:endParaRPr lang="en-US" sz="2000" dirty="0">
              <a:solidFill>
                <a:schemeClr val="accent1">
                  <a:lumMod val="75000"/>
                </a:schemeClr>
              </a:solidFill>
            </a:endParaRPr>
          </a:p>
        </p:txBody>
      </p:sp>
      <p:pic>
        <p:nvPicPr>
          <p:cNvPr id="8194" name="Picture 2" descr="لا يتوفر وصف."/>
          <p:cNvPicPr>
            <a:picLocks noChangeAspect="1" noChangeArrowheads="1"/>
          </p:cNvPicPr>
          <p:nvPr/>
        </p:nvPicPr>
        <p:blipFill>
          <a:blip r:embed="rId2"/>
          <a:srcRect/>
          <a:stretch>
            <a:fillRect/>
          </a:stretch>
        </p:blipFill>
        <p:spPr bwMode="auto">
          <a:xfrm>
            <a:off x="7772401" y="4343400"/>
            <a:ext cx="1128290" cy="25146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Palatino Linotype" panose="02040502050505030304" pitchFamily="18" charset="0"/>
              </a:rPr>
              <a:t>Non-hormonal  </a:t>
            </a:r>
            <a:br>
              <a:rPr lang="en-US" sz="5400" dirty="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a:xfrm>
            <a:off x="95249" y="1388534"/>
            <a:ext cx="4324350" cy="6925734"/>
          </a:xfrm>
        </p:spPr>
        <p:txBody>
          <a:bodyPr>
            <a:normAutofit/>
          </a:bodyPr>
          <a:lstStyle/>
          <a:p>
            <a:r>
              <a:rPr lang="en-US" sz="2400" dirty="0">
                <a:latin typeface="Palatino Linotype" panose="02040502050505030304" pitchFamily="18" charset="0"/>
              </a:rPr>
              <a:t>Age, specially over 50.</a:t>
            </a:r>
          </a:p>
          <a:p>
            <a:r>
              <a:rPr lang="en-US" sz="2400" dirty="0">
                <a:latin typeface="Palatino Linotype" panose="02040502050505030304" pitchFamily="18" charset="0"/>
              </a:rPr>
              <a:t>Radiation exposure.</a:t>
            </a:r>
          </a:p>
          <a:p>
            <a:r>
              <a:rPr lang="en-US" sz="2400" dirty="0">
                <a:latin typeface="Palatino Linotype" panose="02040502050505030304" pitchFamily="18" charset="0"/>
              </a:rPr>
              <a:t>Having a close family member (mother, sister, or aunt) who was diagnosed with breast cancer before age 50.</a:t>
            </a:r>
          </a:p>
          <a:p>
            <a:r>
              <a:rPr lang="en-US" sz="2400" i="1" dirty="0">
                <a:latin typeface="Palatino Linotype" panose="02040502050505030304" pitchFamily="18" charset="0"/>
              </a:rPr>
              <a:t>BRCA1</a:t>
            </a:r>
            <a:r>
              <a:rPr lang="en-US" sz="2400" dirty="0">
                <a:latin typeface="Palatino Linotype" panose="02040502050505030304" pitchFamily="18" charset="0"/>
              </a:rPr>
              <a:t> or </a:t>
            </a:r>
            <a:r>
              <a:rPr lang="en-US" sz="2400" i="1" dirty="0">
                <a:latin typeface="Palatino Linotype" panose="02040502050505030304" pitchFamily="18" charset="0"/>
              </a:rPr>
              <a:t>BRCA2</a:t>
            </a:r>
            <a:r>
              <a:rPr lang="en-US" sz="2400" dirty="0">
                <a:latin typeface="Palatino Linotype" panose="02040502050505030304" pitchFamily="18" charset="0"/>
              </a:rPr>
              <a:t> gene mutation.</a:t>
            </a:r>
          </a:p>
          <a:p>
            <a:pPr fontAlgn="base"/>
            <a:r>
              <a:rPr lang="en-US" sz="2400" b="1" dirty="0">
                <a:latin typeface="Palatino Linotype" panose="02040502050505030304" pitchFamily="18" charset="0"/>
              </a:rPr>
              <a:t>Ovarian, endometrial, or prior breast cancer</a:t>
            </a:r>
            <a:r>
              <a:rPr lang="en-US" sz="2400" dirty="0">
                <a:latin typeface="Palatino Linotype" panose="02040502050505030304" pitchFamily="18" charset="0"/>
              </a:rPr>
              <a:t> (hints of possible inherited cancer syndromes such as BRCA).</a:t>
            </a:r>
          </a:p>
          <a:p>
            <a:pPr marL="0" indent="0">
              <a:buNone/>
            </a:pPr>
            <a:br>
              <a:rPr lang="en-US" dirty="0"/>
            </a:br>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656" y="1600200"/>
            <a:ext cx="3980766" cy="5302779"/>
          </a:xfrm>
          <a:prstGeom prst="rect">
            <a:avLst/>
          </a:prstGeom>
        </p:spPr>
      </p:pic>
    </p:spTree>
    <p:extLst>
      <p:ext uri="{BB962C8B-B14F-4D97-AF65-F5344CB8AC3E}">
        <p14:creationId xmlns:p14="http://schemas.microsoft.com/office/powerpoint/2010/main" val="695241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2" y="2946400"/>
            <a:ext cx="6447501" cy="1320800"/>
          </a:xfrm>
        </p:spPr>
        <p:txBody>
          <a:bodyPr>
            <a:normAutofit fontScale="90000"/>
          </a:bodyPr>
          <a:lstStyle/>
          <a:p>
            <a:pPr algn="ctr"/>
            <a:r>
              <a:rPr lang="en-US" sz="6000" dirty="0">
                <a:latin typeface="Palatino Linotype" panose="02040502050505030304" pitchFamily="18" charset="0"/>
              </a:rPr>
              <a:t>Clinical Presentation</a:t>
            </a:r>
          </a:p>
        </p:txBody>
      </p:sp>
    </p:spTree>
    <p:extLst>
      <p:ext uri="{BB962C8B-B14F-4D97-AF65-F5344CB8AC3E}">
        <p14:creationId xmlns:p14="http://schemas.microsoft.com/office/powerpoint/2010/main" val="758550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959599" cy="1320800"/>
          </a:xfrm>
        </p:spPr>
        <p:txBody>
          <a:bodyPr>
            <a:noAutofit/>
          </a:bodyPr>
          <a:lstStyle/>
          <a:p>
            <a:r>
              <a:rPr lang="en-US" sz="5400" dirty="0">
                <a:latin typeface="Palatino Linotype" panose="02040502050505030304" pitchFamily="18" charset="0"/>
              </a:rPr>
              <a:t>Clinical presentation :</a:t>
            </a:r>
            <a:br>
              <a:rPr lang="en-US" sz="5400" dirty="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a:xfrm>
            <a:off x="423069" y="2181225"/>
            <a:ext cx="7886700" cy="4351338"/>
          </a:xfrm>
        </p:spPr>
        <p:txBody>
          <a:bodyPr>
            <a:normAutofit/>
          </a:bodyPr>
          <a:lstStyle/>
          <a:p>
            <a:pPr fontAlgn="base"/>
            <a:r>
              <a:rPr lang="en-US" sz="2400" b="1" dirty="0">
                <a:latin typeface="Palatino Linotype" panose="02040502050505030304" pitchFamily="18" charset="0"/>
              </a:rPr>
              <a:t>Asymptomatic and undetected.</a:t>
            </a:r>
            <a:endParaRPr lang="en-US" sz="2400" dirty="0">
              <a:latin typeface="Palatino Linotype" panose="02040502050505030304" pitchFamily="18" charset="0"/>
            </a:endParaRPr>
          </a:p>
          <a:p>
            <a:r>
              <a:rPr lang="en-US" sz="2400" dirty="0">
                <a:latin typeface="Palatino Linotype" panose="02040502050505030304" pitchFamily="18" charset="0"/>
              </a:rPr>
              <a:t>Which emphasize the importance of screening programs. </a:t>
            </a:r>
          </a:p>
        </p:txBody>
      </p:sp>
      <p:pic>
        <p:nvPicPr>
          <p:cNvPr id="2052" name="Picture 4" descr="Image result for The Jordan Breast Cancer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732" y="3937000"/>
            <a:ext cx="18573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19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035799" cy="1320800"/>
          </a:xfrm>
        </p:spPr>
        <p:txBody>
          <a:bodyPr>
            <a:noAutofit/>
          </a:bodyPr>
          <a:lstStyle/>
          <a:p>
            <a:pPr algn="ctr"/>
            <a:r>
              <a:rPr lang="en-US" sz="5400" dirty="0">
                <a:latin typeface="Palatino Linotype" panose="02040502050505030304" pitchFamily="18" charset="0"/>
              </a:rPr>
              <a:t>Clinical presentation :</a:t>
            </a:r>
            <a:br>
              <a:rPr lang="en-US" sz="5400" dirty="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normAutofit fontScale="85000" lnSpcReduction="20000"/>
          </a:bodyPr>
          <a:lstStyle/>
          <a:p>
            <a:pPr fontAlgn="base"/>
            <a:r>
              <a:rPr lang="en-US" sz="2600" dirty="0">
                <a:latin typeface="Palatino Linotype" panose="02040502050505030304" pitchFamily="18" charset="0"/>
              </a:rPr>
              <a:t>A painless breast lump with possible nipple discharge</a:t>
            </a:r>
          </a:p>
          <a:p>
            <a:pPr marL="0" indent="0" fontAlgn="base">
              <a:buNone/>
            </a:pPr>
            <a:r>
              <a:rPr lang="en-US" sz="2600" dirty="0">
                <a:latin typeface="Palatino Linotype" panose="02040502050505030304" pitchFamily="18" charset="0"/>
              </a:rPr>
              <a:t> usually solid and immobile lump</a:t>
            </a:r>
          </a:p>
          <a:p>
            <a:pPr fontAlgn="ctr"/>
            <a:r>
              <a:rPr lang="en-US" sz="2600" dirty="0">
                <a:effectLst/>
                <a:latin typeface="Palatino Linotype" panose="02040502050505030304" pitchFamily="18" charset="0"/>
              </a:rPr>
              <a:t>Breast discharge in the setting of malignancy is classically </a:t>
            </a:r>
            <a:r>
              <a:rPr lang="en-US" sz="2600" b="1" dirty="0">
                <a:effectLst/>
                <a:latin typeface="Palatino Linotype" panose="02040502050505030304" pitchFamily="18" charset="0"/>
              </a:rPr>
              <a:t>unilateral</a:t>
            </a:r>
            <a:r>
              <a:rPr lang="en-US" sz="2600" dirty="0">
                <a:effectLst/>
                <a:latin typeface="Palatino Linotype" panose="02040502050505030304" pitchFamily="18" charset="0"/>
              </a:rPr>
              <a:t> and </a:t>
            </a:r>
            <a:r>
              <a:rPr lang="en-US" sz="2600" b="1" dirty="0">
                <a:effectLst/>
                <a:latin typeface="Palatino Linotype" panose="02040502050505030304" pitchFamily="18" charset="0"/>
              </a:rPr>
              <a:t>bloody</a:t>
            </a:r>
            <a:r>
              <a:rPr lang="en-US" sz="2600" dirty="0">
                <a:effectLst/>
                <a:latin typeface="Palatino Linotype" panose="02040502050505030304" pitchFamily="18" charset="0"/>
              </a:rPr>
              <a:t>.</a:t>
            </a:r>
          </a:p>
          <a:p>
            <a:r>
              <a:rPr lang="en-US" sz="2600" dirty="0">
                <a:latin typeface="Palatino Linotype" panose="02040502050505030304" pitchFamily="18" charset="0"/>
              </a:rPr>
              <a:t>Irritation or </a:t>
            </a:r>
            <a:r>
              <a:rPr lang="en-US" sz="2600" b="1" dirty="0">
                <a:latin typeface="Palatino Linotype" panose="02040502050505030304" pitchFamily="18" charset="0"/>
              </a:rPr>
              <a:t>dimpling</a:t>
            </a:r>
            <a:r>
              <a:rPr lang="en-US" sz="2600" dirty="0">
                <a:latin typeface="Palatino Linotype" panose="02040502050505030304" pitchFamily="18" charset="0"/>
              </a:rPr>
              <a:t> of breast skin.</a:t>
            </a:r>
          </a:p>
          <a:p>
            <a:r>
              <a:rPr lang="en-US" sz="2600" dirty="0">
                <a:latin typeface="Palatino Linotype" panose="02040502050505030304" pitchFamily="18" charset="0"/>
              </a:rPr>
              <a:t>Redness or flaky skin in the nipple area or the breast.</a:t>
            </a:r>
          </a:p>
          <a:p>
            <a:pPr marL="0" indent="0">
              <a:buNone/>
            </a:pP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127471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883399" cy="1320800"/>
          </a:xfrm>
        </p:spPr>
        <p:txBody>
          <a:bodyPr>
            <a:noAutofit/>
          </a:bodyPr>
          <a:lstStyle/>
          <a:p>
            <a:pPr algn="ctr"/>
            <a:r>
              <a:rPr lang="en-US" sz="5400" dirty="0">
                <a:latin typeface="Palatino Linotype" panose="02040502050505030304" pitchFamily="18" charset="0"/>
              </a:rPr>
              <a:t>Clinical presentation :</a:t>
            </a:r>
            <a:br>
              <a:rPr lang="en-US" sz="5400" dirty="0">
                <a:latin typeface="Palatino Linotype" panose="02040502050505030304" pitchFamily="18" charset="0"/>
              </a:rPr>
            </a:b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normAutofit fontScale="92500" lnSpcReduction="10000"/>
          </a:bodyPr>
          <a:lstStyle/>
          <a:p>
            <a:pPr fontAlgn="base"/>
            <a:endParaRPr lang="en-US" b="1" dirty="0"/>
          </a:p>
          <a:p>
            <a:pPr fontAlgn="base"/>
            <a:r>
              <a:rPr lang="en-US" sz="2400" b="1" dirty="0">
                <a:latin typeface="Palatino Linotype" panose="02040502050505030304" pitchFamily="18" charset="0"/>
              </a:rPr>
              <a:t>Axillary lymphadenopathy</a:t>
            </a:r>
          </a:p>
          <a:p>
            <a:pPr fontAlgn="base"/>
            <a:endParaRPr lang="en-US" b="1" dirty="0"/>
          </a:p>
          <a:p>
            <a:pPr fontAlgn="base"/>
            <a:endParaRPr lang="en-US" b="1" dirty="0"/>
          </a:p>
          <a:p>
            <a:pPr fontAlgn="base"/>
            <a:endParaRPr lang="en-US" b="1" dirty="0"/>
          </a:p>
          <a:p>
            <a:pPr fontAlgn="base"/>
            <a:r>
              <a:rPr lang="en-US" sz="2400" b="1" dirty="0" err="1">
                <a:latin typeface="Palatino Linotype" panose="02040502050505030304" pitchFamily="18" charset="0"/>
              </a:rPr>
              <a:t>Peau</a:t>
            </a:r>
            <a:r>
              <a:rPr lang="en-US" sz="2400" b="1" dirty="0">
                <a:latin typeface="Palatino Linotype" panose="02040502050505030304" pitchFamily="18" charset="0"/>
              </a:rPr>
              <a:t> </a:t>
            </a:r>
            <a:r>
              <a:rPr lang="en-US" sz="2400" b="1" dirty="0" err="1">
                <a:latin typeface="Palatino Linotype" panose="02040502050505030304" pitchFamily="18" charset="0"/>
              </a:rPr>
              <a:t>d’orange</a:t>
            </a:r>
            <a:r>
              <a:rPr lang="en-US" sz="2400" b="1" dirty="0">
                <a:latin typeface="Palatino Linotype" panose="02040502050505030304" pitchFamily="18" charset="0"/>
              </a:rPr>
              <a:t> appearance </a:t>
            </a:r>
            <a:r>
              <a:rPr lang="en-US" sz="2400" dirty="0">
                <a:latin typeface="Palatino Linotype" panose="02040502050505030304" pitchFamily="18" charset="0"/>
              </a:rPr>
              <a:t>(skin thickening that makes the breast look like an orange peel due to lymphatic obstruction) +/- </a:t>
            </a:r>
            <a:r>
              <a:rPr lang="en-US" sz="2400" b="1" dirty="0">
                <a:latin typeface="Palatino Linotype" panose="02040502050505030304" pitchFamily="18" charset="0"/>
              </a:rPr>
              <a:t>nipple retraction</a:t>
            </a:r>
            <a:endParaRPr lang="en-US" sz="2400" dirty="0">
              <a:latin typeface="Palatino Linotype" panose="02040502050505030304" pitchFamily="18" charset="0"/>
            </a:endParaRPr>
          </a:p>
          <a:p>
            <a:pPr marL="0" indent="0">
              <a:buNone/>
            </a:pPr>
            <a:br>
              <a:rPr lang="en-US" dirty="0"/>
            </a:br>
            <a:endParaRPr lang="en-US" dirty="0"/>
          </a:p>
        </p:txBody>
      </p:sp>
      <p:pic>
        <p:nvPicPr>
          <p:cNvPr id="3074" name="Picture 2" descr="Image result for Peau d’or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782890"/>
            <a:ext cx="1413669" cy="2075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xillary lymphadenopathy breast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981" y="1626555"/>
            <a:ext cx="1975444" cy="205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95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2624666"/>
            <a:ext cx="6447501" cy="1320800"/>
          </a:xfrm>
        </p:spPr>
        <p:txBody>
          <a:bodyPr>
            <a:normAutofit/>
          </a:bodyPr>
          <a:lstStyle/>
          <a:p>
            <a:pPr algn="ctr"/>
            <a:r>
              <a:rPr lang="en-US" sz="6000" dirty="0">
                <a:latin typeface="Palatino Linotype" panose="02040502050505030304" pitchFamily="18" charset="0"/>
              </a:rPr>
              <a:t>Histological types</a:t>
            </a:r>
          </a:p>
        </p:txBody>
      </p:sp>
    </p:spTree>
    <p:extLst>
      <p:ext uri="{BB962C8B-B14F-4D97-AF65-F5344CB8AC3E}">
        <p14:creationId xmlns:p14="http://schemas.microsoft.com/office/powerpoint/2010/main" val="3588834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Palatino Linotype" panose="02040502050505030304" pitchFamily="18" charset="0"/>
              </a:rPr>
              <a:t>Ductal carcinoma</a:t>
            </a:r>
          </a:p>
        </p:txBody>
      </p:sp>
      <p:sp>
        <p:nvSpPr>
          <p:cNvPr id="3" name="Content Placeholder 2"/>
          <p:cNvSpPr>
            <a:spLocks noGrp="1"/>
          </p:cNvSpPr>
          <p:nvPr>
            <p:ph idx="1"/>
          </p:nvPr>
        </p:nvSpPr>
        <p:spPr/>
        <p:txBody>
          <a:bodyPr>
            <a:normAutofit/>
          </a:bodyPr>
          <a:lstStyle/>
          <a:p>
            <a:r>
              <a:rPr lang="en-US" sz="2400" dirty="0">
                <a:latin typeface="Palatino Linotype" panose="02040502050505030304" pitchFamily="18" charset="0"/>
              </a:rPr>
              <a:t>A) Ductal carcinoma in situ (DCIS)</a:t>
            </a:r>
          </a:p>
          <a:p>
            <a:pPr marL="0" indent="0">
              <a:buNone/>
            </a:pPr>
            <a:r>
              <a:rPr lang="en-US" sz="2400" dirty="0">
                <a:latin typeface="Palatino Linotype" panose="02040502050505030304" pitchFamily="18" charset="0"/>
              </a:rPr>
              <a:t>  A </a:t>
            </a:r>
            <a:r>
              <a:rPr lang="en-US" sz="2400" b="1" dirty="0">
                <a:latin typeface="Palatino Linotype" panose="02040502050505030304" pitchFamily="18" charset="0"/>
              </a:rPr>
              <a:t>malignant proliferation of cells in ducts</a:t>
            </a:r>
            <a:r>
              <a:rPr lang="en-US" sz="2400" dirty="0">
                <a:latin typeface="Palatino Linotype" panose="02040502050505030304" pitchFamily="18" charset="0"/>
              </a:rPr>
              <a:t> with no invasion of the basement membrane.</a:t>
            </a:r>
          </a:p>
          <a:p>
            <a:pPr marL="0" indent="0">
              <a:buNone/>
            </a:pPr>
            <a:r>
              <a:rPr lang="en-US" sz="2400" dirty="0">
                <a:latin typeface="Palatino Linotype" panose="02040502050505030304" pitchFamily="18" charset="0"/>
              </a:rPr>
              <a:t>does </a:t>
            </a:r>
            <a:r>
              <a:rPr lang="en-US" sz="2400" b="1" dirty="0">
                <a:latin typeface="Palatino Linotype" panose="02040502050505030304" pitchFamily="18" charset="0"/>
              </a:rPr>
              <a:t>not usually produce a mass</a:t>
            </a:r>
            <a:r>
              <a:rPr lang="en-US" sz="2400" dirty="0">
                <a:latin typeface="Palatino Linotype" panose="02040502050505030304" pitchFamily="18" charset="0"/>
              </a:rPr>
              <a:t>, but is often detected as </a:t>
            </a:r>
            <a:r>
              <a:rPr lang="en-US" sz="2400" b="1" dirty="0">
                <a:latin typeface="Palatino Linotype" panose="02040502050505030304" pitchFamily="18" charset="0"/>
              </a:rPr>
              <a:t>calcification</a:t>
            </a:r>
            <a:r>
              <a:rPr lang="en-US" sz="2400" dirty="0">
                <a:latin typeface="Palatino Linotype" panose="02040502050505030304" pitchFamily="18" charset="0"/>
              </a:rPr>
              <a:t> </a:t>
            </a:r>
            <a:r>
              <a:rPr lang="en-US" sz="2400" b="1" dirty="0">
                <a:latin typeface="Palatino Linotype" panose="02040502050505030304" pitchFamily="18" charset="0"/>
              </a:rPr>
              <a:t>on mammography</a:t>
            </a:r>
            <a:r>
              <a:rPr lang="en-US" sz="2400" dirty="0">
                <a:latin typeface="Palatino Linotype" panose="02040502050505030304" pitchFamily="18" charset="0"/>
              </a:rPr>
              <a:t>. </a:t>
            </a:r>
          </a:p>
          <a:p>
            <a:pPr marL="0" indent="0">
              <a:buNone/>
            </a:pPr>
            <a:r>
              <a:rPr lang="en-US" sz="2400" dirty="0">
                <a:latin typeface="Palatino Linotype" panose="02040502050505030304" pitchFamily="18" charset="0"/>
              </a:rPr>
              <a:t>biopsy the calcifications to distinguish between benign and malignant conditions. </a:t>
            </a:r>
          </a:p>
        </p:txBody>
      </p:sp>
    </p:spTree>
    <p:extLst>
      <p:ext uri="{BB962C8B-B14F-4D97-AF65-F5344CB8AC3E}">
        <p14:creationId xmlns:p14="http://schemas.microsoft.com/office/powerpoint/2010/main" val="4137170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02" y="839789"/>
            <a:ext cx="7099300" cy="1320800"/>
          </a:xfrm>
        </p:spPr>
        <p:txBody>
          <a:bodyPr>
            <a:noAutofit/>
          </a:bodyPr>
          <a:lstStyle/>
          <a:p>
            <a:pPr algn="ctr"/>
            <a:r>
              <a:rPr lang="en-US" sz="5400" dirty="0">
                <a:latin typeface="Palatino Linotype" panose="02040502050505030304" pitchFamily="18" charset="0"/>
              </a:rPr>
              <a:t> Subtypes of DCIS</a:t>
            </a:r>
          </a:p>
        </p:txBody>
      </p:sp>
      <p:sp>
        <p:nvSpPr>
          <p:cNvPr id="3" name="Content Placeholder 2"/>
          <p:cNvSpPr>
            <a:spLocks noGrp="1"/>
          </p:cNvSpPr>
          <p:nvPr>
            <p:ph idx="1"/>
          </p:nvPr>
        </p:nvSpPr>
        <p:spPr>
          <a:xfrm>
            <a:off x="508080" y="2133600"/>
            <a:ext cx="4495799" cy="3880773"/>
          </a:xfrm>
        </p:spPr>
        <p:txBody>
          <a:bodyPr>
            <a:normAutofit fontScale="92500"/>
          </a:bodyPr>
          <a:lstStyle/>
          <a:p>
            <a:pPr marL="0" indent="0">
              <a:buNone/>
            </a:pPr>
            <a:r>
              <a:rPr lang="en-US" sz="2400" dirty="0">
                <a:latin typeface="Palatino Linotype" panose="02040502050505030304" pitchFamily="18" charset="0"/>
              </a:rPr>
              <a:t>Based on architecture.</a:t>
            </a:r>
          </a:p>
          <a:p>
            <a:pPr marL="0" indent="0">
              <a:buNone/>
            </a:pPr>
            <a:r>
              <a:rPr lang="en-US" sz="2400" b="1" dirty="0" err="1">
                <a:latin typeface="Palatino Linotype" panose="02040502050505030304" pitchFamily="18" charset="0"/>
              </a:rPr>
              <a:t>Comedo</a:t>
            </a:r>
            <a:r>
              <a:rPr lang="en-US" sz="2400" b="1" dirty="0">
                <a:latin typeface="Palatino Linotype" panose="02040502050505030304" pitchFamily="18" charset="0"/>
              </a:rPr>
              <a:t> type </a:t>
            </a:r>
            <a:r>
              <a:rPr lang="en-US" sz="2400" dirty="0">
                <a:latin typeface="Palatino Linotype" panose="02040502050505030304" pitchFamily="18" charset="0"/>
              </a:rPr>
              <a:t>is characterized by high-grade cells with necrosis and dystrophic calcification in the center of ducts.</a:t>
            </a:r>
          </a:p>
          <a:p>
            <a:pPr marL="0" indent="0">
              <a:buNone/>
            </a:pPr>
            <a:r>
              <a:rPr lang="en-US" sz="2400" dirty="0">
                <a:latin typeface="Palatino Linotype" panose="02040502050505030304" pitchFamily="18" charset="0"/>
              </a:rPr>
              <a:t>Paget disease of the breast is DCIS that has extended up the ducts to involve the skin of the nipple. This will present as nipple ulceration and erythema</a:t>
            </a:r>
          </a:p>
        </p:txBody>
      </p:sp>
      <p:pic>
        <p:nvPicPr>
          <p:cNvPr id="5124" name="Picture 4" descr="https://images-production.firecracker.me/attachments/files/12088/original.jpg?1424547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026249" cy="343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68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645399" cy="1320800"/>
          </a:xfrm>
        </p:spPr>
        <p:txBody>
          <a:bodyPr>
            <a:normAutofit fontScale="90000"/>
          </a:bodyPr>
          <a:lstStyle/>
          <a:p>
            <a:pPr algn="ctr"/>
            <a:r>
              <a:rPr lang="en-US" sz="5400" dirty="0">
                <a:latin typeface="Palatino Linotype" panose="02040502050505030304" pitchFamily="18" charset="0"/>
              </a:rPr>
              <a:t>Invasive ductal carcinoma</a:t>
            </a:r>
          </a:p>
        </p:txBody>
      </p:sp>
      <p:sp>
        <p:nvSpPr>
          <p:cNvPr id="3" name="Content Placeholder 2"/>
          <p:cNvSpPr>
            <a:spLocks noGrp="1"/>
          </p:cNvSpPr>
          <p:nvPr>
            <p:ph idx="1"/>
          </p:nvPr>
        </p:nvSpPr>
        <p:spPr>
          <a:xfrm>
            <a:off x="184150" y="1541462"/>
            <a:ext cx="7886700" cy="4351338"/>
          </a:xfrm>
        </p:spPr>
        <p:txBody>
          <a:bodyPr>
            <a:normAutofit fontScale="92500" lnSpcReduction="10000"/>
          </a:bodyPr>
          <a:lstStyle/>
          <a:p>
            <a:pPr marL="0" indent="0" fontAlgn="base">
              <a:buNone/>
            </a:pPr>
            <a:endParaRPr lang="en-US" sz="2400" dirty="0">
              <a:latin typeface="Palatino Linotype" panose="02040502050505030304" pitchFamily="18" charset="0"/>
            </a:endParaRPr>
          </a:p>
          <a:p>
            <a:pPr fontAlgn="ctr"/>
            <a:r>
              <a:rPr lang="en-US" sz="2400" dirty="0">
                <a:latin typeface="Palatino Linotype" panose="02040502050505030304" pitchFamily="18" charset="0"/>
              </a:rPr>
              <a:t> is the most common type of invasive carcinoma in the breast (&gt;80% of cases), and will classically form duct-like structures.</a:t>
            </a:r>
          </a:p>
          <a:p>
            <a:pPr fontAlgn="ctr"/>
            <a:r>
              <a:rPr lang="en-US" sz="2400" b="1" dirty="0">
                <a:latin typeface="Palatino Linotype" panose="02040502050505030304" pitchFamily="18" charset="0"/>
              </a:rPr>
              <a:t> </a:t>
            </a:r>
            <a:r>
              <a:rPr lang="en-US" sz="2400" dirty="0">
                <a:latin typeface="Palatino Linotype" panose="02040502050505030304" pitchFamily="18" charset="0"/>
              </a:rPr>
              <a:t>is the</a:t>
            </a:r>
            <a:r>
              <a:rPr lang="en-US" sz="2400" b="1" dirty="0">
                <a:latin typeface="Palatino Linotype" panose="02040502050505030304" pitchFamily="18" charset="0"/>
              </a:rPr>
              <a:t> most common post-menopausal breast carcinoma. </a:t>
            </a:r>
            <a:r>
              <a:rPr lang="en-US" sz="2400" dirty="0">
                <a:latin typeface="Palatino Linotype" panose="02040502050505030304" pitchFamily="18" charset="0"/>
              </a:rPr>
              <a:t>A</a:t>
            </a:r>
            <a:r>
              <a:rPr lang="en-US" sz="2400" b="1" dirty="0">
                <a:latin typeface="Palatino Linotype" panose="02040502050505030304" pitchFamily="18" charset="0"/>
              </a:rPr>
              <a:t> </a:t>
            </a:r>
            <a:r>
              <a:rPr lang="en-US" sz="2400" dirty="0">
                <a:latin typeface="Palatino Linotype" panose="02040502050505030304" pitchFamily="18" charset="0"/>
              </a:rPr>
              <a:t>breast mass in a woman older than 50</a:t>
            </a:r>
            <a:r>
              <a:rPr lang="en-US" sz="2400" b="1" dirty="0">
                <a:latin typeface="Palatino Linotype" panose="02040502050505030304" pitchFamily="18" charset="0"/>
              </a:rPr>
              <a:t> </a:t>
            </a:r>
            <a:r>
              <a:rPr lang="en-US" sz="2400" dirty="0">
                <a:latin typeface="Palatino Linotype" panose="02040502050505030304" pitchFamily="18" charset="0"/>
              </a:rPr>
              <a:t>should be considered a carcinoma until proven otherwise.</a:t>
            </a:r>
            <a:r>
              <a:rPr lang="en-US" sz="2400" b="1" dirty="0">
                <a:latin typeface="Palatino Linotype" panose="02040502050505030304" pitchFamily="18" charset="0"/>
              </a:rPr>
              <a:t> </a:t>
            </a:r>
            <a:endParaRPr lang="en-US" sz="2400" dirty="0">
              <a:latin typeface="Palatino Linotype" panose="02040502050505030304" pitchFamily="18" charset="0"/>
            </a:endParaRPr>
          </a:p>
          <a:p>
            <a:pPr fontAlgn="base"/>
            <a:r>
              <a:rPr lang="en-US" sz="2400" dirty="0">
                <a:latin typeface="Palatino Linotype" panose="02040502050505030304" pitchFamily="18" charset="0"/>
              </a:rPr>
              <a:t>Advanced tumors may result in dimpling of the skin or retraction of the nipple.</a:t>
            </a:r>
          </a:p>
          <a:p>
            <a:pPr marL="0" indent="0">
              <a:buNone/>
            </a:pPr>
            <a:br>
              <a:rPr lang="en-US" dirty="0"/>
            </a:br>
            <a:br>
              <a:rPr lang="en-US" dirty="0"/>
            </a:br>
            <a:endParaRPr lang="en-US" dirty="0"/>
          </a:p>
        </p:txBody>
      </p:sp>
      <p:pic>
        <p:nvPicPr>
          <p:cNvPr id="6146" name="Picture 2" descr="https://images-production.firecracker.me/attachments/files/12089/original.jpg?14245475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297" y="4623490"/>
            <a:ext cx="4732406" cy="205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13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720725"/>
            <a:ext cx="7886700" cy="2191808"/>
          </a:xfrm>
        </p:spPr>
        <p:txBody>
          <a:bodyPr>
            <a:normAutofit fontScale="90000"/>
          </a:bodyPr>
          <a:lstStyle/>
          <a:p>
            <a:r>
              <a:rPr lang="en-US" dirty="0">
                <a:latin typeface="Palatino Linotype" panose="02040502050505030304" pitchFamily="18" charset="0"/>
              </a:rPr>
              <a:t>There are four specialized subtypes of invasive ductal breast carcinoma, and they carry a better prognosis than a pure invasive ductal carcinoma. These include:</a:t>
            </a:r>
            <a:br>
              <a:rPr lang="en-US" dirty="0">
                <a:latin typeface="Palatino Linotype" panose="02040502050505030304" pitchFamily="18" charset="0"/>
              </a:rPr>
            </a:br>
            <a:endParaRPr lang="en-US" dirty="0">
              <a:latin typeface="Palatino Linotype" panose="02040502050505030304" pitchFamily="18" charset="0"/>
            </a:endParaRPr>
          </a:p>
        </p:txBody>
      </p:sp>
      <p:sp>
        <p:nvSpPr>
          <p:cNvPr id="3" name="Content Placeholder 2"/>
          <p:cNvSpPr>
            <a:spLocks noGrp="1"/>
          </p:cNvSpPr>
          <p:nvPr>
            <p:ph idx="1"/>
          </p:nvPr>
        </p:nvSpPr>
        <p:spPr>
          <a:xfrm>
            <a:off x="628650" y="2912533"/>
            <a:ext cx="4032250" cy="3264430"/>
          </a:xfrm>
        </p:spPr>
        <p:txBody>
          <a:bodyPr>
            <a:normAutofit fontScale="92500" lnSpcReduction="20000"/>
          </a:bodyPr>
          <a:lstStyle/>
          <a:p>
            <a:pPr fontAlgn="base"/>
            <a:r>
              <a:rPr lang="en-US" sz="2400" b="1" dirty="0">
                <a:latin typeface="Palatino Linotype" panose="02040502050505030304" pitchFamily="18" charset="0"/>
              </a:rPr>
              <a:t>Tubular carcinoma </a:t>
            </a:r>
            <a:endParaRPr lang="en-US" sz="2400" dirty="0">
              <a:latin typeface="Palatino Linotype" panose="02040502050505030304" pitchFamily="18" charset="0"/>
            </a:endParaRPr>
          </a:p>
          <a:p>
            <a:pPr fontAlgn="base"/>
            <a:r>
              <a:rPr lang="en-US" sz="2400" b="1" dirty="0">
                <a:latin typeface="Palatino Linotype" panose="02040502050505030304" pitchFamily="18" charset="0"/>
              </a:rPr>
              <a:t>Mucinous carcinoma </a:t>
            </a:r>
            <a:r>
              <a:rPr lang="en-US" sz="2400" dirty="0">
                <a:latin typeface="Palatino Linotype" panose="02040502050505030304" pitchFamily="18" charset="0"/>
              </a:rPr>
              <a:t>(average age is 70 years).</a:t>
            </a:r>
          </a:p>
          <a:p>
            <a:pPr fontAlgn="base"/>
            <a:r>
              <a:rPr lang="en-US" sz="2400" b="1" dirty="0">
                <a:latin typeface="Palatino Linotype" panose="02040502050505030304" pitchFamily="18" charset="0"/>
              </a:rPr>
              <a:t>Medullary carcinoma </a:t>
            </a:r>
            <a:r>
              <a:rPr lang="en-US" sz="2400" dirty="0">
                <a:latin typeface="Palatino Linotype" panose="02040502050505030304" pitchFamily="18" charset="0"/>
              </a:rPr>
              <a:t> (These are associated with </a:t>
            </a:r>
            <a:r>
              <a:rPr lang="en-US" sz="2400" b="1" dirty="0">
                <a:latin typeface="Palatino Linotype" panose="02040502050505030304" pitchFamily="18" charset="0"/>
              </a:rPr>
              <a:t>BRCA1 </a:t>
            </a:r>
            <a:r>
              <a:rPr lang="en-US" sz="2400" dirty="0">
                <a:latin typeface="Palatino Linotype" panose="02040502050505030304" pitchFamily="18" charset="0"/>
              </a:rPr>
              <a:t>carriers).</a:t>
            </a:r>
          </a:p>
          <a:p>
            <a:pPr fontAlgn="base"/>
            <a:r>
              <a:rPr lang="en-US" sz="2400" b="1" dirty="0">
                <a:latin typeface="Palatino Linotype" panose="02040502050505030304" pitchFamily="18" charset="0"/>
              </a:rPr>
              <a:t>Inflammatory carcinoma </a:t>
            </a:r>
            <a:r>
              <a:rPr lang="en-US" sz="2400" dirty="0">
                <a:latin typeface="Palatino Linotype" panose="02040502050505030304" pitchFamily="18" charset="0"/>
              </a:rPr>
              <a:t>(poor prognosis, </a:t>
            </a:r>
            <a:r>
              <a:rPr lang="en-US" sz="2400" b="1" dirty="0">
                <a:latin typeface="Palatino Linotype" panose="02040502050505030304" pitchFamily="18" charset="0"/>
              </a:rPr>
              <a:t>inflamed, swollen breast).</a:t>
            </a:r>
            <a:endParaRPr lang="en-US" sz="2400" dirty="0">
              <a:latin typeface="Palatino Linotype" panose="02040502050505030304" pitchFamily="18" charset="0"/>
            </a:endParaRPr>
          </a:p>
          <a:p>
            <a:endParaRPr lang="en-US" dirty="0"/>
          </a:p>
        </p:txBody>
      </p:sp>
      <p:pic>
        <p:nvPicPr>
          <p:cNvPr id="5" name="Picture 4" descr="https://images-production.firecracker.me/attachments/files/12092/original.jpg?14245493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744" y="2913196"/>
            <a:ext cx="3094567" cy="309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4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نتيجة بحث الصور عن anatomy of breast"/>
          <p:cNvPicPr>
            <a:picLocks noChangeAspect="1" noChangeArrowheads="1"/>
          </p:cNvPicPr>
          <p:nvPr/>
        </p:nvPicPr>
        <p:blipFill>
          <a:blip r:embed="rId2"/>
          <a:srcRect/>
          <a:stretch>
            <a:fillRect/>
          </a:stretch>
        </p:blipFill>
        <p:spPr bwMode="auto">
          <a:xfrm>
            <a:off x="457200" y="202320"/>
            <a:ext cx="7620000" cy="635088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5400" dirty="0">
                <a:latin typeface="Palatino Linotype" panose="02040502050505030304" pitchFamily="18" charset="0"/>
              </a:rPr>
              <a:t>Lobular carcinoma </a:t>
            </a:r>
            <a:endParaRPr lang="en-US" sz="5400" dirty="0">
              <a:latin typeface="Palatino Linotype" panose="02040502050505030304" pitchFamily="18" charset="0"/>
            </a:endParaRPr>
          </a:p>
        </p:txBody>
      </p:sp>
      <p:sp>
        <p:nvSpPr>
          <p:cNvPr id="3" name="Content Placeholder 2"/>
          <p:cNvSpPr>
            <a:spLocks noGrp="1"/>
          </p:cNvSpPr>
          <p:nvPr>
            <p:ph idx="1"/>
          </p:nvPr>
        </p:nvSpPr>
        <p:spPr/>
        <p:txBody>
          <a:bodyPr>
            <a:normAutofit/>
          </a:bodyPr>
          <a:lstStyle/>
          <a:p>
            <a:r>
              <a:rPr lang="en-US" sz="2400" b="1" dirty="0"/>
              <a:t> </a:t>
            </a:r>
            <a:r>
              <a:rPr lang="it-IT" sz="2400" dirty="0"/>
              <a:t>Lobular carcinoma in situ (LCIS) </a:t>
            </a:r>
            <a:r>
              <a:rPr lang="en-US" sz="2400" dirty="0"/>
              <a:t>does not produce a mass or calcifications</a:t>
            </a:r>
            <a:r>
              <a:rPr lang="en-US" sz="2400" b="1" dirty="0"/>
              <a:t>,</a:t>
            </a:r>
            <a:r>
              <a:rPr lang="en-US" sz="2400" dirty="0"/>
              <a:t> and is usually discovered incidentally on biopsy. They are often multifocal and bilateral.</a:t>
            </a:r>
          </a:p>
          <a:p>
            <a:r>
              <a:rPr lang="en-US" sz="2400" dirty="0"/>
              <a:t>Invasive (infiltrating) lobular</a:t>
            </a:r>
            <a:r>
              <a:rPr lang="en-US" sz="2400" b="1" dirty="0"/>
              <a:t> </a:t>
            </a:r>
            <a:r>
              <a:rPr lang="en-US" sz="2400" dirty="0"/>
              <a:t>carcinoma is a malignant proliferation that </a:t>
            </a:r>
            <a:r>
              <a:rPr lang="en-US" sz="2400" b="1" dirty="0"/>
              <a:t>characteristically grows in a single-file pattern</a:t>
            </a:r>
            <a:r>
              <a:rPr lang="en-US" sz="2400" dirty="0"/>
              <a:t>, where cells align in a linear or bulls-eye arrangement.</a:t>
            </a:r>
          </a:p>
        </p:txBody>
      </p:sp>
    </p:spTree>
    <p:extLst>
      <p:ext uri="{BB962C8B-B14F-4D97-AF65-F5344CB8AC3E}">
        <p14:creationId xmlns:p14="http://schemas.microsoft.com/office/powerpoint/2010/main" val="2918159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438399"/>
            <a:ext cx="6447501" cy="1320800"/>
          </a:xfrm>
        </p:spPr>
        <p:txBody>
          <a:bodyPr/>
          <a:lstStyle/>
          <a:p>
            <a:pPr algn="ctr"/>
            <a:r>
              <a:rPr lang="en-US" sz="6000" dirty="0">
                <a:latin typeface="Palatino Linotype" panose="02040502050505030304" pitchFamily="18" charset="0"/>
              </a:rPr>
              <a:t>prognosis</a:t>
            </a:r>
          </a:p>
        </p:txBody>
      </p:sp>
    </p:spTree>
    <p:extLst>
      <p:ext uri="{BB962C8B-B14F-4D97-AF65-F5344CB8AC3E}">
        <p14:creationId xmlns:p14="http://schemas.microsoft.com/office/powerpoint/2010/main" val="145034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
            <a:ext cx="7975600" cy="6878405"/>
          </a:xfrm>
        </p:spPr>
      </p:pic>
    </p:spTree>
    <p:extLst>
      <p:ext uri="{BB962C8B-B14F-4D97-AF65-F5344CB8AC3E}">
        <p14:creationId xmlns:p14="http://schemas.microsoft.com/office/powerpoint/2010/main" val="1498688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2" y="609600"/>
            <a:ext cx="6447501" cy="1320800"/>
          </a:xfrm>
        </p:spPr>
        <p:txBody>
          <a:bodyPr>
            <a:normAutofit/>
          </a:bodyPr>
          <a:lstStyle/>
          <a:p>
            <a:pPr algn="ctr"/>
            <a:r>
              <a:rPr lang="en-US" sz="5400" dirty="0">
                <a:latin typeface="Palatino Linotype" panose="02040502050505030304" pitchFamily="18" charset="0"/>
              </a:rPr>
              <a:t>prognosis</a:t>
            </a:r>
          </a:p>
        </p:txBody>
      </p:sp>
      <p:sp>
        <p:nvSpPr>
          <p:cNvPr id="3" name="Content Placeholder 2"/>
          <p:cNvSpPr>
            <a:spLocks noGrp="1"/>
          </p:cNvSpPr>
          <p:nvPr>
            <p:ph idx="1"/>
          </p:nvPr>
        </p:nvSpPr>
        <p:spPr>
          <a:xfrm>
            <a:off x="254265" y="2160590"/>
            <a:ext cx="7391399" cy="3880773"/>
          </a:xfrm>
        </p:spPr>
        <p:txBody>
          <a:bodyPr>
            <a:normAutofit fontScale="92500" lnSpcReduction="20000"/>
          </a:bodyPr>
          <a:lstStyle/>
          <a:p>
            <a:r>
              <a:rPr lang="en-US" sz="2400" dirty="0">
                <a:latin typeface="Palatino Linotype" panose="02040502050505030304" pitchFamily="18" charset="0"/>
              </a:rPr>
              <a:t>The most important prognostic factor in breast cancer is whether or not they have </a:t>
            </a:r>
            <a:r>
              <a:rPr lang="en-US" sz="2400" b="1" dirty="0">
                <a:latin typeface="Palatino Linotype" panose="02040502050505030304" pitchFamily="18" charset="0"/>
              </a:rPr>
              <a:t>metastasized to the axillary nodes</a:t>
            </a:r>
            <a:r>
              <a:rPr lang="en-US" sz="2400" dirty="0">
                <a:latin typeface="Palatino Linotype" panose="02040502050505030304" pitchFamily="18" charset="0"/>
              </a:rPr>
              <a:t>.</a:t>
            </a:r>
          </a:p>
          <a:p>
            <a:r>
              <a:rPr lang="en-US" sz="2400" dirty="0">
                <a:latin typeface="Palatino Linotype" panose="02040502050505030304" pitchFamily="18" charset="0"/>
              </a:rPr>
              <a:t> A sentinel node biopsy is used to assess axillary lymph nodes. Metastasis to the internal mammary lymph nodes is most common in medial (vs. lateral) tumors.</a:t>
            </a:r>
          </a:p>
          <a:p>
            <a:pPr marL="0" indent="0" fontAlgn="base">
              <a:buNone/>
            </a:pPr>
            <a:r>
              <a:rPr lang="en-US" sz="2400" dirty="0">
                <a:latin typeface="Palatino Linotype" panose="02040502050505030304" pitchFamily="18" charset="0"/>
              </a:rPr>
              <a:t>Disseminated breast cancer most commonly metastasizes to the:</a:t>
            </a:r>
          </a:p>
          <a:p>
            <a:pPr fontAlgn="base">
              <a:buFont typeface="Wingdings" panose="05000000000000000000" pitchFamily="2" charset="2"/>
              <a:buChar char="v"/>
            </a:pPr>
            <a:r>
              <a:rPr lang="en-US" sz="2400" b="1" dirty="0">
                <a:latin typeface="Palatino Linotype" panose="02040502050505030304" pitchFamily="18" charset="0"/>
              </a:rPr>
              <a:t>Bones</a:t>
            </a:r>
            <a:endParaRPr lang="en-US" sz="2400" dirty="0">
              <a:latin typeface="Palatino Linotype" panose="02040502050505030304" pitchFamily="18" charset="0"/>
            </a:endParaRPr>
          </a:p>
          <a:p>
            <a:pPr fontAlgn="base">
              <a:buFont typeface="Wingdings" panose="05000000000000000000" pitchFamily="2" charset="2"/>
              <a:buChar char="v"/>
            </a:pPr>
            <a:r>
              <a:rPr lang="en-US" sz="2400" b="1" dirty="0">
                <a:latin typeface="Palatino Linotype" panose="02040502050505030304" pitchFamily="18" charset="0"/>
              </a:rPr>
              <a:t>Lungs</a:t>
            </a:r>
            <a:endParaRPr lang="en-US" sz="2400" dirty="0">
              <a:latin typeface="Palatino Linotype" panose="02040502050505030304" pitchFamily="18" charset="0"/>
            </a:endParaRPr>
          </a:p>
          <a:p>
            <a:pPr fontAlgn="base">
              <a:buFont typeface="Wingdings" panose="05000000000000000000" pitchFamily="2" charset="2"/>
              <a:buChar char="v"/>
            </a:pPr>
            <a:r>
              <a:rPr lang="en-US" sz="2400" b="1" dirty="0">
                <a:latin typeface="Palatino Linotype" panose="02040502050505030304" pitchFamily="18" charset="0"/>
              </a:rPr>
              <a:t>Liver</a:t>
            </a:r>
            <a:endParaRPr lang="en-US" sz="2400"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3860836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latin typeface="Palatino Linotype" panose="02040502050505030304" pitchFamily="18" charset="0"/>
              </a:rPr>
              <a:t>Genetic predisposition </a:t>
            </a:r>
          </a:p>
        </p:txBody>
      </p:sp>
      <p:sp>
        <p:nvSpPr>
          <p:cNvPr id="3" name="Content Placeholder 2"/>
          <p:cNvSpPr>
            <a:spLocks noGrp="1"/>
          </p:cNvSpPr>
          <p:nvPr>
            <p:ph idx="1"/>
          </p:nvPr>
        </p:nvSpPr>
        <p:spPr>
          <a:xfrm>
            <a:off x="508002" y="1930400"/>
            <a:ext cx="6985000" cy="4927600"/>
          </a:xfrm>
        </p:spPr>
        <p:txBody>
          <a:bodyPr>
            <a:normAutofit fontScale="92500" lnSpcReduction="10000"/>
          </a:bodyPr>
          <a:lstStyle/>
          <a:p>
            <a:pPr fontAlgn="base"/>
            <a:r>
              <a:rPr lang="en-US" sz="2400" dirty="0">
                <a:latin typeface="Palatino Linotype" panose="02040502050505030304" pitchFamily="18" charset="0"/>
              </a:rPr>
              <a:t>The overexpression of ER/PR (estrogen/progesterone receptors) or HER-2/</a:t>
            </a:r>
            <a:r>
              <a:rPr lang="en-US" sz="2400" dirty="0" err="1">
                <a:latin typeface="Palatino Linotype" panose="02040502050505030304" pitchFamily="18" charset="0"/>
              </a:rPr>
              <a:t>neu</a:t>
            </a:r>
            <a:r>
              <a:rPr lang="en-US" sz="2400" dirty="0">
                <a:latin typeface="Palatino Linotype" panose="02040502050505030304" pitchFamily="18" charset="0"/>
              </a:rPr>
              <a:t> (c-</a:t>
            </a:r>
            <a:r>
              <a:rPr lang="en-US" sz="2400" dirty="0" err="1">
                <a:latin typeface="Palatino Linotype" panose="02040502050505030304" pitchFamily="18" charset="0"/>
              </a:rPr>
              <a:t>erb</a:t>
            </a:r>
            <a:r>
              <a:rPr lang="en-US" sz="2400" dirty="0">
                <a:latin typeface="Palatino Linotype" panose="02040502050505030304" pitchFamily="18" charset="0"/>
              </a:rPr>
              <a:t>-β</a:t>
            </a:r>
            <a:r>
              <a:rPr lang="en-US" sz="2400" baseline="-25000" dirty="0">
                <a:latin typeface="Palatino Linotype" panose="02040502050505030304" pitchFamily="18" charset="0"/>
              </a:rPr>
              <a:t>2</a:t>
            </a:r>
            <a:r>
              <a:rPr lang="en-US" sz="2400" dirty="0">
                <a:latin typeface="Palatino Linotype" panose="02040502050505030304" pitchFamily="18" charset="0"/>
              </a:rPr>
              <a:t>, an EGF receptor) is common and can help aid in therapy and prognosis.</a:t>
            </a:r>
          </a:p>
          <a:p>
            <a:pPr fontAlgn="base"/>
            <a:r>
              <a:rPr lang="en-US" sz="2400" b="1" dirty="0">
                <a:latin typeface="Palatino Linotype" panose="02040502050505030304" pitchFamily="18" charset="0"/>
              </a:rPr>
              <a:t>ER/PR-positive</a:t>
            </a:r>
            <a:r>
              <a:rPr lang="en-US" sz="2400" dirty="0">
                <a:latin typeface="Palatino Linotype" panose="02040502050505030304" pitchFamily="18" charset="0"/>
              </a:rPr>
              <a:t> tumors can be treated with </a:t>
            </a:r>
            <a:r>
              <a:rPr lang="en-US" sz="2400" dirty="0" err="1">
                <a:latin typeface="Palatino Linotype" panose="02040502050505030304" pitchFamily="18" charset="0"/>
              </a:rPr>
              <a:t>Tamoxifen</a:t>
            </a:r>
            <a:r>
              <a:rPr lang="en-US" sz="2400" dirty="0">
                <a:latin typeface="Palatino Linotype" panose="02040502050505030304" pitchFamily="18" charset="0"/>
              </a:rPr>
              <a:t>, and carry a </a:t>
            </a:r>
            <a:r>
              <a:rPr lang="en-US" sz="2400" b="1" dirty="0">
                <a:latin typeface="Palatino Linotype" panose="02040502050505030304" pitchFamily="18" charset="0"/>
              </a:rPr>
              <a:t>better prognosis</a:t>
            </a:r>
            <a:r>
              <a:rPr lang="en-US" sz="2400" dirty="0">
                <a:latin typeface="Palatino Linotype" panose="02040502050505030304" pitchFamily="18" charset="0"/>
              </a:rPr>
              <a:t>. </a:t>
            </a:r>
          </a:p>
          <a:p>
            <a:pPr fontAlgn="base"/>
            <a:r>
              <a:rPr lang="en-US" sz="2400" b="1" dirty="0">
                <a:latin typeface="Palatino Linotype" panose="02040502050505030304" pitchFamily="18" charset="0"/>
              </a:rPr>
              <a:t>HER-2/</a:t>
            </a:r>
            <a:r>
              <a:rPr lang="en-US" sz="2400" b="1" dirty="0" err="1">
                <a:latin typeface="Palatino Linotype" panose="02040502050505030304" pitchFamily="18" charset="0"/>
              </a:rPr>
              <a:t>neu</a:t>
            </a:r>
            <a:r>
              <a:rPr lang="en-US" sz="2400" b="1" dirty="0">
                <a:latin typeface="Palatino Linotype" panose="02040502050505030304" pitchFamily="18" charset="0"/>
              </a:rPr>
              <a:t> (c-</a:t>
            </a:r>
            <a:r>
              <a:rPr lang="en-US" sz="2400" b="1" dirty="0" err="1">
                <a:latin typeface="Palatino Linotype" panose="02040502050505030304" pitchFamily="18" charset="0"/>
              </a:rPr>
              <a:t>erb</a:t>
            </a:r>
            <a:r>
              <a:rPr lang="en-US" sz="2400" b="1" dirty="0">
                <a:latin typeface="Palatino Linotype" panose="02040502050505030304" pitchFamily="18" charset="0"/>
              </a:rPr>
              <a:t>-β</a:t>
            </a:r>
            <a:r>
              <a:rPr lang="en-US" sz="2400" b="1" baseline="-25000" dirty="0">
                <a:latin typeface="Palatino Linotype" panose="02040502050505030304" pitchFamily="18" charset="0"/>
              </a:rPr>
              <a:t>2</a:t>
            </a:r>
            <a:r>
              <a:rPr lang="en-US" sz="2400" dirty="0">
                <a:latin typeface="Palatino Linotype" panose="02040502050505030304" pitchFamily="18" charset="0"/>
              </a:rPr>
              <a:t>) is a proto-oncogene that exhibits gene amplification and can be treated with </a:t>
            </a:r>
            <a:r>
              <a:rPr lang="en-US" sz="2400" dirty="0" err="1">
                <a:latin typeface="Palatino Linotype" panose="02040502050505030304" pitchFamily="18" charset="0"/>
              </a:rPr>
              <a:t>trastuzumab</a:t>
            </a:r>
            <a:r>
              <a:rPr lang="en-US" sz="2400" dirty="0">
                <a:latin typeface="Palatino Linotype" panose="02040502050505030304" pitchFamily="18" charset="0"/>
              </a:rPr>
              <a:t>, an antibody directed against the HER-2 receptor.</a:t>
            </a:r>
          </a:p>
          <a:p>
            <a:pPr fontAlgn="ctr"/>
            <a:r>
              <a:rPr lang="en-US" sz="2400" dirty="0">
                <a:latin typeface="Palatino Linotype" panose="02040502050505030304" pitchFamily="18" charset="0"/>
              </a:rPr>
              <a:t>Individuals (most commonly </a:t>
            </a:r>
            <a:r>
              <a:rPr lang="en-US" sz="2400" b="1" dirty="0">
                <a:latin typeface="Palatino Linotype" panose="02040502050505030304" pitchFamily="18" charset="0"/>
              </a:rPr>
              <a:t>African American</a:t>
            </a:r>
            <a:r>
              <a:rPr lang="en-US" sz="2400" dirty="0">
                <a:latin typeface="Palatino Linotype" panose="02040502050505030304" pitchFamily="18" charset="0"/>
              </a:rPr>
              <a:t> </a:t>
            </a:r>
            <a:r>
              <a:rPr lang="en-US" sz="2400" b="1" dirty="0">
                <a:latin typeface="Palatino Linotype" panose="02040502050505030304" pitchFamily="18" charset="0"/>
              </a:rPr>
              <a:t>women</a:t>
            </a:r>
            <a:r>
              <a:rPr lang="en-US" sz="2400" dirty="0">
                <a:latin typeface="Palatino Linotype" panose="02040502050505030304" pitchFamily="18" charset="0"/>
              </a:rPr>
              <a:t>) with tumors negative for ER, PR, and HER-2/</a:t>
            </a:r>
            <a:r>
              <a:rPr lang="en-US" sz="2400" dirty="0" err="1">
                <a:latin typeface="Palatino Linotype" panose="02040502050505030304" pitchFamily="18" charset="0"/>
              </a:rPr>
              <a:t>neu</a:t>
            </a:r>
            <a:r>
              <a:rPr lang="en-US" sz="2400" dirty="0">
                <a:latin typeface="Palatino Linotype" panose="02040502050505030304" pitchFamily="18" charset="0"/>
              </a:rPr>
              <a:t> are termed </a:t>
            </a:r>
            <a:r>
              <a:rPr lang="en-US" sz="2400" b="1" dirty="0">
                <a:latin typeface="Palatino Linotype" panose="02040502050505030304" pitchFamily="18" charset="0"/>
              </a:rPr>
              <a:t>"triple-negative" and have a poor prognosis</a:t>
            </a:r>
            <a:r>
              <a:rPr lang="en-US" sz="2400" dirty="0">
                <a:latin typeface="Palatino Linotype" panose="02040502050505030304" pitchFamily="18" charset="0"/>
              </a:rPr>
              <a:t>. </a:t>
            </a:r>
          </a:p>
          <a:p>
            <a:endParaRPr lang="en-US" dirty="0"/>
          </a:p>
        </p:txBody>
      </p:sp>
    </p:spTree>
    <p:extLst>
      <p:ext uri="{BB962C8B-B14F-4D97-AF65-F5344CB8AC3E}">
        <p14:creationId xmlns:p14="http://schemas.microsoft.com/office/powerpoint/2010/main" val="2560634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3" y="2455334"/>
            <a:ext cx="6447501" cy="1320800"/>
          </a:xfrm>
        </p:spPr>
        <p:txBody>
          <a:bodyPr>
            <a:normAutofit fontScale="90000"/>
          </a:bodyPr>
          <a:lstStyle/>
          <a:p>
            <a:pPr algn="ctr"/>
            <a:r>
              <a:rPr lang="en-US" sz="6000" dirty="0" err="1">
                <a:latin typeface="Palatino Linotype" panose="02040502050505030304" pitchFamily="18" charset="0"/>
              </a:rPr>
              <a:t>Managemnet</a:t>
            </a:r>
            <a:r>
              <a:rPr lang="en-US" sz="6000" dirty="0">
                <a:latin typeface="Palatino Linotype" panose="02040502050505030304" pitchFamily="18" charset="0"/>
              </a:rPr>
              <a:t> and treatment</a:t>
            </a:r>
          </a:p>
        </p:txBody>
      </p:sp>
      <p:sp>
        <p:nvSpPr>
          <p:cNvPr id="3" name="Content Placeholder 2"/>
          <p:cNvSpPr>
            <a:spLocks noGrp="1"/>
          </p:cNvSpPr>
          <p:nvPr>
            <p:ph idx="1"/>
          </p:nvPr>
        </p:nvSpPr>
        <p:spPr>
          <a:xfrm>
            <a:off x="508001" y="4720563"/>
            <a:ext cx="5054599" cy="1320800"/>
          </a:xfrm>
        </p:spPr>
        <p:txBody>
          <a:bodyPr/>
          <a:lstStyle/>
          <a:p>
            <a:endParaRPr lang="en-US" dirty="0"/>
          </a:p>
        </p:txBody>
      </p:sp>
    </p:spTree>
    <p:extLst>
      <p:ext uri="{BB962C8B-B14F-4D97-AF65-F5344CB8AC3E}">
        <p14:creationId xmlns:p14="http://schemas.microsoft.com/office/powerpoint/2010/main" val="2413323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latin typeface="Palatino Linotype" panose="02040502050505030304" pitchFamily="18" charset="0"/>
              </a:rPr>
              <a:t>Types of treatment</a:t>
            </a:r>
          </a:p>
        </p:txBody>
      </p:sp>
      <p:sp>
        <p:nvSpPr>
          <p:cNvPr id="3" name="Content Placeholder 2"/>
          <p:cNvSpPr>
            <a:spLocks noGrp="1"/>
          </p:cNvSpPr>
          <p:nvPr>
            <p:ph idx="1"/>
          </p:nvPr>
        </p:nvSpPr>
        <p:spPr/>
        <p:txBody>
          <a:bodyPr/>
          <a:lstStyle/>
          <a:p>
            <a:r>
              <a:rPr lang="en-US" sz="2400" dirty="0">
                <a:latin typeface="Palatino Linotype" panose="02040502050505030304" pitchFamily="18" charset="0"/>
              </a:rPr>
              <a:t>The two basic principles of treatment are to reduce the</a:t>
            </a:r>
            <a:br>
              <a:rPr lang="en-US" sz="2400" dirty="0">
                <a:latin typeface="Palatino Linotype" panose="02040502050505030304" pitchFamily="18" charset="0"/>
              </a:rPr>
            </a:br>
            <a:r>
              <a:rPr lang="en-US" sz="2400" dirty="0">
                <a:latin typeface="Palatino Linotype" panose="02040502050505030304" pitchFamily="18" charset="0"/>
              </a:rPr>
              <a:t>chance of local recurrence and the risk of metastatic spread </a:t>
            </a:r>
            <a:br>
              <a:rPr lang="en-US" sz="2400" dirty="0">
                <a:latin typeface="Palatino Linotype" panose="02040502050505030304" pitchFamily="18" charset="0"/>
              </a:rPr>
            </a:br>
            <a:r>
              <a:rPr lang="en-US" sz="2400" dirty="0">
                <a:latin typeface="Palatino Linotype" panose="02040502050505030304" pitchFamily="18" charset="0"/>
              </a:rPr>
              <a:t> </a:t>
            </a:r>
          </a:p>
          <a:p>
            <a:r>
              <a:rPr lang="en-US" sz="2400" dirty="0">
                <a:solidFill>
                  <a:schemeClr val="tx1"/>
                </a:solidFill>
                <a:latin typeface="Palatino Linotype" panose="02040502050505030304" pitchFamily="18" charset="0"/>
              </a:rPr>
              <a:t>Types:</a:t>
            </a:r>
          </a:p>
          <a:p>
            <a:pPr>
              <a:buNone/>
            </a:pPr>
            <a:r>
              <a:rPr lang="en-US" sz="2400" b="1" dirty="0">
                <a:solidFill>
                  <a:schemeClr val="tx1"/>
                </a:solidFill>
                <a:latin typeface="Palatino Linotype" panose="02040502050505030304" pitchFamily="18" charset="0"/>
              </a:rPr>
              <a:t>1.  </a:t>
            </a:r>
            <a:r>
              <a:rPr lang="en-US" sz="2400" dirty="0">
                <a:solidFill>
                  <a:schemeClr val="tx1"/>
                </a:solidFill>
                <a:latin typeface="Palatino Linotype" panose="02040502050505030304" pitchFamily="18" charset="0"/>
              </a:rPr>
              <a:t>Local : surgery and radiotherapy</a:t>
            </a:r>
          </a:p>
          <a:p>
            <a:pPr>
              <a:buNone/>
            </a:pPr>
            <a:r>
              <a:rPr lang="en-US" sz="2400" dirty="0">
                <a:solidFill>
                  <a:schemeClr val="tx1"/>
                </a:solidFill>
                <a:latin typeface="Palatino Linotype" panose="02040502050505030304" pitchFamily="18" charset="0"/>
              </a:rPr>
              <a:t>2. Systemic :  adjuvant, and </a:t>
            </a:r>
            <a:r>
              <a:rPr lang="en-US" sz="2400" dirty="0" err="1">
                <a:solidFill>
                  <a:schemeClr val="tx1"/>
                </a:solidFill>
                <a:latin typeface="Palatino Linotype" panose="02040502050505030304" pitchFamily="18" charset="0"/>
              </a:rPr>
              <a:t>neoadjuvant</a:t>
            </a:r>
            <a:r>
              <a:rPr lang="en-US" sz="2400" dirty="0">
                <a:solidFill>
                  <a:schemeClr val="tx1"/>
                </a:solidFill>
                <a:latin typeface="Palatino Linotype" panose="02040502050505030304" pitchFamily="18" charset="0"/>
              </a:rPr>
              <a:t> </a:t>
            </a:r>
          </a:p>
          <a:p>
            <a:endParaRPr lang="en-US" dirty="0"/>
          </a:p>
        </p:txBody>
      </p:sp>
    </p:spTree>
    <p:extLst>
      <p:ext uri="{BB962C8B-B14F-4D97-AF65-F5344CB8AC3E}">
        <p14:creationId xmlns:p14="http://schemas.microsoft.com/office/powerpoint/2010/main" val="1691256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latin typeface="Palatino Linotype" panose="02040502050505030304" pitchFamily="18" charset="0"/>
              </a:rPr>
              <a:t>Sentinel node biopsy </a:t>
            </a:r>
          </a:p>
        </p:txBody>
      </p:sp>
      <p:sp>
        <p:nvSpPr>
          <p:cNvPr id="3" name="Content Placeholder 2"/>
          <p:cNvSpPr>
            <a:spLocks noGrp="1"/>
          </p:cNvSpPr>
          <p:nvPr>
            <p:ph idx="1"/>
          </p:nvPr>
        </p:nvSpPr>
        <p:spPr/>
        <p:txBody>
          <a:bodyPr>
            <a:normAutofit/>
          </a:bodyPr>
          <a:lstStyle/>
          <a:p>
            <a:r>
              <a:rPr lang="en-US" sz="2400" dirty="0">
                <a:latin typeface="Palatino Linotype" panose="02040502050505030304" pitchFamily="18" charset="0"/>
              </a:rPr>
              <a:t>Standard of care in the management of the axilla in patients</a:t>
            </a:r>
            <a:br>
              <a:rPr lang="en-US" sz="2400" dirty="0">
                <a:latin typeface="Palatino Linotype" panose="02040502050505030304" pitchFamily="18" charset="0"/>
              </a:rPr>
            </a:br>
            <a:r>
              <a:rPr lang="en-US" sz="2400" dirty="0">
                <a:latin typeface="Palatino Linotype" panose="02040502050505030304" pitchFamily="18" charset="0"/>
              </a:rPr>
              <a:t>with clinically node-negative disease. </a:t>
            </a:r>
            <a:br>
              <a:rPr lang="en-US" sz="2400" dirty="0">
                <a:latin typeface="Palatino Linotype" panose="02040502050505030304" pitchFamily="18" charset="0"/>
              </a:rPr>
            </a:br>
            <a:r>
              <a:rPr lang="en-US" sz="2400" dirty="0">
                <a:latin typeface="Palatino Linotype" panose="02040502050505030304" pitchFamily="18" charset="0"/>
              </a:rPr>
              <a:t>In patients in whom there</a:t>
            </a:r>
            <a:br>
              <a:rPr lang="en-US" sz="2400" dirty="0">
                <a:latin typeface="Palatino Linotype" panose="02040502050505030304" pitchFamily="18" charset="0"/>
              </a:rPr>
            </a:br>
            <a:r>
              <a:rPr lang="en-US" sz="2400" dirty="0">
                <a:latin typeface="Palatino Linotype" panose="02040502050505030304" pitchFamily="18" charset="0"/>
              </a:rPr>
              <a:t>is no tumor involvement of the sentinel node, further axillary dissection can be avoided. </a:t>
            </a:r>
            <a:br>
              <a:rPr lang="en-US" sz="2400" dirty="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val="2144964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47501" cy="1320800"/>
          </a:xfrm>
        </p:spPr>
        <p:txBody>
          <a:bodyPr>
            <a:normAutofit/>
          </a:bodyPr>
          <a:lstStyle/>
          <a:p>
            <a:pPr algn="ctr"/>
            <a:r>
              <a:rPr lang="en-US" sz="5400" dirty="0">
                <a:latin typeface="Palatino Linotype" panose="02040502050505030304" pitchFamily="18" charset="0"/>
              </a:rPr>
              <a:t>Surgical treatment</a:t>
            </a:r>
          </a:p>
        </p:txBody>
      </p:sp>
      <p:sp>
        <p:nvSpPr>
          <p:cNvPr id="3" name="Content Placeholder 2"/>
          <p:cNvSpPr>
            <a:spLocks noGrp="1"/>
          </p:cNvSpPr>
          <p:nvPr>
            <p:ph idx="1"/>
          </p:nvPr>
        </p:nvSpPr>
        <p:spPr>
          <a:xfrm>
            <a:off x="0" y="990600"/>
            <a:ext cx="8839200" cy="2133600"/>
          </a:xfrm>
        </p:spPr>
        <p:txBody>
          <a:bodyPr>
            <a:noAutofit/>
          </a:bodyPr>
          <a:lstStyle/>
          <a:p>
            <a:r>
              <a:rPr lang="en-US" sz="2400" b="1" dirty="0">
                <a:latin typeface="Palatino Linotype" panose="02040502050505030304" pitchFamily="18" charset="0"/>
              </a:rPr>
              <a:t>Mastectomy </a:t>
            </a:r>
            <a:r>
              <a:rPr lang="en-US" sz="2400" dirty="0">
                <a:latin typeface="Palatino Linotype" panose="02040502050505030304" pitchFamily="18" charset="0"/>
              </a:rPr>
              <a:t>is indicated for large </a:t>
            </a:r>
            <a:r>
              <a:rPr lang="en-US" sz="2400" dirty="0" err="1">
                <a:latin typeface="Palatino Linotype" panose="02040502050505030304" pitchFamily="18" charset="0"/>
              </a:rPr>
              <a:t>tumours</a:t>
            </a:r>
            <a:r>
              <a:rPr lang="en-US" sz="2400" dirty="0">
                <a:latin typeface="Palatino Linotype" panose="02040502050505030304" pitchFamily="18" charset="0"/>
              </a:rPr>
              <a:t> </a:t>
            </a:r>
          </a:p>
          <a:p>
            <a:pPr marL="0" indent="0">
              <a:buNone/>
            </a:pPr>
            <a:br>
              <a:rPr lang="en-US" sz="2400" dirty="0">
                <a:latin typeface="Palatino Linotype" panose="02040502050505030304" pitchFamily="18" charset="0"/>
              </a:rPr>
            </a:br>
            <a:r>
              <a:rPr lang="en-US" sz="2400" dirty="0">
                <a:latin typeface="Palatino Linotype" panose="02040502050505030304" pitchFamily="18" charset="0"/>
              </a:rPr>
              <a:t>The modified radical (</a:t>
            </a:r>
            <a:r>
              <a:rPr lang="en-US" sz="2400" dirty="0" err="1">
                <a:latin typeface="Palatino Linotype" panose="02040502050505030304" pitchFamily="18" charset="0"/>
              </a:rPr>
              <a:t>Patey</a:t>
            </a:r>
            <a:r>
              <a:rPr lang="en-US" sz="2400" dirty="0">
                <a:latin typeface="Palatino Linotype" panose="02040502050505030304" pitchFamily="18" charset="0"/>
              </a:rPr>
              <a:t>) mastectomy is the most commonly performed </a:t>
            </a:r>
          </a:p>
          <a:p>
            <a:pPr marL="0" indent="0">
              <a:buNone/>
            </a:pPr>
            <a:r>
              <a:rPr lang="en-US" sz="2400" dirty="0">
                <a:latin typeface="Palatino Linotype" panose="02040502050505030304" pitchFamily="18" charset="0"/>
              </a:rPr>
              <a:t>. the whole breast;</a:t>
            </a:r>
            <a:br>
              <a:rPr lang="en-US" sz="2400" dirty="0">
                <a:latin typeface="Palatino Linotype" panose="02040502050505030304" pitchFamily="18" charset="0"/>
              </a:rPr>
            </a:br>
            <a:r>
              <a:rPr lang="en-US" sz="2400" dirty="0">
                <a:latin typeface="Palatino Linotype" panose="02040502050505030304" pitchFamily="18" charset="0"/>
              </a:rPr>
              <a:t>● a large portion of skin, the </a:t>
            </a:r>
            <a:r>
              <a:rPr lang="en-US" sz="2400" dirty="0" err="1">
                <a:latin typeface="Palatino Linotype" panose="02040502050505030304" pitchFamily="18" charset="0"/>
              </a:rPr>
              <a:t>centre</a:t>
            </a:r>
            <a:r>
              <a:rPr lang="en-US" sz="2400" dirty="0">
                <a:latin typeface="Palatino Linotype" panose="02040502050505030304" pitchFamily="18" charset="0"/>
              </a:rPr>
              <a:t> of which overlies the</a:t>
            </a:r>
            <a:br>
              <a:rPr lang="en-US" sz="2400" dirty="0">
                <a:latin typeface="Palatino Linotype" panose="02040502050505030304" pitchFamily="18" charset="0"/>
              </a:rPr>
            </a:br>
            <a:r>
              <a:rPr lang="en-US" sz="2400" dirty="0" err="1">
                <a:latin typeface="Palatino Linotype" panose="02040502050505030304" pitchFamily="18" charset="0"/>
              </a:rPr>
              <a:t>tumour</a:t>
            </a:r>
            <a:r>
              <a:rPr lang="en-US" sz="2400" dirty="0">
                <a:latin typeface="Palatino Linotype" panose="02040502050505030304" pitchFamily="18" charset="0"/>
              </a:rPr>
              <a:t> but which always includes the nipple;</a:t>
            </a:r>
            <a:br>
              <a:rPr lang="en-US" sz="2400" dirty="0">
                <a:latin typeface="Palatino Linotype" panose="02040502050505030304" pitchFamily="18" charset="0"/>
              </a:rPr>
            </a:br>
            <a:r>
              <a:rPr lang="en-US" sz="2400" dirty="0">
                <a:latin typeface="Palatino Linotype" panose="02040502050505030304" pitchFamily="18" charset="0"/>
              </a:rPr>
              <a:t>● all of the fat, fascia and lymph nodes of the axilla. </a:t>
            </a:r>
            <a:br>
              <a:rPr lang="en-US" sz="2400" dirty="0">
                <a:latin typeface="Palatino Linotype" panose="02040502050505030304" pitchFamily="18" charset="0"/>
              </a:rPr>
            </a:br>
            <a:br>
              <a:rPr lang="en-US" sz="2400" dirty="0">
                <a:latin typeface="Palatino Linotype" panose="02040502050505030304" pitchFamily="18" charset="0"/>
              </a:rPr>
            </a:br>
            <a:r>
              <a:rPr lang="en-US" sz="2400" dirty="0">
                <a:latin typeface="Palatino Linotype" panose="02040502050505030304" pitchFamily="18" charset="0"/>
              </a:rPr>
              <a:t>Simple mastectomy involves removal</a:t>
            </a:r>
            <a:br>
              <a:rPr lang="en-US" sz="2400" dirty="0">
                <a:latin typeface="Palatino Linotype" panose="02040502050505030304" pitchFamily="18" charset="0"/>
              </a:rPr>
            </a:br>
            <a:r>
              <a:rPr lang="en-US" sz="2400" dirty="0">
                <a:latin typeface="Palatino Linotype" panose="02040502050505030304" pitchFamily="18" charset="0"/>
              </a:rPr>
              <a:t>of only the breasts with no dissection of the axillary lymph nodes</a:t>
            </a:r>
          </a:p>
          <a:p>
            <a:r>
              <a:rPr lang="en-US" sz="2400" dirty="0">
                <a:latin typeface="Palatino Linotype" panose="02040502050505030304" pitchFamily="18" charset="0"/>
              </a:rPr>
              <a:t>Conservative breast cancer surgery This is aimed at</a:t>
            </a:r>
            <a:br>
              <a:rPr lang="en-US" sz="2400" dirty="0">
                <a:latin typeface="Palatino Linotype" panose="02040502050505030304" pitchFamily="18" charset="0"/>
              </a:rPr>
            </a:br>
            <a:r>
              <a:rPr lang="en-US" sz="2400" dirty="0">
                <a:latin typeface="Palatino Linotype" panose="02040502050505030304" pitchFamily="18" charset="0"/>
              </a:rPr>
              <a:t>removing the </a:t>
            </a:r>
            <a:r>
              <a:rPr lang="en-US" sz="2400" dirty="0" err="1">
                <a:latin typeface="Palatino Linotype" panose="02040502050505030304" pitchFamily="18" charset="0"/>
              </a:rPr>
              <a:t>tumour</a:t>
            </a:r>
            <a:r>
              <a:rPr lang="en-US" sz="2400" dirty="0">
                <a:latin typeface="Palatino Linotype" panose="02040502050505030304" pitchFamily="18" charset="0"/>
              </a:rPr>
              <a:t> plus a margin of normal breast tissue. </a:t>
            </a:r>
            <a:br>
              <a:rPr lang="en-US" sz="2400" dirty="0"/>
            </a:br>
            <a:br>
              <a:rPr lang="en-US" sz="2400" dirty="0"/>
            </a:br>
            <a:endParaRPr lang="en-US" sz="2400" dirty="0"/>
          </a:p>
        </p:txBody>
      </p:sp>
    </p:spTree>
    <p:extLst>
      <p:ext uri="{BB962C8B-B14F-4D97-AF65-F5344CB8AC3E}">
        <p14:creationId xmlns:p14="http://schemas.microsoft.com/office/powerpoint/2010/main" val="1525910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Palatino Linotype" panose="02040502050505030304" pitchFamily="18" charset="0"/>
              </a:rPr>
              <a:t>RADIOTHERAPY</a:t>
            </a:r>
          </a:p>
        </p:txBody>
      </p:sp>
      <p:sp>
        <p:nvSpPr>
          <p:cNvPr id="3" name="Content Placeholder 2"/>
          <p:cNvSpPr>
            <a:spLocks noGrp="1"/>
          </p:cNvSpPr>
          <p:nvPr>
            <p:ph idx="1"/>
          </p:nvPr>
        </p:nvSpPr>
        <p:spPr/>
        <p:txBody>
          <a:bodyPr>
            <a:normAutofit/>
          </a:bodyPr>
          <a:lstStyle/>
          <a:p>
            <a:r>
              <a:rPr lang="en-US" sz="2800" dirty="0">
                <a:latin typeface="Palatino Linotype" panose="02040502050505030304" pitchFamily="18" charset="0"/>
              </a:rPr>
              <a:t>Radiotherapy to the chest wall after mastectomy is indicated</a:t>
            </a:r>
            <a:br>
              <a:rPr lang="en-US" sz="2800" dirty="0">
                <a:latin typeface="Palatino Linotype" panose="02040502050505030304" pitchFamily="18" charset="0"/>
              </a:rPr>
            </a:br>
            <a:r>
              <a:rPr lang="en-US" sz="2800" dirty="0">
                <a:latin typeface="Palatino Linotype" panose="02040502050505030304" pitchFamily="18" charset="0"/>
              </a:rPr>
              <a:t>in selected patients in whom the risks of local recurrence are</a:t>
            </a:r>
            <a:br>
              <a:rPr lang="en-US" sz="2800" dirty="0">
                <a:latin typeface="Palatino Linotype" panose="02040502050505030304" pitchFamily="18" charset="0"/>
              </a:rPr>
            </a:br>
            <a:r>
              <a:rPr lang="en-US" sz="2800" dirty="0">
                <a:latin typeface="Palatino Linotype" panose="02040502050505030304" pitchFamily="18" charset="0"/>
              </a:rPr>
              <a:t>high. </a:t>
            </a:r>
            <a:br>
              <a:rPr lang="en-US" sz="2800" dirty="0">
                <a:latin typeface="Palatino Linotype" panose="02040502050505030304" pitchFamily="18" charset="0"/>
              </a:rPr>
            </a:br>
            <a:endParaRPr lang="en-US" sz="2800" dirty="0">
              <a:latin typeface="Palatino Linotype" panose="02040502050505030304" pitchFamily="18" charset="0"/>
            </a:endParaRPr>
          </a:p>
        </p:txBody>
      </p:sp>
    </p:spTree>
    <p:extLst>
      <p:ext uri="{BB962C8B-B14F-4D97-AF65-F5344CB8AC3E}">
        <p14:creationId xmlns:p14="http://schemas.microsoft.com/office/powerpoint/2010/main" val="376308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429000" cy="2057400"/>
          </a:xfrm>
        </p:spPr>
        <p:txBody>
          <a:bodyPr>
            <a:normAutofit/>
          </a:bodyPr>
          <a:lstStyle/>
          <a:p>
            <a:r>
              <a:rPr lang="en-US" dirty="0"/>
              <a:t>Four Quadrants of breast</a:t>
            </a:r>
          </a:p>
        </p:txBody>
      </p:sp>
      <p:sp>
        <p:nvSpPr>
          <p:cNvPr id="3" name="Content Placeholder 2"/>
          <p:cNvSpPr>
            <a:spLocks noGrp="1"/>
          </p:cNvSpPr>
          <p:nvPr>
            <p:ph type="body" sz="half" idx="2"/>
          </p:nvPr>
        </p:nvSpPr>
        <p:spPr>
          <a:xfrm>
            <a:off x="5389098" y="2819400"/>
            <a:ext cx="3429000" cy="2971800"/>
          </a:xfrm>
        </p:spPr>
        <p:txBody>
          <a:bodyPr>
            <a:normAutofit fontScale="85000" lnSpcReduction="20000"/>
          </a:bodyPr>
          <a:lstStyle/>
          <a:p>
            <a:r>
              <a:rPr lang="en-US" sz="1600" dirty="0">
                <a:solidFill>
                  <a:srgbClr val="FF0000"/>
                </a:solidFill>
              </a:rPr>
              <a:t> Upper outer </a:t>
            </a:r>
            <a:r>
              <a:rPr lang="en-US" sz="1600" dirty="0"/>
              <a:t>(</a:t>
            </a:r>
            <a:r>
              <a:rPr lang="en-US" sz="1600" dirty="0" err="1"/>
              <a:t>superolateral</a:t>
            </a:r>
            <a:r>
              <a:rPr lang="en-US" sz="1600" dirty="0"/>
              <a:t>) quadrant</a:t>
            </a:r>
          </a:p>
          <a:p>
            <a:r>
              <a:rPr lang="en-US" sz="1600" dirty="0">
                <a:solidFill>
                  <a:srgbClr val="FF0000"/>
                </a:solidFill>
              </a:rPr>
              <a:t> Upper inner </a:t>
            </a:r>
            <a:r>
              <a:rPr lang="en-US" sz="1600" dirty="0"/>
              <a:t>(</a:t>
            </a:r>
            <a:r>
              <a:rPr lang="en-US" sz="1600" dirty="0" err="1"/>
              <a:t>superomedial</a:t>
            </a:r>
            <a:r>
              <a:rPr lang="en-US" sz="1600" dirty="0"/>
              <a:t>) quadrant</a:t>
            </a:r>
          </a:p>
          <a:p>
            <a:r>
              <a:rPr lang="en-US" sz="1600" dirty="0">
                <a:solidFill>
                  <a:srgbClr val="FF0000"/>
                </a:solidFill>
              </a:rPr>
              <a:t> Lower outer </a:t>
            </a:r>
            <a:r>
              <a:rPr lang="en-US" sz="1600" dirty="0"/>
              <a:t>(</a:t>
            </a:r>
            <a:r>
              <a:rPr lang="en-US" sz="1600" dirty="0" err="1"/>
              <a:t>inferolateral</a:t>
            </a:r>
            <a:r>
              <a:rPr lang="en-US" sz="1600" dirty="0"/>
              <a:t>) quadrant</a:t>
            </a:r>
          </a:p>
          <a:p>
            <a:r>
              <a:rPr lang="en-US" sz="1600" dirty="0">
                <a:solidFill>
                  <a:srgbClr val="FF0000"/>
                </a:solidFill>
              </a:rPr>
              <a:t> Lower inner </a:t>
            </a:r>
            <a:r>
              <a:rPr lang="en-US" sz="1600" dirty="0"/>
              <a:t>(</a:t>
            </a:r>
            <a:r>
              <a:rPr lang="en-US" sz="1600" dirty="0" err="1"/>
              <a:t>inferomedial</a:t>
            </a:r>
            <a:r>
              <a:rPr lang="en-US" sz="1600" dirty="0"/>
              <a:t>) quadrant</a:t>
            </a:r>
          </a:p>
          <a:p>
            <a:endParaRPr lang="en-US" sz="1600" dirty="0"/>
          </a:p>
          <a:p>
            <a:endParaRPr lang="en-US" sz="1600" dirty="0"/>
          </a:p>
          <a:p>
            <a:pPr>
              <a:buFont typeface="Wingdings" pitchFamily="2" charset="2"/>
              <a:buChar char="v"/>
            </a:pPr>
            <a:r>
              <a:rPr lang="en-US" sz="1600" dirty="0"/>
              <a:t>Majority of cancers develop</a:t>
            </a:r>
          </a:p>
          <a:p>
            <a:pPr>
              <a:buNone/>
            </a:pPr>
            <a:r>
              <a:rPr lang="en-US" sz="1600" dirty="0"/>
              <a:t> in </a:t>
            </a:r>
            <a:r>
              <a:rPr lang="en-US" sz="1600" dirty="0">
                <a:solidFill>
                  <a:srgbClr val="FF0000"/>
                </a:solidFill>
              </a:rPr>
              <a:t>upper outer quadrant</a:t>
            </a:r>
          </a:p>
          <a:p>
            <a:pPr>
              <a:buNone/>
            </a:pPr>
            <a:r>
              <a:rPr lang="en-US" sz="1600" dirty="0">
                <a:solidFill>
                  <a:srgbClr val="FF0000"/>
                </a:solidFill>
              </a:rPr>
              <a:t> </a:t>
            </a:r>
            <a:r>
              <a:rPr lang="en-US" sz="1600" dirty="0"/>
              <a:t>because this area has</a:t>
            </a:r>
          </a:p>
          <a:p>
            <a:pPr>
              <a:buNone/>
            </a:pPr>
            <a:r>
              <a:rPr lang="en-US" sz="1600" dirty="0"/>
              <a:t> a lot of glandular tissue.</a:t>
            </a:r>
            <a:endParaRPr lang="en-US" sz="1600" dirty="0">
              <a:solidFill>
                <a:srgbClr val="FF0000"/>
              </a:solidFill>
            </a:endParaRPr>
          </a:p>
          <a:p>
            <a:endParaRPr lang="en-US" dirty="0"/>
          </a:p>
        </p:txBody>
      </p:sp>
      <p:pic>
        <p:nvPicPr>
          <p:cNvPr id="4" name="Picture 1" descr="C:\Users\nawaiseh\Desktop\breast-cancer-13-638.jpg"/>
          <p:cNvPicPr>
            <a:picLocks noChangeAspect="1" noChangeArrowheads="1"/>
          </p:cNvPicPr>
          <p:nvPr/>
        </p:nvPicPr>
        <p:blipFill>
          <a:blip r:embed="rId2"/>
          <a:srcRect/>
          <a:stretch>
            <a:fillRect/>
          </a:stretch>
        </p:blipFill>
        <p:spPr bwMode="auto">
          <a:xfrm>
            <a:off x="381000" y="838200"/>
            <a:ext cx="4572000" cy="2057400"/>
          </a:xfrm>
          <a:prstGeom prst="rect">
            <a:avLst/>
          </a:prstGeom>
          <a:ln>
            <a:noFill/>
          </a:ln>
          <a:effectLst>
            <a:outerShdw blurRad="292100" dist="139700" dir="2700000" algn="tl" rotWithShape="0">
              <a:srgbClr val="333333">
                <a:alpha val="65000"/>
              </a:srgbClr>
            </a:outerShdw>
          </a:effectLst>
        </p:spPr>
      </p:pic>
      <p:pic>
        <p:nvPicPr>
          <p:cNvPr id="11266" name="Picture 2" descr="See the source image"/>
          <p:cNvPicPr>
            <a:picLocks noChangeAspect="1" noChangeArrowheads="1"/>
          </p:cNvPicPr>
          <p:nvPr/>
        </p:nvPicPr>
        <p:blipFill>
          <a:blip r:embed="rId3"/>
          <a:srcRect/>
          <a:stretch>
            <a:fillRect/>
          </a:stretch>
        </p:blipFill>
        <p:spPr bwMode="auto">
          <a:xfrm>
            <a:off x="381000" y="2895600"/>
            <a:ext cx="457200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latin typeface="Palatino Linotype" panose="02040502050505030304" pitchFamily="18" charset="0"/>
              </a:rPr>
              <a:t>HORMONE THERAPY</a:t>
            </a:r>
          </a:p>
        </p:txBody>
      </p:sp>
      <p:sp>
        <p:nvSpPr>
          <p:cNvPr id="3" name="Content Placeholder 2"/>
          <p:cNvSpPr>
            <a:spLocks noGrp="1"/>
          </p:cNvSpPr>
          <p:nvPr>
            <p:ph idx="1"/>
          </p:nvPr>
        </p:nvSpPr>
        <p:spPr/>
        <p:txBody>
          <a:bodyPr>
            <a:normAutofit/>
          </a:bodyPr>
          <a:lstStyle/>
          <a:p>
            <a:r>
              <a:rPr lang="en-US" sz="2800" dirty="0" err="1">
                <a:latin typeface="Palatino Linotype" panose="02040502050505030304" pitchFamily="18" charset="0"/>
              </a:rPr>
              <a:t>Tamoxifen</a:t>
            </a:r>
            <a:r>
              <a:rPr lang="en-US" sz="2800" dirty="0">
                <a:latin typeface="Palatino Linotype" panose="02040502050505030304" pitchFamily="18" charset="0"/>
              </a:rPr>
              <a:t> has been the most widely used ‘hormonal’ treatment in breast cancer. </a:t>
            </a:r>
            <a:r>
              <a:rPr lang="en-US" sz="2800" dirty="0">
                <a:solidFill>
                  <a:schemeClr val="tx1"/>
                </a:solidFill>
                <a:latin typeface="Palatino Linotype" panose="02040502050505030304" pitchFamily="18" charset="0"/>
              </a:rPr>
              <a:t>act as estrogen receptor antagonists, decreasing </a:t>
            </a:r>
            <a:r>
              <a:rPr lang="en-US" sz="2800" b="1" dirty="0">
                <a:solidFill>
                  <a:schemeClr val="tx1"/>
                </a:solidFill>
                <a:latin typeface="Palatino Linotype" panose="02040502050505030304" pitchFamily="18" charset="0"/>
              </a:rPr>
              <a:t>recurrence</a:t>
            </a:r>
            <a:r>
              <a:rPr lang="en-US" sz="2800" dirty="0">
                <a:solidFill>
                  <a:schemeClr val="tx1"/>
                </a:solidFill>
                <a:latin typeface="Palatino Linotype" panose="02040502050505030304" pitchFamily="18" charset="0"/>
              </a:rPr>
              <a:t> rates </a:t>
            </a:r>
            <a:r>
              <a:rPr lang="en-US" sz="2800" dirty="0">
                <a:latin typeface="Palatino Linotype" panose="02040502050505030304" pitchFamily="18" charset="0"/>
              </a:rPr>
              <a:t>In ER+ cancers</a:t>
            </a:r>
            <a:r>
              <a:rPr lang="en-US" sz="2400" dirty="0">
                <a:latin typeface="Palatino Linotype" panose="02040502050505030304" pitchFamily="18" charset="0"/>
              </a:rPr>
              <a:t>.</a:t>
            </a:r>
            <a:br>
              <a:rPr lang="en-US" sz="2400" dirty="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val="540175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Palatino Linotype" panose="02040502050505030304" pitchFamily="18" charset="0"/>
              </a:rPr>
              <a:t>CHEMOTHERAPY</a:t>
            </a:r>
          </a:p>
        </p:txBody>
      </p:sp>
      <p:sp>
        <p:nvSpPr>
          <p:cNvPr id="3" name="Content Placeholder 2"/>
          <p:cNvSpPr>
            <a:spLocks noGrp="1"/>
          </p:cNvSpPr>
          <p:nvPr>
            <p:ph idx="1"/>
          </p:nvPr>
        </p:nvSpPr>
        <p:spPr/>
        <p:txBody>
          <a:bodyPr/>
          <a:lstStyle/>
          <a:p>
            <a:r>
              <a:rPr lang="en-US" sz="2400" dirty="0">
                <a:latin typeface="Palatino Linotype" panose="02040502050505030304" pitchFamily="18" charset="0"/>
              </a:rPr>
              <a:t>Chemotherapy using a first-generation regime such as a</a:t>
            </a:r>
            <a:br>
              <a:rPr lang="en-US" sz="2400" dirty="0">
                <a:latin typeface="Palatino Linotype" panose="02040502050505030304" pitchFamily="18" charset="0"/>
              </a:rPr>
            </a:br>
            <a:r>
              <a:rPr lang="en-US" sz="2400" dirty="0">
                <a:latin typeface="Palatino Linotype" panose="02040502050505030304" pitchFamily="18" charset="0"/>
              </a:rPr>
              <a:t>6-monthly cycle of cyclophosphamide, methotrexate and</a:t>
            </a:r>
            <a:br>
              <a:rPr lang="en-US" sz="2400" dirty="0">
                <a:latin typeface="Palatino Linotype" panose="02040502050505030304" pitchFamily="18" charset="0"/>
              </a:rPr>
            </a:br>
            <a:r>
              <a:rPr lang="en-US" sz="2400" dirty="0">
                <a:latin typeface="Palatino Linotype" panose="02040502050505030304" pitchFamily="18" charset="0"/>
              </a:rPr>
              <a:t>5-fluorouracil (CMF) will achieve a 25% reduction in the risk of relapse over a 10–15-year period. </a:t>
            </a:r>
            <a:br>
              <a:rPr lang="en-US" dirty="0"/>
            </a:br>
            <a:endParaRPr lang="en-US" dirty="0"/>
          </a:p>
        </p:txBody>
      </p:sp>
    </p:spTree>
    <p:extLst>
      <p:ext uri="{BB962C8B-B14F-4D97-AF65-F5344CB8AC3E}">
        <p14:creationId xmlns:p14="http://schemas.microsoft.com/office/powerpoint/2010/main" val="3462709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Palatino Linotype" panose="02040502050505030304" pitchFamily="18" charset="0"/>
              </a:rPr>
              <a:t>Biological therapy</a:t>
            </a:r>
          </a:p>
        </p:txBody>
      </p:sp>
      <p:sp>
        <p:nvSpPr>
          <p:cNvPr id="3" name="Content Placeholder 2"/>
          <p:cNvSpPr>
            <a:spLocks noGrp="1"/>
          </p:cNvSpPr>
          <p:nvPr>
            <p:ph idx="1"/>
          </p:nvPr>
        </p:nvSpPr>
        <p:spPr/>
        <p:txBody>
          <a:bodyPr>
            <a:normAutofit/>
          </a:bodyPr>
          <a:lstStyle/>
          <a:p>
            <a:r>
              <a:rPr lang="en-US" sz="2400" dirty="0" err="1">
                <a:latin typeface="Palatino Linotype" panose="02040502050505030304" pitchFamily="18" charset="0"/>
              </a:rPr>
              <a:t>taxane</a:t>
            </a:r>
            <a:r>
              <a:rPr lang="en-US" sz="2400" dirty="0">
                <a:latin typeface="Palatino Linotype" panose="02040502050505030304" pitchFamily="18" charset="0"/>
              </a:rPr>
              <a:t> and </a:t>
            </a:r>
            <a:r>
              <a:rPr lang="en-US" sz="2400" dirty="0" err="1">
                <a:latin typeface="Palatino Linotype" panose="02040502050505030304" pitchFamily="18" charset="0"/>
              </a:rPr>
              <a:t>Trastuzumab</a:t>
            </a:r>
            <a:r>
              <a:rPr lang="en-US" sz="2400" dirty="0">
                <a:latin typeface="Palatino Linotype" panose="02040502050505030304" pitchFamily="18" charset="0"/>
              </a:rPr>
              <a:t> was initially approved for the treatment</a:t>
            </a:r>
            <a:br>
              <a:rPr lang="en-US" sz="2400" dirty="0">
                <a:latin typeface="Palatino Linotype" panose="02040502050505030304" pitchFamily="18" charset="0"/>
              </a:rPr>
            </a:br>
            <a:r>
              <a:rPr lang="en-US" sz="2400" dirty="0">
                <a:latin typeface="Palatino Linotype" panose="02040502050505030304" pitchFamily="18" charset="0"/>
              </a:rPr>
              <a:t>of HER2/</a:t>
            </a:r>
            <a:r>
              <a:rPr lang="en-US" sz="2400" dirty="0" err="1">
                <a:latin typeface="Palatino Linotype" panose="02040502050505030304" pitchFamily="18" charset="0"/>
              </a:rPr>
              <a:t>neu</a:t>
            </a:r>
            <a:r>
              <a:rPr lang="en-US" sz="2400" dirty="0">
                <a:latin typeface="Palatino Linotype" panose="02040502050505030304" pitchFamily="18" charset="0"/>
              </a:rPr>
              <a:t>-positive breast cancer in patients with metastatic</a:t>
            </a:r>
            <a:br>
              <a:rPr lang="en-US" sz="2400" dirty="0">
                <a:latin typeface="Palatino Linotype" panose="02040502050505030304" pitchFamily="18" charset="0"/>
              </a:rPr>
            </a:br>
            <a:r>
              <a:rPr lang="en-US" sz="2400" dirty="0">
                <a:latin typeface="Palatino Linotype" panose="02040502050505030304" pitchFamily="18" charset="0"/>
              </a:rPr>
              <a:t>disease </a:t>
            </a:r>
            <a:br>
              <a:rPr lang="en-US" sz="2400" dirty="0">
                <a:latin typeface="Palatino Linotype" panose="02040502050505030304" pitchFamily="18" charset="0"/>
              </a:rPr>
            </a:br>
            <a:endParaRPr lang="en-US" sz="2400" dirty="0">
              <a:latin typeface="Palatino Linotype" panose="02040502050505030304" pitchFamily="18" charset="0"/>
            </a:endParaRPr>
          </a:p>
        </p:txBody>
      </p:sp>
    </p:spTree>
    <p:extLst>
      <p:ext uri="{BB962C8B-B14F-4D97-AF65-F5344CB8AC3E}">
        <p14:creationId xmlns:p14="http://schemas.microsoft.com/office/powerpoint/2010/main" val="2075864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D4B0-E364-D680-2564-FBAD3E89C1DC}"/>
              </a:ext>
            </a:extLst>
          </p:cNvPr>
          <p:cNvSpPr>
            <a:spLocks noGrp="1"/>
          </p:cNvSpPr>
          <p:nvPr>
            <p:ph type="title"/>
          </p:nvPr>
        </p:nvSpPr>
        <p:spPr>
          <a:xfrm>
            <a:off x="838200" y="1981200"/>
            <a:ext cx="6447501" cy="3733800"/>
          </a:xfrm>
        </p:spPr>
        <p:txBody>
          <a:bodyPr>
            <a:normAutofit/>
          </a:bodyPr>
          <a:lstStyle/>
          <a:p>
            <a:pPr algn="ctr"/>
            <a:r>
              <a:rPr lang="en-US" sz="8800" dirty="0">
                <a:latin typeface="Algerian" panose="04020705040A02060702" pitchFamily="82" charset="0"/>
              </a:rPr>
              <a:t>THANK</a:t>
            </a:r>
            <a:br>
              <a:rPr lang="en-US" sz="8800" dirty="0">
                <a:latin typeface="Algerian" panose="04020705040A02060702" pitchFamily="82" charset="0"/>
              </a:rPr>
            </a:br>
            <a:r>
              <a:rPr lang="en-US" sz="8800" dirty="0">
                <a:latin typeface="Algerian" panose="04020705040A02060702" pitchFamily="82" charset="0"/>
              </a:rPr>
              <a:t>YOU</a:t>
            </a:r>
          </a:p>
        </p:txBody>
      </p:sp>
      <p:sp>
        <p:nvSpPr>
          <p:cNvPr id="3" name="Content Placeholder 2">
            <a:extLst>
              <a:ext uri="{FF2B5EF4-FFF2-40B4-BE49-F238E27FC236}">
                <a16:creationId xmlns:a16="http://schemas.microsoft.com/office/drawing/2014/main" id="{9578CD3F-D0FD-FCE5-FAB4-9001D2B31E9E}"/>
              </a:ext>
            </a:extLst>
          </p:cNvPr>
          <p:cNvSpPr>
            <a:spLocks noGrp="1"/>
          </p:cNvSpPr>
          <p:nvPr>
            <p:ph idx="1"/>
          </p:nvPr>
        </p:nvSpPr>
        <p:spPr>
          <a:xfrm flipV="1">
            <a:off x="508001" y="6041363"/>
            <a:ext cx="4444999" cy="511837"/>
          </a:xfrm>
        </p:spPr>
        <p:txBody>
          <a:bodyPr>
            <a:normAutofit fontScale="47500" lnSpcReduction="20000"/>
          </a:bodyPr>
          <a:lstStyle/>
          <a:p>
            <a:pPr marL="0" indent="0">
              <a:buNone/>
            </a:pPr>
            <a:endParaRPr lang="en-US" sz="6600" dirty="0"/>
          </a:p>
          <a:p>
            <a:pPr marL="0" indent="0">
              <a:buNone/>
            </a:pPr>
            <a:endParaRPr lang="en-US" sz="6600" dirty="0"/>
          </a:p>
        </p:txBody>
      </p:sp>
      <p:pic>
        <p:nvPicPr>
          <p:cNvPr id="4" name="Picture 3">
            <a:extLst>
              <a:ext uri="{FF2B5EF4-FFF2-40B4-BE49-F238E27FC236}">
                <a16:creationId xmlns:a16="http://schemas.microsoft.com/office/drawing/2014/main" id="{5F506A36-3F35-C15F-B1F4-9625079EEA55}"/>
              </a:ext>
            </a:extLst>
          </p:cNvPr>
          <p:cNvPicPr>
            <a:picLocks noChangeAspect="1"/>
          </p:cNvPicPr>
          <p:nvPr/>
        </p:nvPicPr>
        <p:blipFill>
          <a:blip r:embed="rId2"/>
          <a:stretch>
            <a:fillRect/>
          </a:stretch>
        </p:blipFill>
        <p:spPr>
          <a:xfrm>
            <a:off x="2286000" y="4647600"/>
            <a:ext cx="3276600" cy="1753200"/>
          </a:xfrm>
          <a:prstGeom prst="rect">
            <a:avLst/>
          </a:prstGeom>
        </p:spPr>
      </p:pic>
    </p:spTree>
    <p:extLst>
      <p:ext uri="{BB962C8B-B14F-4D97-AF65-F5344CB8AC3E}">
        <p14:creationId xmlns:p14="http://schemas.microsoft.com/office/powerpoint/2010/main" val="16592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EXTENT </a:t>
            </a:r>
          </a:p>
          <a:p>
            <a:pPr>
              <a:buFont typeface="Wingdings" pitchFamily="2" charset="2"/>
              <a:buChar char="Ø"/>
            </a:pPr>
            <a:r>
              <a:rPr lang="en-US" sz="2800" dirty="0"/>
              <a:t> Vertically from 2nd to 6th rib </a:t>
            </a:r>
          </a:p>
          <a:p>
            <a:pPr>
              <a:buFont typeface="Wingdings" pitchFamily="2" charset="2"/>
              <a:buChar char="Ø"/>
            </a:pPr>
            <a:r>
              <a:rPr lang="en-US" sz="2800" dirty="0"/>
              <a:t> Horizontally From lateral border of sternum to mid </a:t>
            </a:r>
            <a:r>
              <a:rPr lang="en-US" sz="2800" dirty="0" err="1"/>
              <a:t>axillary</a:t>
            </a:r>
            <a:r>
              <a:rPr lang="en-US" sz="2800" dirty="0"/>
              <a:t> line</a:t>
            </a:r>
          </a:p>
          <a:p>
            <a:pPr>
              <a:buFont typeface="Wingdings" pitchFamily="2" charset="2"/>
              <a:buChar char="Ø"/>
            </a:pPr>
            <a:r>
              <a:rPr lang="en-US" sz="2800" dirty="0"/>
              <a:t> </a:t>
            </a:r>
            <a:r>
              <a:rPr lang="en-US" sz="2800" dirty="0" err="1"/>
              <a:t>lt</a:t>
            </a:r>
            <a:r>
              <a:rPr lang="en-US" sz="2800" dirty="0"/>
              <a:t> lies superficial to deep fascia </a:t>
            </a:r>
          </a:p>
        </p:txBody>
      </p:sp>
      <p:pic>
        <p:nvPicPr>
          <p:cNvPr id="9217" name="Picture 1" descr="C:\Users\nawaiseh\Desktop\1236.jpg"/>
          <p:cNvPicPr>
            <a:picLocks noChangeAspect="1" noChangeArrowheads="1"/>
          </p:cNvPicPr>
          <p:nvPr/>
        </p:nvPicPr>
        <p:blipFill>
          <a:blip r:embed="rId2"/>
          <a:srcRect/>
          <a:stretch>
            <a:fillRect/>
          </a:stretch>
        </p:blipFill>
        <p:spPr bwMode="auto">
          <a:xfrm>
            <a:off x="5181601" y="4286250"/>
            <a:ext cx="2901206" cy="2571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lies over</a:t>
            </a:r>
            <a:endParaRPr lang="ar-JO" dirty="0"/>
          </a:p>
          <a:p>
            <a:pPr marL="578358" indent="-514350">
              <a:buFont typeface="+mj-lt"/>
              <a:buAutoNum type="arabicPeriod"/>
            </a:pPr>
            <a:r>
              <a:rPr lang="en-US" dirty="0"/>
              <a:t>The </a:t>
            </a:r>
            <a:r>
              <a:rPr lang="en-US" dirty="0" err="1"/>
              <a:t>pectoralis</a:t>
            </a:r>
            <a:r>
              <a:rPr lang="en-US" dirty="0"/>
              <a:t> major 2/3</a:t>
            </a:r>
            <a:endParaRPr lang="ar-JO" dirty="0"/>
          </a:p>
          <a:p>
            <a:pPr marL="578358" indent="-514350">
              <a:buFont typeface="+mj-lt"/>
              <a:buAutoNum type="arabicPeriod"/>
            </a:pPr>
            <a:r>
              <a:rPr lang="en-US" dirty="0"/>
              <a:t> The </a:t>
            </a:r>
            <a:r>
              <a:rPr lang="en-US" dirty="0" err="1"/>
              <a:t>serratus</a:t>
            </a:r>
            <a:r>
              <a:rPr lang="en-US" dirty="0"/>
              <a:t> anterior 1/3</a:t>
            </a:r>
            <a:endParaRPr lang="ar-JO" dirty="0"/>
          </a:p>
          <a:p>
            <a:pPr marL="578358" indent="-514350">
              <a:buFont typeface="+mj-lt"/>
              <a:buAutoNum type="arabicPeriod"/>
            </a:pPr>
            <a:r>
              <a:rPr lang="en-US" dirty="0"/>
              <a:t>Others are the external oblique, rectus sheath</a:t>
            </a:r>
          </a:p>
        </p:txBody>
      </p:sp>
      <p:pic>
        <p:nvPicPr>
          <p:cNvPr id="8194" name="Picture 2" descr="نتيجة بحث الصور عن breast lie on muscles"/>
          <p:cNvPicPr>
            <a:picLocks noChangeAspect="1" noChangeArrowheads="1"/>
          </p:cNvPicPr>
          <p:nvPr/>
        </p:nvPicPr>
        <p:blipFill>
          <a:blip r:embed="rId2"/>
          <a:srcRect/>
          <a:stretch>
            <a:fillRect/>
          </a:stretch>
        </p:blipFill>
        <p:spPr bwMode="auto">
          <a:xfrm>
            <a:off x="3886200" y="3963272"/>
            <a:ext cx="3962400" cy="2428875"/>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0.xml><?xml version="1.0" encoding="utf-8"?>
<a:theme xmlns:a="http://schemas.openxmlformats.org/drawingml/2006/main" name="1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1.xml><?xml version="1.0" encoding="utf-8"?>
<a:theme xmlns:a="http://schemas.openxmlformats.org/drawingml/2006/main" name="1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2.xml><?xml version="1.0" encoding="utf-8"?>
<a:theme xmlns:a="http://schemas.openxmlformats.org/drawingml/2006/main" name="16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3.xml><?xml version="1.0" encoding="utf-8"?>
<a:theme xmlns:a="http://schemas.openxmlformats.org/drawingml/2006/main" name="1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4.xml><?xml version="1.0" encoding="utf-8"?>
<a:theme xmlns:a="http://schemas.openxmlformats.org/drawingml/2006/main" name="1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5.xml><?xml version="1.0" encoding="utf-8"?>
<a:theme xmlns:a="http://schemas.openxmlformats.org/drawingml/2006/main" name="19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6.xml><?xml version="1.0" encoding="utf-8"?>
<a:theme xmlns:a="http://schemas.openxmlformats.org/drawingml/2006/main" name="20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7.xml><?xml version="1.0" encoding="utf-8"?>
<a:theme xmlns:a="http://schemas.openxmlformats.org/drawingml/2006/main" name="2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8.xml><?xml version="1.0" encoding="utf-8"?>
<a:theme xmlns:a="http://schemas.openxmlformats.org/drawingml/2006/main" name="2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19.xml><?xml version="1.0" encoding="utf-8"?>
<a:theme xmlns:a="http://schemas.openxmlformats.org/drawingml/2006/main" name="2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0.xml><?xml version="1.0" encoding="utf-8"?>
<a:theme xmlns:a="http://schemas.openxmlformats.org/drawingml/2006/main" name="2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1.xml><?xml version="1.0" encoding="utf-8"?>
<a:theme xmlns:a="http://schemas.openxmlformats.org/drawingml/2006/main" name="2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2.xml><?xml version="1.0" encoding="utf-8"?>
<a:theme xmlns:a="http://schemas.openxmlformats.org/drawingml/2006/main" name="26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3.xml><?xml version="1.0" encoding="utf-8"?>
<a:theme xmlns:a="http://schemas.openxmlformats.org/drawingml/2006/main" name="2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4.xml><?xml version="1.0" encoding="utf-8"?>
<a:theme xmlns:a="http://schemas.openxmlformats.org/drawingml/2006/main" name="2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5.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7.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8.xml><?xml version="1.0" encoding="utf-8"?>
<a:theme xmlns:a="http://schemas.openxmlformats.org/drawingml/2006/main" name="1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9.xml><?xml version="1.0" encoding="utf-8"?>
<a:theme xmlns:a="http://schemas.openxmlformats.org/drawingml/2006/main" name="1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Opulent</Template>
  <TotalTime>839</TotalTime>
  <Words>3765</Words>
  <Application>Microsoft Office PowerPoint</Application>
  <PresentationFormat>On-screen Show (4:3)</PresentationFormat>
  <Paragraphs>342</Paragraphs>
  <Slides>73</Slides>
  <Notes>8</Notes>
  <HiddenSlides>0</HiddenSlides>
  <MMClips>0</MMClips>
  <ScaleCrop>false</ScaleCrop>
  <HeadingPairs>
    <vt:vector size="6" baseType="variant">
      <vt:variant>
        <vt:lpstr>Fonts Used</vt:lpstr>
      </vt:variant>
      <vt:variant>
        <vt:i4>9</vt:i4>
      </vt:variant>
      <vt:variant>
        <vt:lpstr>Theme</vt:lpstr>
      </vt:variant>
      <vt:variant>
        <vt:i4>25</vt:i4>
      </vt:variant>
      <vt:variant>
        <vt:lpstr>Slide Titles</vt:lpstr>
      </vt:variant>
      <vt:variant>
        <vt:i4>73</vt:i4>
      </vt:variant>
    </vt:vector>
  </HeadingPairs>
  <TitlesOfParts>
    <vt:vector size="107" baseType="lpstr">
      <vt:lpstr>Agency FB</vt:lpstr>
      <vt:lpstr>Algerian</vt:lpstr>
      <vt:lpstr>Arial</vt:lpstr>
      <vt:lpstr>Bahnschrift Light Condensed</vt:lpstr>
      <vt:lpstr>Calibri</vt:lpstr>
      <vt:lpstr>Palatino Linotype</vt:lpstr>
      <vt:lpstr>Trebuchet MS</vt:lpstr>
      <vt:lpstr>Wingdings</vt:lpstr>
      <vt:lpstr>Wingdings 3</vt:lpstr>
      <vt:lpstr>3_Facet</vt:lpstr>
      <vt:lpstr>5_Facet</vt:lpstr>
      <vt:lpstr>7_Facet</vt:lpstr>
      <vt:lpstr>8_Facet</vt:lpstr>
      <vt:lpstr>9_Facet</vt:lpstr>
      <vt:lpstr>10_Facet</vt:lpstr>
      <vt:lpstr>11_Facet</vt:lpstr>
      <vt:lpstr>12_Facet</vt:lpstr>
      <vt:lpstr>13_Facet</vt:lpstr>
      <vt:lpstr>14_Facet</vt:lpstr>
      <vt:lpstr>15_Facet</vt:lpstr>
      <vt:lpstr>16_Facet</vt:lpstr>
      <vt:lpstr>17_Facet</vt:lpstr>
      <vt:lpstr>18_Facet</vt:lpstr>
      <vt:lpstr>19_Facet</vt:lpstr>
      <vt:lpstr>20_Facet</vt:lpstr>
      <vt:lpstr>21_Facet</vt:lpstr>
      <vt:lpstr>22_Facet</vt:lpstr>
      <vt:lpstr>23_Facet</vt:lpstr>
      <vt:lpstr>24_Facet</vt:lpstr>
      <vt:lpstr>25_Facet</vt:lpstr>
      <vt:lpstr>26_Facet</vt:lpstr>
      <vt:lpstr>27_Facet</vt:lpstr>
      <vt:lpstr>28_Facet</vt:lpstr>
      <vt:lpstr>Facet</vt:lpstr>
      <vt:lpstr>PowerPoint Presentation</vt:lpstr>
      <vt:lpstr>PowerPoint Presentation</vt:lpstr>
      <vt:lpstr>Introduction </vt:lpstr>
      <vt:lpstr>PowerPoint Presentation</vt:lpstr>
      <vt:lpstr>Anatomy of breast</vt:lpstr>
      <vt:lpstr>PowerPoint Presentation</vt:lpstr>
      <vt:lpstr>Four Quadrants of breast</vt:lpstr>
      <vt:lpstr>PowerPoint Presentation</vt:lpstr>
      <vt:lpstr>PowerPoint Presentation</vt:lpstr>
      <vt:lpstr>PowerPoint Presentation</vt:lpstr>
      <vt:lpstr>PowerPoint Presentation</vt:lpstr>
      <vt:lpstr>PowerPoint Presentation</vt:lpstr>
      <vt:lpstr> </vt:lpstr>
      <vt:lpstr>Breast Examination&amp; Benign breast disease</vt:lpstr>
      <vt:lpstr>physical Examination</vt:lpstr>
      <vt:lpstr>physical Examination</vt:lpstr>
      <vt:lpstr>physical Examination</vt:lpstr>
      <vt:lpstr>physical Examination</vt:lpstr>
      <vt:lpstr>physical Examination</vt:lpstr>
      <vt:lpstr>PowerPoint Presentation</vt:lpstr>
      <vt:lpstr>Inspection </vt:lpstr>
      <vt:lpstr>Inspection</vt:lpstr>
      <vt:lpstr>Palpation: </vt:lpstr>
      <vt:lpstr>Palpation: </vt:lpstr>
      <vt:lpstr>Palpation:</vt:lpstr>
      <vt:lpstr>Palpation:</vt:lpstr>
      <vt:lpstr>Benign Breast Diseases</vt:lpstr>
      <vt:lpstr>Benign Breast Diseases</vt:lpstr>
      <vt:lpstr> Benign Breast disease calssification </vt:lpstr>
      <vt:lpstr>Congenital abnormalities</vt:lpstr>
      <vt:lpstr>Congenital abnormalities</vt:lpstr>
      <vt:lpstr>Injuries of the breast</vt:lpstr>
      <vt:lpstr>Acute and subacute inflammation of the breast </vt:lpstr>
      <vt:lpstr>Chronic </vt:lpstr>
      <vt:lpstr>Duct ectasia /periductal mastitis </vt:lpstr>
      <vt:lpstr>Duct ectasia /periductal mastitis </vt:lpstr>
      <vt:lpstr>Duct ectasia /periductal mastitis </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BREAST CANCER</vt:lpstr>
      <vt:lpstr>Description </vt:lpstr>
      <vt:lpstr>Breast cancer in Jordan </vt:lpstr>
      <vt:lpstr>RISK FACTORS FOR BREAST CANCER</vt:lpstr>
      <vt:lpstr>Hormonal  Increased exposure to estrogen, whereas reducing exposure is thought to be protective.   </vt:lpstr>
      <vt:lpstr>Non-hormonal   </vt:lpstr>
      <vt:lpstr>Clinical Presentation</vt:lpstr>
      <vt:lpstr>Clinical presentation : </vt:lpstr>
      <vt:lpstr>Clinical presentation : </vt:lpstr>
      <vt:lpstr>Clinical presentation : </vt:lpstr>
      <vt:lpstr>Histological types</vt:lpstr>
      <vt:lpstr>Ductal carcinoma</vt:lpstr>
      <vt:lpstr> Subtypes of DCIS</vt:lpstr>
      <vt:lpstr>Invasive ductal carcinoma</vt:lpstr>
      <vt:lpstr>There are four specialized subtypes of invasive ductal breast carcinoma, and they carry a better prognosis than a pure invasive ductal carcinoma. These include: </vt:lpstr>
      <vt:lpstr>Lobular carcinoma </vt:lpstr>
      <vt:lpstr>prognosis</vt:lpstr>
      <vt:lpstr>PowerPoint Presentation</vt:lpstr>
      <vt:lpstr>prognosis</vt:lpstr>
      <vt:lpstr>Genetic predisposition </vt:lpstr>
      <vt:lpstr>Managemnet and treatment</vt:lpstr>
      <vt:lpstr>Types of treatment</vt:lpstr>
      <vt:lpstr>Sentinel node biopsy </vt:lpstr>
      <vt:lpstr>Surgical treatment</vt:lpstr>
      <vt:lpstr>RADIOTHERAPY</vt:lpstr>
      <vt:lpstr>HORMONE THERAPY</vt:lpstr>
      <vt:lpstr>CHEMOTHERAPY</vt:lpstr>
      <vt:lpstr>Biological therapy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nawaiseh</dc:creator>
  <cp:lastModifiedBy>Yazan A. AlTarawnah</cp:lastModifiedBy>
  <cp:revision>77</cp:revision>
  <dcterms:created xsi:type="dcterms:W3CDTF">2006-08-16T00:00:00Z</dcterms:created>
  <dcterms:modified xsi:type="dcterms:W3CDTF">2023-10-28T03:07:50Z</dcterms:modified>
</cp:coreProperties>
</file>