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256" r:id="rId2"/>
    <p:sldId id="262" r:id="rId3"/>
    <p:sldId id="263" r:id="rId4"/>
    <p:sldId id="265" r:id="rId5"/>
    <p:sldId id="266" r:id="rId6"/>
    <p:sldId id="267" r:id="rId7"/>
    <p:sldId id="271" r:id="rId8"/>
    <p:sldId id="257" r:id="rId9"/>
    <p:sldId id="272" r:id="rId10"/>
    <p:sldId id="261" r:id="rId11"/>
    <p:sldId id="268" r:id="rId12"/>
    <p:sldId id="270" r:id="rId13"/>
    <p:sldId id="278" r:id="rId14"/>
    <p:sldId id="274" r:id="rId15"/>
    <p:sldId id="275" r:id="rId16"/>
    <p:sldId id="276" r:id="rId17"/>
    <p:sldId id="280" r:id="rId18"/>
    <p:sldId id="281" r:id="rId19"/>
    <p:sldId id="282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FA7BD-EC12-4965-8BEF-CACC19EB8FF5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B025F-51A2-4EAC-90EA-2404217B2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025F-51A2-4EAC-90EA-2404217B2D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04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025F-51A2-4EAC-90EA-2404217B2D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025F-51A2-4EAC-90EA-2404217B2D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91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025F-51A2-4EAC-90EA-2404217B2D0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80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2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4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1920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26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96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4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04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9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3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2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3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1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7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4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2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6E194-AFBE-455B-9824-EB689AD356F0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0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3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749" y="928682"/>
            <a:ext cx="8458206" cy="5029196"/>
          </a:xfr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Vitamins B9, B12 &amp; C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8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6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Dr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Jehad </a:t>
            </a:r>
            <a:r>
              <a:rPr lang="en-US" sz="4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Al-Shuneigat</a:t>
            </a:r>
            <a:r>
              <a:rPr lang="en-US" sz="88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8800" b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8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9353"/>
            <a:ext cx="3918857" cy="6238647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of a one-carbon unit from N5, N10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methhylene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FH4 to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dUMP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dTMP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FH4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oxidized to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FH2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reaction.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FH2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reduced to FH4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reductase and FH4 is converted to N5, N10 methylene FH4 using serine as a carbon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5-fluorouracil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5-FU) and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methotrexate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chemotherapy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medication used to treat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720" y="1143858"/>
            <a:ext cx="7965075" cy="46974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77392" y="68267"/>
            <a:ext cx="87953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Synthesis of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dTMP from </a:t>
            </a:r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dUMP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9028"/>
            <a:ext cx="11988800" cy="679994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deficiency</a:t>
            </a:r>
            <a:endParaRPr lang="en-US" sz="26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folate deficiency, include: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Inadequate folate in dietary intake.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Folate is absorbed in the jejunum thus some diseases to small intestine can inhibit folate absorption resulting in a deficiency.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Some drugs can inhibit folate absorption or conversation to its active form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Congenital deficiencies of enzymes required in folate metabolism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Vitamin B-12 deficiency: vitamin B12 is required by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methionine synthase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methyl group removal from N5-methyl FH4. Thus, if vitamin B12 is deficient N5-methyl FH4 will accumulate. Eventually most folate forms in the body will become “trapped” in the N5-methyl form. A functional folate deficiency results because the carbons cannot be removed from the folate.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Alcoholism is a significant cause of folate deficiency.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Pregnancy can also result in folate deficiency.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44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0918"/>
            <a:ext cx="8596668" cy="1320800"/>
          </a:xfrm>
        </p:spPr>
        <p:txBody>
          <a:bodyPr>
            <a:normAutofit/>
          </a:bodyPr>
          <a:lstStyle/>
          <a:p>
            <a:pPr algn="ctr" fontAlgn="base"/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omplications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folate-deficiency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57" y="1361176"/>
            <a:ext cx="11136086" cy="50323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Untreated 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deficiency can lead 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egaloblastic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(also known as macrocytic anemia)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the number of mature healthy red blood cells as well as the presence of unusually large, abnormal and poorly developed erythrocytes (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megaloblasts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condition is due to impaired DNA synthesis, which inhibits nuclear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division.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Neural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tube 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defect: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(neural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tube forms the early brain and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spine) which is caused by folate-deficiency during pregnancy.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ognitive impairment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has trouble remembering, learning new things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dementia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</a:p>
        </p:txBody>
      </p:sp>
    </p:spTree>
    <p:extLst>
      <p:ext uri="{BB962C8B-B14F-4D97-AF65-F5344CB8AC3E}">
        <p14:creationId xmlns:p14="http://schemas.microsoft.com/office/powerpoint/2010/main" val="10169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026" y="339780"/>
            <a:ext cx="8596668" cy="13208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B12 (Cobalamin)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833" y="1478417"/>
            <a:ext cx="11381668" cy="3880773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is produced by bacteria, it cannot be synthesized by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animals.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source of vitamin B12 is dietary meat,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liver, eggs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dairy products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fish, poultry, and seafood.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animals that serve as the source of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foods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 B12 mainly from the bacteria in their food supply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vitamin B12 contains the mineral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cobalt it is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cobalamins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2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8" y="85046"/>
            <a:ext cx="11816669" cy="65770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itamin </a:t>
            </a: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  <a:p>
            <a:pPr marL="0" indent="0"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Corrin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from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pyrrole rings which is similar to the porphyrin ring found in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Cobalt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held in the center of the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ring by six coordination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bonds (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covalent bond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Four bonds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nitrogen of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ring.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A bond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nitrogen of 5,6-dimethylbenzimidazole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A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 with 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could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be:</a:t>
            </a:r>
          </a:p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5-deoxyadenosine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-deoxyadenosylcobalamin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CH3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methylcobalamin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hydroxycobalamin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cyanocobalamin</a:t>
            </a:r>
          </a:p>
          <a:p>
            <a:endParaRPr lang="en-US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Methylcobalamin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5-deoxyadenosylcobalamin are the metabolically active forms of vitamin B12.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28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526" y="254830"/>
            <a:ext cx="7296150" cy="63912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1269" y="562281"/>
            <a:ext cx="284257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B12 structure </a:t>
            </a:r>
            <a:endParaRPr lang="en-US" sz="3400" b="1" u="sng" dirty="0"/>
          </a:p>
        </p:txBody>
      </p:sp>
    </p:spTree>
    <p:extLst>
      <p:ext uri="{BB962C8B-B14F-4D97-AF65-F5344CB8AC3E}">
        <p14:creationId xmlns:p14="http://schemas.microsoft.com/office/powerpoint/2010/main" val="33882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598" y="14741"/>
            <a:ext cx="12003314" cy="67346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 </a:t>
            </a:r>
            <a:r>
              <a:rPr lang="en-US" sz="2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Vitamin B12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ingested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can exist in two forms,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bound to dietary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B12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binds directly to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transcobalamin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R-binder and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haptocorrins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are secreted by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salivary glands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gastric mucosal cells within the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stomach and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remain in the bound form with an R-binder until it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reaches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duodenum in the small intestine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</a:t>
            </a:r>
            <a:r>
              <a:rPr lang="en-US" sz="2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bound to protein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must be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released from the proteins by the action of digestive proteases both in the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stomach and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intestine.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B12 is released from its bound protein, it will bind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transcobalamin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          </a:t>
            </a: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small intestine, the pancreatic proteases digest the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R-binder.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released B12 then binds to </a:t>
            </a:r>
            <a:r>
              <a:rPr lang="en-US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intrinsic </a:t>
            </a:r>
            <a:r>
              <a:rPr lang="en-US" sz="2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is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glycoprotein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secreted by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parietal cells of the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stomach.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intrinsic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factor–B12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receptors on the ileum, which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 of B12.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absorbed vitamin B12 then binds to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transcobalamin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 takes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approximately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 of the vitamin B12, and the remainder is transported to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tissues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 of the vitamin stored in the liver is large enough that 3 to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years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 before symptoms of a dietary deficiency occur.</a:t>
            </a:r>
          </a:p>
        </p:txBody>
      </p:sp>
    </p:spTree>
    <p:extLst>
      <p:ext uri="{BB962C8B-B14F-4D97-AF65-F5344CB8AC3E}">
        <p14:creationId xmlns:p14="http://schemas.microsoft.com/office/powerpoint/2010/main" val="19474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57" y="116342"/>
            <a:ext cx="11785600" cy="653142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Reactions stimulated by Vitamin B12 in human body </a:t>
            </a:r>
            <a:endParaRPr lang="en-US" sz="2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B12 is involved in two reactions in the body: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Methylation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homocysteine to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methionine: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is important for DNA synthesis,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myelin synthesis, neurotransmitters &amp; brain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metabolism and growth.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Homocysteine is an amino acid. Vitamins B12, B6 and folate break down homocysteine to create other chemicals your body needs. High homocysteine levels may mean you have a vitamin deficiency. Without treatment, elevated homocysteine increases your risks for dementia, heart disease and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stroke.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Conversion of L-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methylmalonyl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CoA to 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succinyl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CoA.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biochemical reaction is important for the production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energy from fats and proteins. </a:t>
            </a: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reaction is catalyzed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enzyme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methylmalonyl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-CoA mutase (mitochondrial enzyme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which is 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vitamin B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-dependent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7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3" y="128588"/>
            <a:ext cx="11830050" cy="6529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v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itamin </a:t>
            </a: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Deficiency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Pernicious anemia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is an autoimmune disease that cause the destruction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gastric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parietal cells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are responsible for the synthesis of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intrinsic factor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body can’t absorb vitamin B12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correctly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to lack of intrinsic factor which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anemia and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urgery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gastrointestinal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rolonged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certain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ietary deficiency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Symptoms of vitamin B12 deficiency include tingling and numbness in the extremities, nerve damage, and memory loss.</a:t>
            </a:r>
          </a:p>
        </p:txBody>
      </p:sp>
    </p:spTree>
    <p:extLst>
      <p:ext uri="{BB962C8B-B14F-4D97-AF65-F5344CB8AC3E}">
        <p14:creationId xmlns:p14="http://schemas.microsoft.com/office/powerpoint/2010/main" val="73472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28588"/>
            <a:ext cx="11472863" cy="6729412"/>
          </a:xfrm>
        </p:spPr>
        <p:txBody>
          <a:bodyPr>
            <a:noAutofit/>
          </a:bodyPr>
          <a:lstStyle/>
          <a:p>
            <a:pPr mar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600" b="1" u="sng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</a:t>
            </a:r>
            <a:r>
              <a:rPr lang="en-US" sz="2600" b="1" u="sng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(L-ascorbic </a:t>
            </a:r>
            <a:r>
              <a:rPr lang="en-US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active form of vitamin C (C6H8O6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ascorbate.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unable to synthesize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C and can’t store it well so it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essential dietary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 in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citrus fruits, berries, potatoes, tomatoes,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peppers and others</a:t>
            </a:r>
          </a:p>
          <a:p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function of ascorbate is </a:t>
            </a:r>
            <a:endParaRPr lang="en-US" sz="26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reducing agent (donating electrons) in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different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reactions.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iosynthesis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collagen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bsorption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dietary iron from the intestine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egenerate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reduced form of vitamin E through donating electrons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3" y="377370"/>
            <a:ext cx="11190514" cy="622662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Vitamins are organic compounds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cannot be synthesized in a sufficient amount by the human body; so, they must be obtained from the diet.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Vitamins are classified as either water‑soluble or fat‑soluble.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fat soluble vitamins include (A, D, E, and K)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soluble vitamins include (B vitamins and vitamin C).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water‑soluble vitamins easily dissolve in water and are excreted from the body rapidly since they are not stored for a long time, except for vitamin B12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This is why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should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water‑soluble vitamins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regularly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your diet.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Fat‑soluble vitamins are absorbed in the intestine in the presence of lipid and they are more likely to be stored in the body.</a:t>
            </a:r>
          </a:p>
        </p:txBody>
      </p:sp>
    </p:spTree>
    <p:extLst>
      <p:ext uri="{BB962C8B-B14F-4D97-AF65-F5344CB8AC3E}">
        <p14:creationId xmlns:p14="http://schemas.microsoft.com/office/powerpoint/2010/main" val="3993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2" y="2628908"/>
            <a:ext cx="11825293" cy="422909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L-Ascorbate (the reduced form) donates single electrons to free radicals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steps as it is oxidized to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dehydro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-L-ascorbic acid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 role in free radical defense is probably regeneration of vitamin E. However, it also may react with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radicals.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C deficiency is associated with defective connective tissue, particularly in wound healing. 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deficiency of ascorbic acid results in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scurvy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disease characterized by sore, spongy gums, loose teeth, fragile blood vessels, swollen joints, and anemia. Many of the deficiency symptoms can be explained by a deficiency in the hydroxylation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collagen (hydroxylation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proline residues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resulting in defective connective tissue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54" y="114304"/>
            <a:ext cx="11193722" cy="25056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54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232229"/>
            <a:ext cx="11538856" cy="632822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5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</a:t>
            </a:r>
          </a:p>
          <a:p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 vitamin B-9 (previously as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folacin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occurs naturally in foods </a:t>
            </a:r>
            <a:endParaRPr lang="ar-JO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</a:t>
            </a:r>
            <a:r>
              <a:rPr lang="en-US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is the synthetic form of folate used in dietary supplements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Folates are synthesized in bacteria and 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plants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is found mainly in dark green leafy vegetables, beans, peas and nuts. Fruits rich in folate include oranges, lemons, bananas, melons and strawberries. </a:t>
            </a:r>
            <a:endParaRPr lang="en-US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is unable to store 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for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periods of 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endParaRPr lang="en-US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folates found in foods are all conjugated to a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polyglutamyl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chain containing different numbers of glutamic acids depending on the type of food. </a:t>
            </a:r>
          </a:p>
          <a:p>
            <a:pPr>
              <a:lnSpc>
                <a:spcPct val="100000"/>
              </a:lnSpc>
            </a:pP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polyglutamyl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chain is removed in the brush border of the mucosal cells by the enzyme folate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conjugase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folate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monoglutamate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subsequently absorbed. </a:t>
            </a:r>
          </a:p>
          <a:p>
            <a:pPr>
              <a:lnSpc>
                <a:spcPct val="100000"/>
              </a:lnSpc>
            </a:pP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primary form of folate entering human circulation from the intestinal cells is 5-methyltetrahydrofolate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monoglutamate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endParaRPr lang="en-US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319314"/>
            <a:ext cx="11582400" cy="6212115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chemical </a:t>
            </a: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three major structural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Pteridine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ring (molecular formula C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composed of fused pyrimidine and pyrazine rings.</a:t>
            </a:r>
          </a:p>
          <a:p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Para-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aminobenzoic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acid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(PABA) (NH2-C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₆H₄-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made up of benzene ring attached two functional groups COOH and NH2</a:t>
            </a:r>
          </a:p>
          <a:p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Polyglutamate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tail consisting of polymer of the amino acid glutamic acid residues (molecular formula C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303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Folate Chemical Structure 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53" y="1465943"/>
            <a:ext cx="11057147" cy="5216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6086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29" y="432253"/>
            <a:ext cx="11179628" cy="5605689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Function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repair, and methylation of DNA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cofactor in many vital biological reactions.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an important role in cell division and it is especially needed during infancy and pregnancy.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of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healthy red blood cells and prevent anemia.</a:t>
            </a:r>
          </a:p>
          <a:p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81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435429"/>
            <a:ext cx="11625943" cy="6125028"/>
          </a:xfrm>
        </p:spPr>
        <p:txBody>
          <a:bodyPr>
            <a:normAutofit/>
          </a:bodyPr>
          <a:lstStyle/>
          <a:p>
            <a:r>
              <a:rPr lang="en-US" sz="3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activation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and folic acid are not active in the body thus they must be reduced to their active form known as tetrahydrofolate (FH4)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liver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reductase, in a two steps reaction, converts folate into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(FH2) then the same enzyme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tetrahydrofolate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(FH4) and each step needs NADPH thus the whole reaction require 2NADPH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3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150" y="1443038"/>
            <a:ext cx="11484865" cy="398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3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998"/>
            <a:ext cx="11393714" cy="67534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FH4 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transporting 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one-carbon group</a:t>
            </a:r>
            <a:endParaRPr lang="en-US" sz="32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function of FH4 is transporting the one-carbon group (that is accepted from serine, glycine, histidine, formaldehyde, and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to biosynthetic reactions.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one-carbon group carried by FH4 is bound to N5, or N10, or to both or they form a bridge between N5 and N10.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example,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one-carbon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 are transferred to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Transfer a one-carbon group (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methyl group) to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deoxyuridine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monophosphate (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dUMP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to form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deoxythymidine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monophosphate (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dTMP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Transfer a one-carbon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 (as a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formyl group        ) to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purine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bases (adenine and guanine)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produce carbons C2 and C8 of the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purine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ring.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FH4 is required for cell division thus compounds that inhibit formation of tetrahydrofolates will block purine synthesis and thus have been used in cancer chemotherapy.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a one-carbon group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amino acid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glycine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form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serine.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s://upload.wikimedia.org/wikipedia/commons/thumb/9/95/FunktionelleGruppen_Aldehyde.svg/800px-FunktionelleGruppen_Aldehyde.sv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4" y="3902055"/>
            <a:ext cx="58102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84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067A28DAB77A47B14058E26D1F5EE9" ma:contentTypeVersion="3" ma:contentTypeDescription="Create a new document." ma:contentTypeScope="" ma:versionID="c262d8c0bec3749fb7032e61e274fe33">
  <xsd:schema xmlns:xsd="http://www.w3.org/2001/XMLSchema" xmlns:xs="http://www.w3.org/2001/XMLSchema" xmlns:p="http://schemas.microsoft.com/office/2006/metadata/properties" xmlns:ns2="c8542d7a-c963-4670-83b6-e0ffe3e31e17" targetNamespace="http://schemas.microsoft.com/office/2006/metadata/properties" ma:root="true" ma:fieldsID="1b0c3632065b44f463331d8a3c435bd2" ns2:_="">
    <xsd:import namespace="c8542d7a-c963-4670-83b6-e0ffe3e31e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42d7a-c963-4670-83b6-e0ffe3e31e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BD97C8-983C-45BF-94C3-7975007990DE}"/>
</file>

<file path=customXml/itemProps2.xml><?xml version="1.0" encoding="utf-8"?>
<ds:datastoreItem xmlns:ds="http://schemas.openxmlformats.org/officeDocument/2006/customXml" ds:itemID="{D8803CE9-1077-4540-A373-4451FC77227F}"/>
</file>

<file path=customXml/itemProps3.xml><?xml version="1.0" encoding="utf-8"?>
<ds:datastoreItem xmlns:ds="http://schemas.openxmlformats.org/officeDocument/2006/customXml" ds:itemID="{7A4B515F-87CB-49B4-8FDA-9202025B4220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8661</TotalTime>
  <Words>1287</Words>
  <Application>Microsoft Office PowerPoint</Application>
  <PresentationFormat>Widescreen</PresentationFormat>
  <Paragraphs>116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 3</vt:lpstr>
      <vt:lpstr>Facet</vt:lpstr>
      <vt:lpstr>Vitamins B9, B12 &amp; C  Dr Jehad Al-Shuneigat </vt:lpstr>
      <vt:lpstr>PowerPoint Presentation</vt:lpstr>
      <vt:lpstr>PowerPoint Presentation</vt:lpstr>
      <vt:lpstr>PowerPoint Presentation</vt:lpstr>
      <vt:lpstr>Folate Chemical Structure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Complications of folate-deficiency</vt:lpstr>
      <vt:lpstr>Vitamin B12 (Cobalamin)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Jehad M. AL-Shuneigat</dc:creator>
  <cp:lastModifiedBy>JEHAD AL-SHUNEIGAT</cp:lastModifiedBy>
  <cp:revision>141</cp:revision>
  <dcterms:created xsi:type="dcterms:W3CDTF">2021-12-04T12:58:14Z</dcterms:created>
  <dcterms:modified xsi:type="dcterms:W3CDTF">2022-12-28T08:03:53Z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0x01010077067A28DAB77A47B14058E26D1F5EE9</vt:lpwstr>
  </property>
</Properties>
</file>