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1" r:id="rId7"/>
    <p:sldId id="262" r:id="rId8"/>
    <p:sldId id="263" r:id="rId9"/>
    <p:sldId id="268" r:id="rId10"/>
    <p:sldId id="267" r:id="rId11"/>
    <p:sldId id="266" r:id="rId12"/>
    <p:sldId id="265" r:id="rId13"/>
    <p:sldId id="264" r:id="rId14"/>
    <p:sldId id="269" r:id="rId15"/>
    <p:sldId id="270" r:id="rId16"/>
    <p:sldId id="271" r:id="rId17"/>
    <p:sldId id="275" r:id="rId18"/>
    <p:sldId id="276" r:id="rId19"/>
    <p:sldId id="272" r:id="rId20"/>
    <p:sldId id="273" r:id="rId21"/>
    <p:sldId id="274" r:id="rId22"/>
    <p:sldId id="339" r:id="rId23"/>
    <p:sldId id="336" r:id="rId24"/>
    <p:sldId id="337" r:id="rId25"/>
    <p:sldId id="277" r:id="rId26"/>
    <p:sldId id="338" r:id="rId27"/>
    <p:sldId id="278" r:id="rId28"/>
    <p:sldId id="279" r:id="rId29"/>
    <p:sldId id="280" r:id="rId30"/>
    <p:sldId id="281" r:id="rId31"/>
    <p:sldId id="282" r:id="rId32"/>
    <p:sldId id="283" r:id="rId33"/>
    <p:sldId id="284" r:id="rId34"/>
    <p:sldId id="293" r:id="rId35"/>
    <p:sldId id="292" r:id="rId36"/>
    <p:sldId id="291" r:id="rId37"/>
    <p:sldId id="306" r:id="rId38"/>
    <p:sldId id="290" r:id="rId39"/>
    <p:sldId id="289" r:id="rId40"/>
    <p:sldId id="288" r:id="rId41"/>
    <p:sldId id="295" r:id="rId42"/>
    <p:sldId id="287" r:id="rId43"/>
    <p:sldId id="286" r:id="rId44"/>
    <p:sldId id="285" r:id="rId45"/>
    <p:sldId id="332" r:id="rId46"/>
    <p:sldId id="335" r:id="rId47"/>
    <p:sldId id="294" r:id="rId48"/>
    <p:sldId id="307" r:id="rId49"/>
    <p:sldId id="308" r:id="rId50"/>
    <p:sldId id="309" r:id="rId51"/>
    <p:sldId id="300" r:id="rId52"/>
    <p:sldId id="333" r:id="rId53"/>
    <p:sldId id="345" r:id="rId54"/>
    <p:sldId id="334" r:id="rId55"/>
    <p:sldId id="305" r:id="rId56"/>
    <p:sldId id="310" r:id="rId57"/>
    <p:sldId id="311" r:id="rId58"/>
    <p:sldId id="304" r:id="rId59"/>
    <p:sldId id="303" r:id="rId60"/>
    <p:sldId id="302" r:id="rId61"/>
    <p:sldId id="312" r:id="rId62"/>
    <p:sldId id="299" r:id="rId63"/>
    <p:sldId id="313" r:id="rId64"/>
    <p:sldId id="298" r:id="rId65"/>
    <p:sldId id="297" r:id="rId66"/>
    <p:sldId id="296" r:id="rId67"/>
    <p:sldId id="314" r:id="rId68"/>
    <p:sldId id="315" r:id="rId69"/>
    <p:sldId id="316" r:id="rId70"/>
    <p:sldId id="317" r:id="rId71"/>
    <p:sldId id="318" r:id="rId72"/>
    <p:sldId id="319" r:id="rId73"/>
    <p:sldId id="320" r:id="rId74"/>
    <p:sldId id="321" r:id="rId75"/>
    <p:sldId id="322" r:id="rId76"/>
    <p:sldId id="323" r:id="rId77"/>
    <p:sldId id="329" r:id="rId78"/>
    <p:sldId id="328" r:id="rId79"/>
    <p:sldId id="327" r:id="rId80"/>
    <p:sldId id="340" r:id="rId81"/>
    <p:sldId id="330" r:id="rId82"/>
    <p:sldId id="331" r:id="rId83"/>
    <p:sldId id="324" r:id="rId84"/>
    <p:sldId id="341" r:id="rId85"/>
    <p:sldId id="325" r:id="rId86"/>
    <p:sldId id="342" r:id="rId87"/>
    <p:sldId id="343" r:id="rId88"/>
    <p:sldId id="344"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A71A-5A90-4AF5-8D77-A3EEFFA29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7E658-7014-4931-8693-6A8D607380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363BEB-5FB7-4639-A16D-878D9E258699}"/>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5" name="Footer Placeholder 4">
            <a:extLst>
              <a:ext uri="{FF2B5EF4-FFF2-40B4-BE49-F238E27FC236}">
                <a16:creationId xmlns:a16="http://schemas.microsoft.com/office/drawing/2014/main" id="{A75A3B30-8F48-4F94-852C-E43579D39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DEB0B-C0E2-4391-874C-D1B2BA9A77C2}"/>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3510482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6146-3F71-44BD-82CB-18A2F1BFD3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098468-1024-42E6-90DE-F8607D401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74A6C-3509-4147-A31A-77B567B30801}"/>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5" name="Footer Placeholder 4">
            <a:extLst>
              <a:ext uri="{FF2B5EF4-FFF2-40B4-BE49-F238E27FC236}">
                <a16:creationId xmlns:a16="http://schemas.microsoft.com/office/drawing/2014/main" id="{5CCE8EE0-1A98-4259-A5FE-A3FCED42B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A30B6-0FAE-4DDA-B0BF-E9C28100EF4E}"/>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2205293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93C34-A1B9-49A2-9ED5-84BC9203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1D224-F778-49FC-9BAF-667637C639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83C90-A935-4CF3-AFCE-AB553550D7FA}"/>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5" name="Footer Placeholder 4">
            <a:extLst>
              <a:ext uri="{FF2B5EF4-FFF2-40B4-BE49-F238E27FC236}">
                <a16:creationId xmlns:a16="http://schemas.microsoft.com/office/drawing/2014/main" id="{67F402C8-8569-4773-98DA-695F2E039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AE041-3129-4702-9C47-A7A66E781CD2}"/>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112009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A280-EE07-488B-BB73-AD0E083CB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12997-3797-4121-A7F2-E50C016CB0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9F3AA-19A1-4852-90AB-26ABAC95F179}"/>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5" name="Footer Placeholder 4">
            <a:extLst>
              <a:ext uri="{FF2B5EF4-FFF2-40B4-BE49-F238E27FC236}">
                <a16:creationId xmlns:a16="http://schemas.microsoft.com/office/drawing/2014/main" id="{782CBBDC-DED2-4A9A-9E6A-7D359DA12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22A62-C4D1-47F4-9F64-3CB62C955012}"/>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90610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29F76-8654-4FED-BE32-424774688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8884F7-1D7C-4CDF-BA83-A72C300C4C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66AA4-E196-4AF9-86DC-E70633605AA6}"/>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5" name="Footer Placeholder 4">
            <a:extLst>
              <a:ext uri="{FF2B5EF4-FFF2-40B4-BE49-F238E27FC236}">
                <a16:creationId xmlns:a16="http://schemas.microsoft.com/office/drawing/2014/main" id="{0EA27DD3-BF6A-4E94-A001-C7725D4D1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354C6-DAEF-4F17-BFAF-CFB0D32AF06F}"/>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360962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8E1E-55E2-42E2-8E7A-E41C08D18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2BA2F-F1D6-4745-AAA6-1C880D9D6D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59D1B-1E54-4874-B2FB-62FE0BFFE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27A2F7-2E6C-4C5A-B828-955553C7357B}"/>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6" name="Footer Placeholder 5">
            <a:extLst>
              <a:ext uri="{FF2B5EF4-FFF2-40B4-BE49-F238E27FC236}">
                <a16:creationId xmlns:a16="http://schemas.microsoft.com/office/drawing/2014/main" id="{EFCA33D4-C04D-4E2E-885E-147409DFA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99710-BCF5-4114-9B3B-310B9C973C56}"/>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3705014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1258-57A3-4C80-8A3F-90F45678F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BA5C6-C6F1-4845-9A04-CBF01B66E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F1556-6EE7-498E-8017-E8048C5F2A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0A171-A27E-43E1-A10B-FEFFD81A9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F790F-5790-4911-AB49-9361F65B3A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CBF822-1781-4354-A3A8-6A86DD8AD62C}"/>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8" name="Footer Placeholder 7">
            <a:extLst>
              <a:ext uri="{FF2B5EF4-FFF2-40B4-BE49-F238E27FC236}">
                <a16:creationId xmlns:a16="http://schemas.microsoft.com/office/drawing/2014/main" id="{FF6740E2-722E-46B4-B5E7-C5E9E9ED52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52D5F0-4F60-49D4-9961-3BBBBC15DDEC}"/>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1216973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DCD7-7268-4C09-A67C-05A40EE3B8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0B6BA-559C-4BB2-8F90-1DF368C38114}"/>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4" name="Footer Placeholder 3">
            <a:extLst>
              <a:ext uri="{FF2B5EF4-FFF2-40B4-BE49-F238E27FC236}">
                <a16:creationId xmlns:a16="http://schemas.microsoft.com/office/drawing/2014/main" id="{ACD912FA-E5A9-4C9E-9920-02F627601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D0A462-8F37-4811-B8E7-D60E646DC954}"/>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115582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37EEC1-8589-4C72-A2DF-9A043FDB5F68}"/>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3" name="Footer Placeholder 2">
            <a:extLst>
              <a:ext uri="{FF2B5EF4-FFF2-40B4-BE49-F238E27FC236}">
                <a16:creationId xmlns:a16="http://schemas.microsoft.com/office/drawing/2014/main" id="{374EAE0B-1745-4F3F-8B4B-A77F66784F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BDFB5-896E-4027-85F4-9A8779949951}"/>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406322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6707-CF25-4D09-83F5-698A32B9F8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386627-A55A-4CC6-A802-8151EABB3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02F160-89B7-4AA6-8C81-7762F461F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7A80B-84C7-43A7-81A9-A65496EC472E}"/>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6" name="Footer Placeholder 5">
            <a:extLst>
              <a:ext uri="{FF2B5EF4-FFF2-40B4-BE49-F238E27FC236}">
                <a16:creationId xmlns:a16="http://schemas.microsoft.com/office/drawing/2014/main" id="{7483FDB0-DFAC-44BC-AD7C-71EAC20C8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8635E-E6C8-4631-B3A0-92FB77DEB29F}"/>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94803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9492-72D8-4C99-8E8F-F83515DC1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40B10-9F50-46F9-968F-B57C42705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33689F-B1CD-4D46-97B9-B70471976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1F3571-C26A-458A-B3D4-79F952AB1C13}"/>
              </a:ext>
            </a:extLst>
          </p:cNvPr>
          <p:cNvSpPr>
            <a:spLocks noGrp="1"/>
          </p:cNvSpPr>
          <p:nvPr>
            <p:ph type="dt" sz="half" idx="10"/>
          </p:nvPr>
        </p:nvSpPr>
        <p:spPr/>
        <p:txBody>
          <a:bodyPr/>
          <a:lstStyle/>
          <a:p>
            <a:fld id="{527637BE-B23E-4F33-940C-531BB84B5F2B}" type="datetimeFigureOut">
              <a:rPr lang="en-US" smtClean="0"/>
              <a:t>10/13/2020</a:t>
            </a:fld>
            <a:endParaRPr lang="en-US"/>
          </a:p>
        </p:txBody>
      </p:sp>
      <p:sp>
        <p:nvSpPr>
          <p:cNvPr id="6" name="Footer Placeholder 5">
            <a:extLst>
              <a:ext uri="{FF2B5EF4-FFF2-40B4-BE49-F238E27FC236}">
                <a16:creationId xmlns:a16="http://schemas.microsoft.com/office/drawing/2014/main" id="{F5F6C6E3-D473-40BA-9F3D-008F668D5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381FF5-5DA8-4CB3-9B6F-AF81ED020C54}"/>
              </a:ext>
            </a:extLst>
          </p:cNvPr>
          <p:cNvSpPr>
            <a:spLocks noGrp="1"/>
          </p:cNvSpPr>
          <p:nvPr>
            <p:ph type="sldNum" sz="quarter" idx="12"/>
          </p:nvPr>
        </p:nvSpPr>
        <p:spPr/>
        <p:txBody>
          <a:bodyPr/>
          <a:lstStyle/>
          <a:p>
            <a:fld id="{B32D2EBD-414A-4AB3-B6C4-9229D9246393}" type="slidenum">
              <a:rPr lang="en-US" smtClean="0"/>
              <a:t>‹#›</a:t>
            </a:fld>
            <a:endParaRPr lang="en-US"/>
          </a:p>
        </p:txBody>
      </p:sp>
    </p:spTree>
    <p:extLst>
      <p:ext uri="{BB962C8B-B14F-4D97-AF65-F5344CB8AC3E}">
        <p14:creationId xmlns:p14="http://schemas.microsoft.com/office/powerpoint/2010/main" val="1545698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EBFB2-511D-4AA3-8396-14FA77175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93E05C-A01A-46F7-A932-7EF44733F1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483D2-342F-408C-A67D-A1A42A820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637BE-B23E-4F33-940C-531BB84B5F2B}" type="datetimeFigureOut">
              <a:rPr lang="en-US" smtClean="0"/>
              <a:t>10/13/2020</a:t>
            </a:fld>
            <a:endParaRPr lang="en-US"/>
          </a:p>
        </p:txBody>
      </p:sp>
      <p:sp>
        <p:nvSpPr>
          <p:cNvPr id="5" name="Footer Placeholder 4">
            <a:extLst>
              <a:ext uri="{FF2B5EF4-FFF2-40B4-BE49-F238E27FC236}">
                <a16:creationId xmlns:a16="http://schemas.microsoft.com/office/drawing/2014/main" id="{BD049A4C-49BA-498C-858F-FB50A32DA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695579-B924-4A71-A065-0F32B80A0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D2EBD-414A-4AB3-B6C4-9229D9246393}" type="slidenum">
              <a:rPr lang="en-US" smtClean="0"/>
              <a:t>‹#›</a:t>
            </a:fld>
            <a:endParaRPr lang="en-US"/>
          </a:p>
        </p:txBody>
      </p:sp>
    </p:spTree>
    <p:extLst>
      <p:ext uri="{BB962C8B-B14F-4D97-AF65-F5344CB8AC3E}">
        <p14:creationId xmlns:p14="http://schemas.microsoft.com/office/powerpoint/2010/main" val="338611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030B-AE36-4AA3-A51F-B4E55309C401}"/>
              </a:ext>
            </a:extLst>
          </p:cNvPr>
          <p:cNvSpPr>
            <a:spLocks noGrp="1"/>
          </p:cNvSpPr>
          <p:nvPr>
            <p:ph type="ctrTitle"/>
          </p:nvPr>
        </p:nvSpPr>
        <p:spPr>
          <a:xfrm>
            <a:off x="6774763" y="2281136"/>
            <a:ext cx="4645250" cy="1147864"/>
          </a:xfrm>
        </p:spPr>
        <p:txBody>
          <a:bodyPr anchor="b">
            <a:normAutofit/>
          </a:bodyPr>
          <a:lstStyle/>
          <a:p>
            <a:pPr algn="l"/>
            <a:r>
              <a:rPr lang="en-US" dirty="0"/>
              <a:t>Shoulder Joint</a:t>
            </a:r>
            <a:endParaRPr lang="en-US"/>
          </a:p>
        </p:txBody>
      </p:sp>
      <p:sp>
        <p:nvSpPr>
          <p:cNvPr id="3" name="Subtitle 2">
            <a:extLst>
              <a:ext uri="{FF2B5EF4-FFF2-40B4-BE49-F238E27FC236}">
                <a16:creationId xmlns:a16="http://schemas.microsoft.com/office/drawing/2014/main" id="{C0A3ADE5-392B-47D2-8576-A76EADA18191}"/>
              </a:ext>
            </a:extLst>
          </p:cNvPr>
          <p:cNvSpPr>
            <a:spLocks noGrp="1"/>
          </p:cNvSpPr>
          <p:nvPr>
            <p:ph type="subTitle" idx="1"/>
          </p:nvPr>
        </p:nvSpPr>
        <p:spPr>
          <a:xfrm>
            <a:off x="8842712" y="5355804"/>
            <a:ext cx="2847540" cy="1147863"/>
          </a:xfrm>
        </p:spPr>
        <p:txBody>
          <a:bodyPr anchor="t">
            <a:normAutofit/>
          </a:bodyPr>
          <a:lstStyle/>
          <a:p>
            <a:r>
              <a:rPr lang="en-US" sz="1900" dirty="0" err="1"/>
              <a:t>Suhaib</a:t>
            </a:r>
            <a:r>
              <a:rPr lang="en-US" sz="1900" dirty="0"/>
              <a:t> Moseley, MD</a:t>
            </a:r>
          </a:p>
          <a:p>
            <a:r>
              <a:rPr lang="en-US" sz="1900" dirty="0" err="1"/>
              <a:t>Mutah</a:t>
            </a:r>
            <a:r>
              <a:rPr lang="en-US" sz="1900" dirty="0"/>
              <a:t> University</a:t>
            </a:r>
          </a:p>
          <a:p>
            <a:r>
              <a:rPr lang="en-US" sz="1900" dirty="0"/>
              <a:t>2020</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55416B1-08BF-4514-8256-1368BDB69607}"/>
              </a:ext>
            </a:extLst>
          </p:cNvPr>
          <p:cNvPicPr>
            <a:picLocks noChangeAspect="1"/>
          </p:cNvPicPr>
          <p:nvPr/>
        </p:nvPicPr>
        <p:blipFill rotWithShape="1">
          <a:blip r:embed="rId2"/>
          <a:srcRect r="1215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434357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585"/>
    </mc:Choice>
    <mc:Fallback xmlns="">
      <p:transition spd="slow" advTm="135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BA14-9C5F-4906-9A80-E997A3803B9F}"/>
              </a:ext>
            </a:extLst>
          </p:cNvPr>
          <p:cNvSpPr>
            <a:spLocks noGrp="1"/>
          </p:cNvSpPr>
          <p:nvPr>
            <p:ph type="title"/>
          </p:nvPr>
        </p:nvSpPr>
        <p:spPr/>
        <p:txBody>
          <a:bodyPr/>
          <a:lstStyle/>
          <a:p>
            <a:pPr algn="ctr"/>
            <a:r>
              <a:rPr lang="en-US" dirty="0"/>
              <a:t>Examination</a:t>
            </a:r>
          </a:p>
        </p:txBody>
      </p:sp>
      <p:pic>
        <p:nvPicPr>
          <p:cNvPr id="4" name="Content Placeholder 3">
            <a:extLst>
              <a:ext uri="{FF2B5EF4-FFF2-40B4-BE49-F238E27FC236}">
                <a16:creationId xmlns:a16="http://schemas.microsoft.com/office/drawing/2014/main" id="{109EEC90-B8CB-4603-98E8-DEB228CB9734}"/>
              </a:ext>
            </a:extLst>
          </p:cNvPr>
          <p:cNvPicPr>
            <a:picLocks noGrp="1" noChangeAspect="1"/>
          </p:cNvPicPr>
          <p:nvPr>
            <p:ph idx="1"/>
          </p:nvPr>
        </p:nvPicPr>
        <p:blipFill>
          <a:blip r:embed="rId2"/>
          <a:stretch>
            <a:fillRect/>
          </a:stretch>
        </p:blipFill>
        <p:spPr>
          <a:xfrm>
            <a:off x="3198136" y="1825625"/>
            <a:ext cx="6691452" cy="5023834"/>
          </a:xfrm>
          <a:prstGeom prst="rect">
            <a:avLst/>
          </a:prstGeom>
        </p:spPr>
      </p:pic>
    </p:spTree>
    <p:extLst>
      <p:ext uri="{BB962C8B-B14F-4D97-AF65-F5344CB8AC3E}">
        <p14:creationId xmlns:p14="http://schemas.microsoft.com/office/powerpoint/2010/main" val="530228138"/>
      </p:ext>
    </p:extLst>
  </p:cSld>
  <p:clrMapOvr>
    <a:masterClrMapping/>
  </p:clrMapOvr>
  <mc:AlternateContent xmlns:mc="http://schemas.openxmlformats.org/markup-compatibility/2006" xmlns:p14="http://schemas.microsoft.com/office/powerpoint/2010/main">
    <mc:Choice Requires="p14">
      <p:transition spd="slow" p14:dur="2000" advTm="15904"/>
    </mc:Choice>
    <mc:Fallback xmlns="">
      <p:transition spd="slow" advTm="159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76CB-1264-4C8F-941D-ED160025DEF9}"/>
              </a:ext>
            </a:extLst>
          </p:cNvPr>
          <p:cNvSpPr>
            <a:spLocks noGrp="1"/>
          </p:cNvSpPr>
          <p:nvPr>
            <p:ph type="title"/>
          </p:nvPr>
        </p:nvSpPr>
        <p:spPr/>
        <p:txBody>
          <a:bodyPr/>
          <a:lstStyle/>
          <a:p>
            <a:pPr algn="ctr"/>
            <a:r>
              <a:rPr lang="en-US" dirty="0"/>
              <a:t>Teres Minor</a:t>
            </a:r>
            <a:br>
              <a:rPr lang="en-US" dirty="0"/>
            </a:br>
            <a:r>
              <a:rPr lang="en-US" dirty="0"/>
              <a:t>Axillary nerve</a:t>
            </a:r>
          </a:p>
        </p:txBody>
      </p:sp>
      <p:pic>
        <p:nvPicPr>
          <p:cNvPr id="5122" name="Picture 2" descr="نتيجة بحث الصور عن teres minor">
            <a:extLst>
              <a:ext uri="{FF2B5EF4-FFF2-40B4-BE49-F238E27FC236}">
                <a16:creationId xmlns:a16="http://schemas.microsoft.com/office/drawing/2014/main" id="{910F836E-332C-4A23-B6DE-F8E78F7146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774027"/>
      </p:ext>
    </p:extLst>
  </p:cSld>
  <p:clrMapOvr>
    <a:masterClrMapping/>
  </p:clrMapOvr>
  <mc:AlternateContent xmlns:mc="http://schemas.openxmlformats.org/markup-compatibility/2006" xmlns:p14="http://schemas.microsoft.com/office/powerpoint/2010/main">
    <mc:Choice Requires="p14">
      <p:transition spd="slow" p14:dur="2000" advTm="24965"/>
    </mc:Choice>
    <mc:Fallback xmlns="">
      <p:transition spd="slow" advTm="2496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F545-88CE-4B1B-B63C-2E0A025AE914}"/>
              </a:ext>
            </a:extLst>
          </p:cNvPr>
          <p:cNvSpPr>
            <a:spLocks noGrp="1"/>
          </p:cNvSpPr>
          <p:nvPr>
            <p:ph type="title"/>
          </p:nvPr>
        </p:nvSpPr>
        <p:spPr/>
        <p:txBody>
          <a:bodyPr/>
          <a:lstStyle/>
          <a:p>
            <a:pPr algn="ctr"/>
            <a:r>
              <a:rPr lang="en-US" dirty="0"/>
              <a:t>Examination</a:t>
            </a:r>
          </a:p>
        </p:txBody>
      </p:sp>
      <p:pic>
        <p:nvPicPr>
          <p:cNvPr id="6146" name="Picture 2" descr="نتيجة بحث الصور عن examination teres minor">
            <a:extLst>
              <a:ext uri="{FF2B5EF4-FFF2-40B4-BE49-F238E27FC236}">
                <a16:creationId xmlns:a16="http://schemas.microsoft.com/office/drawing/2014/main" id="{DA6BEBA5-C551-4586-BBED-2DA3CD5542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698" y="1825625"/>
            <a:ext cx="65526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46067"/>
      </p:ext>
    </p:extLst>
  </p:cSld>
  <p:clrMapOvr>
    <a:masterClrMapping/>
  </p:clrMapOvr>
  <mc:AlternateContent xmlns:mc="http://schemas.openxmlformats.org/markup-compatibility/2006" xmlns:p14="http://schemas.microsoft.com/office/powerpoint/2010/main">
    <mc:Choice Requires="p14">
      <p:transition spd="slow" p14:dur="2000" advTm="17558"/>
    </mc:Choice>
    <mc:Fallback xmlns="">
      <p:transition spd="slow" advTm="1755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CBAC-0619-4E25-A5ED-56861BF342E9}"/>
              </a:ext>
            </a:extLst>
          </p:cNvPr>
          <p:cNvSpPr>
            <a:spLocks noGrp="1"/>
          </p:cNvSpPr>
          <p:nvPr>
            <p:ph type="title"/>
          </p:nvPr>
        </p:nvSpPr>
        <p:spPr/>
        <p:txBody>
          <a:bodyPr/>
          <a:lstStyle/>
          <a:p>
            <a:pPr algn="ctr"/>
            <a:r>
              <a:rPr lang="en-US" dirty="0"/>
              <a:t>Subscapularis</a:t>
            </a:r>
            <a:br>
              <a:rPr lang="en-US" dirty="0"/>
            </a:br>
            <a:r>
              <a:rPr lang="en-US" dirty="0"/>
              <a:t>Upper and lower subscapular nerve</a:t>
            </a:r>
          </a:p>
        </p:txBody>
      </p:sp>
      <p:pic>
        <p:nvPicPr>
          <p:cNvPr id="7170" name="Picture 2" descr="نتيجة بحث الصور عن subscapularis muscle">
            <a:extLst>
              <a:ext uri="{FF2B5EF4-FFF2-40B4-BE49-F238E27FC236}">
                <a16:creationId xmlns:a16="http://schemas.microsoft.com/office/drawing/2014/main" id="{1CE24762-37AE-4564-A45C-C66DB3E334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37012"/>
      </p:ext>
    </p:extLst>
  </p:cSld>
  <p:clrMapOvr>
    <a:masterClrMapping/>
  </p:clrMapOvr>
  <mc:AlternateContent xmlns:mc="http://schemas.openxmlformats.org/markup-compatibility/2006" xmlns:p14="http://schemas.microsoft.com/office/powerpoint/2010/main">
    <mc:Choice Requires="p14">
      <p:transition spd="slow" p14:dur="2000" advTm="20852"/>
    </mc:Choice>
    <mc:Fallback xmlns="">
      <p:transition spd="slow" advTm="208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D493-88BE-426B-B481-F211F4439F54}"/>
              </a:ext>
            </a:extLst>
          </p:cNvPr>
          <p:cNvSpPr>
            <a:spLocks noGrp="1"/>
          </p:cNvSpPr>
          <p:nvPr>
            <p:ph type="title"/>
          </p:nvPr>
        </p:nvSpPr>
        <p:spPr/>
        <p:txBody>
          <a:bodyPr/>
          <a:lstStyle/>
          <a:p>
            <a:pPr algn="ctr"/>
            <a:r>
              <a:rPr lang="en-US" dirty="0"/>
              <a:t>Examination</a:t>
            </a:r>
          </a:p>
        </p:txBody>
      </p:sp>
      <p:pic>
        <p:nvPicPr>
          <p:cNvPr id="8196" name="Picture 4" descr="نتيجة بحث الصور عن lift off test shoulder">
            <a:extLst>
              <a:ext uri="{FF2B5EF4-FFF2-40B4-BE49-F238E27FC236}">
                <a16:creationId xmlns:a16="http://schemas.microsoft.com/office/drawing/2014/main" id="{6850E84D-5767-4B79-A613-32D25868B5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88825"/>
      </p:ext>
    </p:extLst>
  </p:cSld>
  <p:clrMapOvr>
    <a:masterClrMapping/>
  </p:clrMapOvr>
  <mc:AlternateContent xmlns:mc="http://schemas.openxmlformats.org/markup-compatibility/2006" xmlns:p14="http://schemas.microsoft.com/office/powerpoint/2010/main">
    <mc:Choice Requires="p14">
      <p:transition spd="slow" p14:dur="2000" advTm="29915"/>
    </mc:Choice>
    <mc:Fallback xmlns="">
      <p:transition spd="slow" advTm="2991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7774-40FE-47DF-8AF7-5DA0389EB15D}"/>
              </a:ext>
            </a:extLst>
          </p:cNvPr>
          <p:cNvSpPr>
            <a:spLocks noGrp="1"/>
          </p:cNvSpPr>
          <p:nvPr>
            <p:ph type="title"/>
          </p:nvPr>
        </p:nvSpPr>
        <p:spPr/>
        <p:txBody>
          <a:bodyPr/>
          <a:lstStyle/>
          <a:p>
            <a:endParaRPr lang="en-US"/>
          </a:p>
        </p:txBody>
      </p:sp>
      <p:pic>
        <p:nvPicPr>
          <p:cNvPr id="9218" name="Picture 2" descr="نتيجة بحث الصور عن press belly test">
            <a:extLst>
              <a:ext uri="{FF2B5EF4-FFF2-40B4-BE49-F238E27FC236}">
                <a16:creationId xmlns:a16="http://schemas.microsoft.com/office/drawing/2014/main" id="{BEEF6C88-85A7-4C61-A7BA-A1CD08DC9F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93823"/>
      </p:ext>
    </p:extLst>
  </p:cSld>
  <p:clrMapOvr>
    <a:masterClrMapping/>
  </p:clrMapOvr>
  <mc:AlternateContent xmlns:mc="http://schemas.openxmlformats.org/markup-compatibility/2006" xmlns:p14="http://schemas.microsoft.com/office/powerpoint/2010/main">
    <mc:Choice Requires="p14">
      <p:transition spd="slow" p14:dur="2000" advTm="31452"/>
    </mc:Choice>
    <mc:Fallback xmlns="">
      <p:transition spd="slow" advTm="3145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3F8E-6EFC-4B8E-8260-1B224B2D969F}"/>
              </a:ext>
            </a:extLst>
          </p:cNvPr>
          <p:cNvSpPr>
            <a:spLocks noGrp="1"/>
          </p:cNvSpPr>
          <p:nvPr>
            <p:ph type="title"/>
          </p:nvPr>
        </p:nvSpPr>
        <p:spPr/>
        <p:txBody>
          <a:bodyPr/>
          <a:lstStyle/>
          <a:p>
            <a:pPr algn="ctr"/>
            <a:r>
              <a:rPr lang="en-US" dirty="0"/>
              <a:t>Superficial Muscles</a:t>
            </a:r>
            <a:br>
              <a:rPr lang="en-US" dirty="0"/>
            </a:br>
            <a:r>
              <a:rPr lang="en-US" dirty="0"/>
              <a:t>Deltoid; Axillary nerve</a:t>
            </a:r>
          </a:p>
        </p:txBody>
      </p:sp>
      <p:pic>
        <p:nvPicPr>
          <p:cNvPr id="4" name="Content Placeholder 3">
            <a:extLst>
              <a:ext uri="{FF2B5EF4-FFF2-40B4-BE49-F238E27FC236}">
                <a16:creationId xmlns:a16="http://schemas.microsoft.com/office/drawing/2014/main" id="{A4D0ECBA-6589-4FFA-A985-7C1E43079793}"/>
              </a:ext>
            </a:extLst>
          </p:cNvPr>
          <p:cNvPicPr>
            <a:picLocks noGrp="1" noChangeAspect="1"/>
          </p:cNvPicPr>
          <p:nvPr>
            <p:ph idx="1"/>
          </p:nvPr>
        </p:nvPicPr>
        <p:blipFill>
          <a:blip r:embed="rId2"/>
          <a:stretch>
            <a:fillRect/>
          </a:stretch>
        </p:blipFill>
        <p:spPr>
          <a:xfrm>
            <a:off x="1744662" y="1825625"/>
            <a:ext cx="8702676" cy="4351338"/>
          </a:xfrm>
          <a:prstGeom prst="rect">
            <a:avLst/>
          </a:prstGeom>
        </p:spPr>
      </p:pic>
    </p:spTree>
    <p:extLst>
      <p:ext uri="{BB962C8B-B14F-4D97-AF65-F5344CB8AC3E}">
        <p14:creationId xmlns:p14="http://schemas.microsoft.com/office/powerpoint/2010/main" val="3438149693"/>
      </p:ext>
    </p:extLst>
  </p:cSld>
  <p:clrMapOvr>
    <a:masterClrMapping/>
  </p:clrMapOvr>
  <mc:AlternateContent xmlns:mc="http://schemas.openxmlformats.org/markup-compatibility/2006" xmlns:p14="http://schemas.microsoft.com/office/powerpoint/2010/main">
    <mc:Choice Requires="p14">
      <p:transition spd="slow" p14:dur="2000" advTm="55941"/>
    </mc:Choice>
    <mc:Fallback xmlns="">
      <p:transition spd="slow" advTm="559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3434-F7B3-4CB4-B7B2-C0552E681718}"/>
              </a:ext>
            </a:extLst>
          </p:cNvPr>
          <p:cNvSpPr>
            <a:spLocks noGrp="1"/>
          </p:cNvSpPr>
          <p:nvPr>
            <p:ph type="title"/>
          </p:nvPr>
        </p:nvSpPr>
        <p:spPr/>
        <p:txBody>
          <a:bodyPr/>
          <a:lstStyle/>
          <a:p>
            <a:pPr algn="ctr"/>
            <a:r>
              <a:rPr lang="en-US" dirty="0"/>
              <a:t>Pectoralis Major</a:t>
            </a:r>
            <a:br>
              <a:rPr lang="en-US" dirty="0"/>
            </a:br>
            <a:r>
              <a:rPr lang="en-US" dirty="0"/>
              <a:t>Medial and lateral pectoral Nerve</a:t>
            </a:r>
          </a:p>
        </p:txBody>
      </p:sp>
      <p:pic>
        <p:nvPicPr>
          <p:cNvPr id="4" name="Content Placeholder 3">
            <a:extLst>
              <a:ext uri="{FF2B5EF4-FFF2-40B4-BE49-F238E27FC236}">
                <a16:creationId xmlns:a16="http://schemas.microsoft.com/office/drawing/2014/main" id="{55C2463A-9FD1-4EF2-8412-AAE8CE862F10}"/>
              </a:ext>
            </a:extLst>
          </p:cNvPr>
          <p:cNvPicPr>
            <a:picLocks noGrp="1" noChangeAspect="1"/>
          </p:cNvPicPr>
          <p:nvPr>
            <p:ph idx="1"/>
          </p:nvPr>
        </p:nvPicPr>
        <p:blipFill>
          <a:blip r:embed="rId2"/>
          <a:stretch>
            <a:fillRect/>
          </a:stretch>
        </p:blipFill>
        <p:spPr>
          <a:xfrm>
            <a:off x="3263517" y="1885071"/>
            <a:ext cx="5761693" cy="4304713"/>
          </a:xfrm>
          <a:prstGeom prst="rect">
            <a:avLst/>
          </a:prstGeom>
        </p:spPr>
      </p:pic>
    </p:spTree>
    <p:extLst>
      <p:ext uri="{BB962C8B-B14F-4D97-AF65-F5344CB8AC3E}">
        <p14:creationId xmlns:p14="http://schemas.microsoft.com/office/powerpoint/2010/main" val="3398969925"/>
      </p:ext>
    </p:extLst>
  </p:cSld>
  <p:clrMapOvr>
    <a:masterClrMapping/>
  </p:clrMapOvr>
  <mc:AlternateContent xmlns:mc="http://schemas.openxmlformats.org/markup-compatibility/2006" xmlns:p14="http://schemas.microsoft.com/office/powerpoint/2010/main">
    <mc:Choice Requires="p14">
      <p:transition spd="slow" p14:dur="2000" advTm="22417"/>
    </mc:Choice>
    <mc:Fallback xmlns="">
      <p:transition spd="slow" advTm="2241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DC9C-5494-4B85-B7EF-1747FF5CE298}"/>
              </a:ext>
            </a:extLst>
          </p:cNvPr>
          <p:cNvSpPr>
            <a:spLocks noGrp="1"/>
          </p:cNvSpPr>
          <p:nvPr>
            <p:ph type="title"/>
          </p:nvPr>
        </p:nvSpPr>
        <p:spPr/>
        <p:txBody>
          <a:bodyPr/>
          <a:lstStyle/>
          <a:p>
            <a:pPr algn="ctr"/>
            <a:r>
              <a:rPr lang="en-US" dirty="0" err="1"/>
              <a:t>Latissmus</a:t>
            </a:r>
            <a:r>
              <a:rPr lang="en-US" dirty="0"/>
              <a:t> dorsi</a:t>
            </a:r>
            <a:br>
              <a:rPr lang="en-US" dirty="0"/>
            </a:br>
            <a:r>
              <a:rPr lang="en-US" dirty="0"/>
              <a:t>Thoracodorsal nerve</a:t>
            </a:r>
          </a:p>
        </p:txBody>
      </p:sp>
      <p:pic>
        <p:nvPicPr>
          <p:cNvPr id="4" name="Content Placeholder 3">
            <a:extLst>
              <a:ext uri="{FF2B5EF4-FFF2-40B4-BE49-F238E27FC236}">
                <a16:creationId xmlns:a16="http://schemas.microsoft.com/office/drawing/2014/main" id="{066D58C3-97F7-4570-B794-1A6F3F3E22D7}"/>
              </a:ext>
            </a:extLst>
          </p:cNvPr>
          <p:cNvPicPr>
            <a:picLocks noGrp="1" noChangeAspect="1"/>
          </p:cNvPicPr>
          <p:nvPr>
            <p:ph idx="1"/>
          </p:nvPr>
        </p:nvPicPr>
        <p:blipFill>
          <a:blip r:embed="rId2"/>
          <a:stretch>
            <a:fillRect/>
          </a:stretch>
        </p:blipFill>
        <p:spPr>
          <a:xfrm>
            <a:off x="3456150" y="1825625"/>
            <a:ext cx="5279699" cy="4351338"/>
          </a:xfrm>
          <a:prstGeom prst="rect">
            <a:avLst/>
          </a:prstGeom>
        </p:spPr>
      </p:pic>
    </p:spTree>
    <p:extLst>
      <p:ext uri="{BB962C8B-B14F-4D97-AF65-F5344CB8AC3E}">
        <p14:creationId xmlns:p14="http://schemas.microsoft.com/office/powerpoint/2010/main" val="2190345254"/>
      </p:ext>
    </p:extLst>
  </p:cSld>
  <p:clrMapOvr>
    <a:masterClrMapping/>
  </p:clrMapOvr>
  <mc:AlternateContent xmlns:mc="http://schemas.openxmlformats.org/markup-compatibility/2006" xmlns:p14="http://schemas.microsoft.com/office/powerpoint/2010/main">
    <mc:Choice Requires="p14">
      <p:transition spd="slow" p14:dur="2000" advTm="21995"/>
    </mc:Choice>
    <mc:Fallback xmlns="">
      <p:transition spd="slow" advTm="219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73DB-4C32-4269-B1CE-F2D28D777C99}"/>
              </a:ext>
            </a:extLst>
          </p:cNvPr>
          <p:cNvSpPr>
            <a:spLocks noGrp="1"/>
          </p:cNvSpPr>
          <p:nvPr>
            <p:ph type="title"/>
          </p:nvPr>
        </p:nvSpPr>
        <p:spPr/>
        <p:txBody>
          <a:bodyPr/>
          <a:lstStyle/>
          <a:p>
            <a:pPr algn="ctr"/>
            <a:r>
              <a:rPr lang="en-US" dirty="0"/>
              <a:t>Biceps</a:t>
            </a:r>
            <a:br>
              <a:rPr lang="en-US" dirty="0"/>
            </a:br>
            <a:r>
              <a:rPr lang="en-US" dirty="0"/>
              <a:t>Musculocutaneous nerve</a:t>
            </a:r>
          </a:p>
        </p:txBody>
      </p:sp>
      <p:pic>
        <p:nvPicPr>
          <p:cNvPr id="10242" name="Picture 2" descr="نتيجة بحث الصور عن biceps brachii">
            <a:extLst>
              <a:ext uri="{FF2B5EF4-FFF2-40B4-BE49-F238E27FC236}">
                <a16:creationId xmlns:a16="http://schemas.microsoft.com/office/drawing/2014/main" id="{8C121304-7A49-4B83-A164-1D8BE1EA9A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7525" y="2291556"/>
            <a:ext cx="60769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66289"/>
      </p:ext>
    </p:extLst>
  </p:cSld>
  <p:clrMapOvr>
    <a:masterClrMapping/>
  </p:clrMapOvr>
  <mc:AlternateContent xmlns:mc="http://schemas.openxmlformats.org/markup-compatibility/2006" xmlns:p14="http://schemas.microsoft.com/office/powerpoint/2010/main">
    <mc:Choice Requires="p14">
      <p:transition spd="slow" p14:dur="2000" advTm="41013"/>
    </mc:Choice>
    <mc:Fallback xmlns="">
      <p:transition spd="slow" advTm="4101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9871-C08E-4929-9C90-634A7935B45B}"/>
              </a:ext>
            </a:extLst>
          </p:cNvPr>
          <p:cNvSpPr>
            <a:spLocks noGrp="1"/>
          </p:cNvSpPr>
          <p:nvPr>
            <p:ph type="title"/>
          </p:nvPr>
        </p:nvSpPr>
        <p:spPr/>
        <p:txBody>
          <a:bodyPr/>
          <a:lstStyle/>
          <a:p>
            <a:pPr algn="ctr"/>
            <a:r>
              <a:rPr lang="en-US" dirty="0"/>
              <a:t>Four Joints</a:t>
            </a:r>
          </a:p>
        </p:txBody>
      </p:sp>
      <p:pic>
        <p:nvPicPr>
          <p:cNvPr id="4" name="Content Placeholder 3">
            <a:extLst>
              <a:ext uri="{FF2B5EF4-FFF2-40B4-BE49-F238E27FC236}">
                <a16:creationId xmlns:a16="http://schemas.microsoft.com/office/drawing/2014/main" id="{1B4CC4F8-2C69-4B25-B48C-9A2EB97A4388}"/>
              </a:ext>
            </a:extLst>
          </p:cNvPr>
          <p:cNvPicPr>
            <a:picLocks noGrp="1" noChangeAspect="1"/>
          </p:cNvPicPr>
          <p:nvPr>
            <p:ph idx="1"/>
          </p:nvPr>
        </p:nvPicPr>
        <p:blipFill>
          <a:blip r:embed="rId2"/>
          <a:stretch>
            <a:fillRect/>
          </a:stretch>
        </p:blipFill>
        <p:spPr>
          <a:xfrm>
            <a:off x="2578797" y="1825625"/>
            <a:ext cx="6417265" cy="4814326"/>
          </a:xfrm>
          <a:prstGeom prst="rect">
            <a:avLst/>
          </a:prstGeom>
        </p:spPr>
      </p:pic>
    </p:spTree>
    <p:extLst>
      <p:ext uri="{BB962C8B-B14F-4D97-AF65-F5344CB8AC3E}">
        <p14:creationId xmlns:p14="http://schemas.microsoft.com/office/powerpoint/2010/main" val="4094225087"/>
      </p:ext>
    </p:extLst>
  </p:cSld>
  <p:clrMapOvr>
    <a:masterClrMapping/>
  </p:clrMapOvr>
  <mc:AlternateContent xmlns:mc="http://schemas.openxmlformats.org/markup-compatibility/2006" xmlns:p14="http://schemas.microsoft.com/office/powerpoint/2010/main">
    <mc:Choice Requires="p14">
      <p:transition spd="slow" p14:dur="2000" advTm="17079"/>
    </mc:Choice>
    <mc:Fallback xmlns="">
      <p:transition spd="slow" advTm="170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0D3C-461B-4C7C-A7FF-A87DF6CFB4B4}"/>
              </a:ext>
            </a:extLst>
          </p:cNvPr>
          <p:cNvSpPr>
            <a:spLocks noGrp="1"/>
          </p:cNvSpPr>
          <p:nvPr>
            <p:ph type="title"/>
          </p:nvPr>
        </p:nvSpPr>
        <p:spPr/>
        <p:txBody>
          <a:bodyPr/>
          <a:lstStyle/>
          <a:p>
            <a:endParaRPr lang="en-US"/>
          </a:p>
        </p:txBody>
      </p:sp>
      <p:pic>
        <p:nvPicPr>
          <p:cNvPr id="11266" name="Picture 2" descr="نتيجة بحث الصور عن biceps speed test">
            <a:extLst>
              <a:ext uri="{FF2B5EF4-FFF2-40B4-BE49-F238E27FC236}">
                <a16:creationId xmlns:a16="http://schemas.microsoft.com/office/drawing/2014/main" id="{7B816C6B-503D-4DA0-87FD-47F4477708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73319"/>
      </p:ext>
    </p:extLst>
  </p:cSld>
  <p:clrMapOvr>
    <a:masterClrMapping/>
  </p:clrMapOvr>
  <mc:AlternateContent xmlns:mc="http://schemas.openxmlformats.org/markup-compatibility/2006" xmlns:p14="http://schemas.microsoft.com/office/powerpoint/2010/main">
    <mc:Choice Requires="p14">
      <p:transition spd="slow" p14:dur="2000" advTm="36081"/>
    </mc:Choice>
    <mc:Fallback xmlns="">
      <p:transition spd="slow" advTm="360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3DD8-7AEE-4CE8-B9E1-53F41F916ACF}"/>
              </a:ext>
            </a:extLst>
          </p:cNvPr>
          <p:cNvSpPr>
            <a:spLocks noGrp="1"/>
          </p:cNvSpPr>
          <p:nvPr>
            <p:ph type="title"/>
          </p:nvPr>
        </p:nvSpPr>
        <p:spPr/>
        <p:txBody>
          <a:bodyPr/>
          <a:lstStyle/>
          <a:p>
            <a:endParaRPr lang="en-US"/>
          </a:p>
        </p:txBody>
      </p:sp>
      <p:pic>
        <p:nvPicPr>
          <p:cNvPr id="12290" name="Picture 2" descr="نتيجة بحث الصور عن yerguson test biceps">
            <a:extLst>
              <a:ext uri="{FF2B5EF4-FFF2-40B4-BE49-F238E27FC236}">
                <a16:creationId xmlns:a16="http://schemas.microsoft.com/office/drawing/2014/main" id="{3F635D1E-CDBC-4697-A6C4-617D23D815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21463"/>
      </p:ext>
    </p:extLst>
  </p:cSld>
  <p:clrMapOvr>
    <a:masterClrMapping/>
  </p:clrMapOvr>
  <mc:AlternateContent xmlns:mc="http://schemas.openxmlformats.org/markup-compatibility/2006" xmlns:p14="http://schemas.microsoft.com/office/powerpoint/2010/main">
    <mc:Choice Requires="p14">
      <p:transition spd="slow" p14:dur="2000" advTm="39243"/>
    </mc:Choice>
    <mc:Fallback xmlns="">
      <p:transition spd="slow" advTm="3924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2D99-853B-4F4D-A25E-F74FBFF6DF9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59E84FF-6593-404A-BD34-B01865C7EBBA}"/>
              </a:ext>
            </a:extLst>
          </p:cNvPr>
          <p:cNvPicPr>
            <a:picLocks noGrp="1" noChangeAspect="1"/>
          </p:cNvPicPr>
          <p:nvPr>
            <p:ph idx="1"/>
          </p:nvPr>
        </p:nvPicPr>
        <p:blipFill>
          <a:blip r:embed="rId2"/>
          <a:stretch>
            <a:fillRect/>
          </a:stretch>
        </p:blipFill>
        <p:spPr>
          <a:xfrm>
            <a:off x="2966902" y="928468"/>
            <a:ext cx="5375105" cy="5375105"/>
          </a:xfrm>
          <a:prstGeom prst="rect">
            <a:avLst/>
          </a:prstGeom>
        </p:spPr>
      </p:pic>
    </p:spTree>
    <p:extLst>
      <p:ext uri="{BB962C8B-B14F-4D97-AF65-F5344CB8AC3E}">
        <p14:creationId xmlns:p14="http://schemas.microsoft.com/office/powerpoint/2010/main" val="1158770536"/>
      </p:ext>
    </p:extLst>
  </p:cSld>
  <p:clrMapOvr>
    <a:masterClrMapping/>
  </p:clrMapOvr>
  <mc:AlternateContent xmlns:mc="http://schemas.openxmlformats.org/markup-compatibility/2006" xmlns:p14="http://schemas.microsoft.com/office/powerpoint/2010/main">
    <mc:Choice Requires="p14">
      <p:transition spd="slow" p14:dur="2000" advTm="46139"/>
    </mc:Choice>
    <mc:Fallback xmlns="">
      <p:transition spd="slow" advTm="4613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B229-F9FD-44DC-B5C2-9AEA284DC8E4}"/>
              </a:ext>
            </a:extLst>
          </p:cNvPr>
          <p:cNvSpPr>
            <a:spLocks noGrp="1"/>
          </p:cNvSpPr>
          <p:nvPr>
            <p:ph type="title"/>
          </p:nvPr>
        </p:nvSpPr>
        <p:spPr/>
        <p:txBody>
          <a:bodyPr/>
          <a:lstStyle/>
          <a:p>
            <a:pPr algn="ctr"/>
            <a:r>
              <a:rPr lang="en-US" dirty="0" err="1"/>
              <a:t>Serratous</a:t>
            </a:r>
            <a:r>
              <a:rPr lang="en-US" dirty="0"/>
              <a:t> anterior</a:t>
            </a:r>
            <a:br>
              <a:rPr lang="en-US" dirty="0"/>
            </a:br>
            <a:r>
              <a:rPr lang="en-US" dirty="0"/>
              <a:t>Long thoracic nerve</a:t>
            </a:r>
          </a:p>
        </p:txBody>
      </p:sp>
      <p:pic>
        <p:nvPicPr>
          <p:cNvPr id="4" name="Content Placeholder 3">
            <a:extLst>
              <a:ext uri="{FF2B5EF4-FFF2-40B4-BE49-F238E27FC236}">
                <a16:creationId xmlns:a16="http://schemas.microsoft.com/office/drawing/2014/main" id="{3302FDE0-C438-4C31-98FE-9CA8720A3ECF}"/>
              </a:ext>
            </a:extLst>
          </p:cNvPr>
          <p:cNvPicPr>
            <a:picLocks noGrp="1" noChangeAspect="1"/>
          </p:cNvPicPr>
          <p:nvPr>
            <p:ph idx="1"/>
          </p:nvPr>
        </p:nvPicPr>
        <p:blipFill>
          <a:blip r:embed="rId2"/>
          <a:stretch>
            <a:fillRect/>
          </a:stretch>
        </p:blipFill>
        <p:spPr>
          <a:xfrm>
            <a:off x="7145853" y="2141537"/>
            <a:ext cx="3049067" cy="4351338"/>
          </a:xfrm>
          <a:prstGeom prst="rect">
            <a:avLst/>
          </a:prstGeom>
        </p:spPr>
      </p:pic>
      <p:pic>
        <p:nvPicPr>
          <p:cNvPr id="5" name="Picture 4">
            <a:extLst>
              <a:ext uri="{FF2B5EF4-FFF2-40B4-BE49-F238E27FC236}">
                <a16:creationId xmlns:a16="http://schemas.microsoft.com/office/drawing/2014/main" id="{C2B37EEC-9FEA-48AC-BBB7-A53F43CE7DD5}"/>
              </a:ext>
            </a:extLst>
          </p:cNvPr>
          <p:cNvPicPr>
            <a:picLocks noChangeAspect="1"/>
          </p:cNvPicPr>
          <p:nvPr/>
        </p:nvPicPr>
        <p:blipFill>
          <a:blip r:embed="rId3"/>
          <a:stretch>
            <a:fillRect/>
          </a:stretch>
        </p:blipFill>
        <p:spPr>
          <a:xfrm>
            <a:off x="1679037" y="2141537"/>
            <a:ext cx="3009900" cy="4114800"/>
          </a:xfrm>
          <a:prstGeom prst="rect">
            <a:avLst/>
          </a:prstGeom>
        </p:spPr>
      </p:pic>
    </p:spTree>
    <p:extLst>
      <p:ext uri="{BB962C8B-B14F-4D97-AF65-F5344CB8AC3E}">
        <p14:creationId xmlns:p14="http://schemas.microsoft.com/office/powerpoint/2010/main" val="2268904162"/>
      </p:ext>
    </p:extLst>
  </p:cSld>
  <p:clrMapOvr>
    <a:masterClrMapping/>
  </p:clrMapOvr>
  <mc:AlternateContent xmlns:mc="http://schemas.openxmlformats.org/markup-compatibility/2006" xmlns:p14="http://schemas.microsoft.com/office/powerpoint/2010/main">
    <mc:Choice Requires="p14">
      <p:transition spd="slow" p14:dur="2000" advTm="14190"/>
    </mc:Choice>
    <mc:Fallback xmlns="">
      <p:transition spd="slow" advTm="1419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C64B-30E0-4163-ADA5-142F74B8EAA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4A18D5A-430F-4FEC-B369-6A1EF8DB37EC}"/>
              </a:ext>
            </a:extLst>
          </p:cNvPr>
          <p:cNvPicPr>
            <a:picLocks noGrp="1" noChangeAspect="1"/>
          </p:cNvPicPr>
          <p:nvPr>
            <p:ph idx="1"/>
          </p:nvPr>
        </p:nvPicPr>
        <p:blipFill>
          <a:blip r:embed="rId2"/>
          <a:stretch>
            <a:fillRect/>
          </a:stretch>
        </p:blipFill>
        <p:spPr>
          <a:xfrm>
            <a:off x="3695700" y="2120106"/>
            <a:ext cx="4800600" cy="3762375"/>
          </a:xfrm>
          <a:prstGeom prst="rect">
            <a:avLst/>
          </a:prstGeom>
        </p:spPr>
      </p:pic>
    </p:spTree>
    <p:extLst>
      <p:ext uri="{BB962C8B-B14F-4D97-AF65-F5344CB8AC3E}">
        <p14:creationId xmlns:p14="http://schemas.microsoft.com/office/powerpoint/2010/main" val="3566248841"/>
      </p:ext>
    </p:extLst>
  </p:cSld>
  <p:clrMapOvr>
    <a:masterClrMapping/>
  </p:clrMapOvr>
  <mc:AlternateContent xmlns:mc="http://schemas.openxmlformats.org/markup-compatibility/2006" xmlns:p14="http://schemas.microsoft.com/office/powerpoint/2010/main">
    <mc:Choice Requires="p14">
      <p:transition spd="slow" p14:dur="2000" advTm="31229"/>
    </mc:Choice>
    <mc:Fallback xmlns="">
      <p:transition spd="slow" advTm="3122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1535-507B-445E-97C9-8E1E307F4EE4}"/>
              </a:ext>
            </a:extLst>
          </p:cNvPr>
          <p:cNvSpPr>
            <a:spLocks noGrp="1"/>
          </p:cNvSpPr>
          <p:nvPr>
            <p:ph type="title"/>
          </p:nvPr>
        </p:nvSpPr>
        <p:spPr/>
        <p:txBody>
          <a:bodyPr/>
          <a:lstStyle/>
          <a:p>
            <a:pPr algn="ctr"/>
            <a:r>
              <a:rPr lang="en-US" dirty="0"/>
              <a:t>Trapezius</a:t>
            </a:r>
            <a:br>
              <a:rPr lang="en-US" dirty="0"/>
            </a:br>
            <a:r>
              <a:rPr lang="en-US" dirty="0"/>
              <a:t>Spinal Accessory Nerve</a:t>
            </a:r>
          </a:p>
        </p:txBody>
      </p:sp>
      <p:pic>
        <p:nvPicPr>
          <p:cNvPr id="4" name="Content Placeholder 3">
            <a:extLst>
              <a:ext uri="{FF2B5EF4-FFF2-40B4-BE49-F238E27FC236}">
                <a16:creationId xmlns:a16="http://schemas.microsoft.com/office/drawing/2014/main" id="{2A63728E-24EA-47E1-A189-CE674EC18594}"/>
              </a:ext>
            </a:extLst>
          </p:cNvPr>
          <p:cNvPicPr>
            <a:picLocks noGrp="1" noChangeAspect="1"/>
          </p:cNvPicPr>
          <p:nvPr>
            <p:ph idx="1"/>
          </p:nvPr>
        </p:nvPicPr>
        <p:blipFill>
          <a:blip r:embed="rId2"/>
          <a:stretch>
            <a:fillRect/>
          </a:stretch>
        </p:blipFill>
        <p:spPr>
          <a:xfrm>
            <a:off x="2669484" y="2442299"/>
            <a:ext cx="6667500" cy="4257675"/>
          </a:xfrm>
          <a:prstGeom prst="rect">
            <a:avLst/>
          </a:prstGeom>
        </p:spPr>
      </p:pic>
    </p:spTree>
    <p:extLst>
      <p:ext uri="{BB962C8B-B14F-4D97-AF65-F5344CB8AC3E}">
        <p14:creationId xmlns:p14="http://schemas.microsoft.com/office/powerpoint/2010/main" val="809744709"/>
      </p:ext>
    </p:extLst>
  </p:cSld>
  <p:clrMapOvr>
    <a:masterClrMapping/>
  </p:clrMapOvr>
  <mc:AlternateContent xmlns:mc="http://schemas.openxmlformats.org/markup-compatibility/2006" xmlns:p14="http://schemas.microsoft.com/office/powerpoint/2010/main">
    <mc:Choice Requires="p14">
      <p:transition spd="slow" p14:dur="2000" advTm="8614"/>
    </mc:Choice>
    <mc:Fallback xmlns="">
      <p:transition spd="slow" advTm="861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0202-3E84-434F-ADFD-FC06BF349182}"/>
              </a:ext>
            </a:extLst>
          </p:cNvPr>
          <p:cNvSpPr>
            <a:spLocks noGrp="1"/>
          </p:cNvSpPr>
          <p:nvPr>
            <p:ph type="title"/>
          </p:nvPr>
        </p:nvSpPr>
        <p:spPr/>
        <p:txBody>
          <a:bodyPr/>
          <a:lstStyle/>
          <a:p>
            <a:pPr algn="ctr"/>
            <a:r>
              <a:rPr lang="en-US" dirty="0"/>
              <a:t>Lateral winging of the scapula</a:t>
            </a:r>
          </a:p>
        </p:txBody>
      </p:sp>
      <p:pic>
        <p:nvPicPr>
          <p:cNvPr id="4" name="Content Placeholder 3">
            <a:extLst>
              <a:ext uri="{FF2B5EF4-FFF2-40B4-BE49-F238E27FC236}">
                <a16:creationId xmlns:a16="http://schemas.microsoft.com/office/drawing/2014/main" id="{DDF189F9-ADEA-4EC7-86D7-7D642784F947}"/>
              </a:ext>
            </a:extLst>
          </p:cNvPr>
          <p:cNvPicPr>
            <a:picLocks noGrp="1" noChangeAspect="1"/>
          </p:cNvPicPr>
          <p:nvPr>
            <p:ph idx="1"/>
          </p:nvPr>
        </p:nvPicPr>
        <p:blipFill>
          <a:blip r:embed="rId2"/>
          <a:stretch>
            <a:fillRect/>
          </a:stretch>
        </p:blipFill>
        <p:spPr>
          <a:xfrm>
            <a:off x="399344" y="2103436"/>
            <a:ext cx="5488964" cy="3087542"/>
          </a:xfrm>
          <a:prstGeom prst="rect">
            <a:avLst/>
          </a:prstGeom>
        </p:spPr>
      </p:pic>
      <p:pic>
        <p:nvPicPr>
          <p:cNvPr id="5" name="Picture 4">
            <a:extLst>
              <a:ext uri="{FF2B5EF4-FFF2-40B4-BE49-F238E27FC236}">
                <a16:creationId xmlns:a16="http://schemas.microsoft.com/office/drawing/2014/main" id="{81249AEB-8131-460A-8807-EADF864806C2}"/>
              </a:ext>
            </a:extLst>
          </p:cNvPr>
          <p:cNvPicPr>
            <a:picLocks noChangeAspect="1"/>
          </p:cNvPicPr>
          <p:nvPr/>
        </p:nvPicPr>
        <p:blipFill>
          <a:blip r:embed="rId3"/>
          <a:stretch>
            <a:fillRect/>
          </a:stretch>
        </p:blipFill>
        <p:spPr>
          <a:xfrm>
            <a:off x="7214308" y="1925441"/>
            <a:ext cx="3362325" cy="4048125"/>
          </a:xfrm>
          <a:prstGeom prst="rect">
            <a:avLst/>
          </a:prstGeom>
        </p:spPr>
      </p:pic>
    </p:spTree>
    <p:extLst>
      <p:ext uri="{BB962C8B-B14F-4D97-AF65-F5344CB8AC3E}">
        <p14:creationId xmlns:p14="http://schemas.microsoft.com/office/powerpoint/2010/main" val="124415573"/>
      </p:ext>
    </p:extLst>
  </p:cSld>
  <p:clrMapOvr>
    <a:masterClrMapping/>
  </p:clrMapOvr>
  <mc:AlternateContent xmlns:mc="http://schemas.openxmlformats.org/markup-compatibility/2006" xmlns:p14="http://schemas.microsoft.com/office/powerpoint/2010/main">
    <mc:Choice Requires="p14">
      <p:transition spd="slow" p14:dur="2000" advTm="21091"/>
    </mc:Choice>
    <mc:Fallback xmlns="">
      <p:transition spd="slow" advTm="2109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F5755-8500-4C60-B125-BAACA5C594B9}"/>
              </a:ext>
            </a:extLst>
          </p:cNvPr>
          <p:cNvSpPr>
            <a:spLocks noGrp="1"/>
          </p:cNvSpPr>
          <p:nvPr>
            <p:ph type="title"/>
          </p:nvPr>
        </p:nvSpPr>
        <p:spPr/>
        <p:txBody>
          <a:bodyPr/>
          <a:lstStyle/>
          <a:p>
            <a:pPr algn="ctr"/>
            <a:r>
              <a:rPr lang="en-US" dirty="0"/>
              <a:t>Static Stabilizer</a:t>
            </a:r>
          </a:p>
        </p:txBody>
      </p:sp>
      <p:sp>
        <p:nvSpPr>
          <p:cNvPr id="3" name="Content Placeholder 2">
            <a:extLst>
              <a:ext uri="{FF2B5EF4-FFF2-40B4-BE49-F238E27FC236}">
                <a16:creationId xmlns:a16="http://schemas.microsoft.com/office/drawing/2014/main" id="{88F22A4E-D59D-4FB3-A9F2-A21D2B434AA6}"/>
              </a:ext>
            </a:extLst>
          </p:cNvPr>
          <p:cNvSpPr>
            <a:spLocks noGrp="1"/>
          </p:cNvSpPr>
          <p:nvPr>
            <p:ph idx="1"/>
          </p:nvPr>
        </p:nvSpPr>
        <p:spPr>
          <a:xfrm>
            <a:off x="838200" y="1825625"/>
            <a:ext cx="2435087" cy="626027"/>
          </a:xfrm>
        </p:spPr>
        <p:txBody>
          <a:bodyPr/>
          <a:lstStyle/>
          <a:p>
            <a:r>
              <a:rPr lang="en-US" dirty="0"/>
              <a:t>Ligaments</a:t>
            </a:r>
          </a:p>
        </p:txBody>
      </p:sp>
      <p:pic>
        <p:nvPicPr>
          <p:cNvPr id="4" name="Picture 3">
            <a:extLst>
              <a:ext uri="{FF2B5EF4-FFF2-40B4-BE49-F238E27FC236}">
                <a16:creationId xmlns:a16="http://schemas.microsoft.com/office/drawing/2014/main" id="{9D0121D8-817C-4459-A520-A2904313174E}"/>
              </a:ext>
            </a:extLst>
          </p:cNvPr>
          <p:cNvPicPr>
            <a:picLocks noChangeAspect="1"/>
          </p:cNvPicPr>
          <p:nvPr/>
        </p:nvPicPr>
        <p:blipFill>
          <a:blip r:embed="rId2"/>
          <a:stretch>
            <a:fillRect/>
          </a:stretch>
        </p:blipFill>
        <p:spPr>
          <a:xfrm>
            <a:off x="3962399" y="1990725"/>
            <a:ext cx="6503963" cy="4384368"/>
          </a:xfrm>
          <a:prstGeom prst="rect">
            <a:avLst/>
          </a:prstGeom>
        </p:spPr>
      </p:pic>
    </p:spTree>
    <p:extLst>
      <p:ext uri="{BB962C8B-B14F-4D97-AF65-F5344CB8AC3E}">
        <p14:creationId xmlns:p14="http://schemas.microsoft.com/office/powerpoint/2010/main" val="1027049511"/>
      </p:ext>
    </p:extLst>
  </p:cSld>
  <p:clrMapOvr>
    <a:masterClrMapping/>
  </p:clrMapOvr>
  <mc:AlternateContent xmlns:mc="http://schemas.openxmlformats.org/markup-compatibility/2006" xmlns:p14="http://schemas.microsoft.com/office/powerpoint/2010/main">
    <mc:Choice Requires="p14">
      <p:transition spd="slow" p14:dur="2000" advTm="55268"/>
    </mc:Choice>
    <mc:Fallback xmlns="">
      <p:transition spd="slow" advTm="5526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669C-C717-4747-893D-56918268AF88}"/>
              </a:ext>
            </a:extLst>
          </p:cNvPr>
          <p:cNvSpPr>
            <a:spLocks noGrp="1"/>
          </p:cNvSpPr>
          <p:nvPr>
            <p:ph type="title"/>
          </p:nvPr>
        </p:nvSpPr>
        <p:spPr/>
        <p:txBody>
          <a:bodyPr/>
          <a:lstStyle/>
          <a:p>
            <a:pPr algn="ctr"/>
            <a:r>
              <a:rPr lang="en-US" dirty="0"/>
              <a:t>Glenohumeral joint</a:t>
            </a:r>
          </a:p>
        </p:txBody>
      </p:sp>
      <p:pic>
        <p:nvPicPr>
          <p:cNvPr id="4" name="Content Placeholder 3">
            <a:extLst>
              <a:ext uri="{FF2B5EF4-FFF2-40B4-BE49-F238E27FC236}">
                <a16:creationId xmlns:a16="http://schemas.microsoft.com/office/drawing/2014/main" id="{2979AAFC-1A1B-4BE8-BCE4-55468C67DBD4}"/>
              </a:ext>
            </a:extLst>
          </p:cNvPr>
          <p:cNvPicPr>
            <a:picLocks noGrp="1" noChangeAspect="1"/>
          </p:cNvPicPr>
          <p:nvPr>
            <p:ph idx="1"/>
          </p:nvPr>
        </p:nvPicPr>
        <p:blipFill>
          <a:blip r:embed="rId2"/>
          <a:stretch>
            <a:fillRect/>
          </a:stretch>
        </p:blipFill>
        <p:spPr>
          <a:xfrm>
            <a:off x="3917569" y="1825625"/>
            <a:ext cx="4080655" cy="4667250"/>
          </a:xfrm>
          <a:prstGeom prst="rect">
            <a:avLst/>
          </a:prstGeom>
        </p:spPr>
      </p:pic>
    </p:spTree>
    <p:extLst>
      <p:ext uri="{BB962C8B-B14F-4D97-AF65-F5344CB8AC3E}">
        <p14:creationId xmlns:p14="http://schemas.microsoft.com/office/powerpoint/2010/main" val="219416066"/>
      </p:ext>
    </p:extLst>
  </p:cSld>
  <p:clrMapOvr>
    <a:masterClrMapping/>
  </p:clrMapOvr>
  <mc:AlternateContent xmlns:mc="http://schemas.openxmlformats.org/markup-compatibility/2006" xmlns:p14="http://schemas.microsoft.com/office/powerpoint/2010/main">
    <mc:Choice Requires="p14">
      <p:transition spd="slow" p14:dur="2000" advTm="17602"/>
    </mc:Choice>
    <mc:Fallback xmlns="">
      <p:transition spd="slow" advTm="1760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B8EB-D75D-4161-89B2-5FA235980F7F}"/>
              </a:ext>
            </a:extLst>
          </p:cNvPr>
          <p:cNvSpPr>
            <a:spLocks noGrp="1"/>
          </p:cNvSpPr>
          <p:nvPr>
            <p:ph type="title"/>
          </p:nvPr>
        </p:nvSpPr>
        <p:spPr/>
        <p:txBody>
          <a:bodyPr/>
          <a:lstStyle/>
          <a:p>
            <a:pPr algn="ctr"/>
            <a:r>
              <a:rPr lang="en-US" dirty="0"/>
              <a:t>Capsule</a:t>
            </a:r>
          </a:p>
        </p:txBody>
      </p:sp>
      <p:pic>
        <p:nvPicPr>
          <p:cNvPr id="13314" name="Picture 2" descr="نتيجة بحث الصور عن shoulder capsule">
            <a:extLst>
              <a:ext uri="{FF2B5EF4-FFF2-40B4-BE49-F238E27FC236}">
                <a16:creationId xmlns:a16="http://schemas.microsoft.com/office/drawing/2014/main" id="{E692AA44-F195-4520-9265-A860ABC98A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6800" y="1814731"/>
            <a:ext cx="5271624" cy="427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537816"/>
      </p:ext>
    </p:extLst>
  </p:cSld>
  <p:clrMapOvr>
    <a:masterClrMapping/>
  </p:clrMapOvr>
  <mc:AlternateContent xmlns:mc="http://schemas.openxmlformats.org/markup-compatibility/2006" xmlns:p14="http://schemas.microsoft.com/office/powerpoint/2010/main">
    <mc:Choice Requires="p14">
      <p:transition spd="slow" p14:dur="2000" advTm="7001"/>
    </mc:Choice>
    <mc:Fallback xmlns="">
      <p:transition spd="slow" advTm="70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A5BB-A096-42F7-904D-B6BC908E89E8}"/>
              </a:ext>
            </a:extLst>
          </p:cNvPr>
          <p:cNvSpPr>
            <a:spLocks noGrp="1"/>
          </p:cNvSpPr>
          <p:nvPr>
            <p:ph type="title"/>
          </p:nvPr>
        </p:nvSpPr>
        <p:spPr/>
        <p:txBody>
          <a:bodyPr/>
          <a:lstStyle/>
          <a:p>
            <a:pPr algn="ctr"/>
            <a:r>
              <a:rPr lang="en-US" dirty="0"/>
              <a:t>Range of motion</a:t>
            </a:r>
          </a:p>
        </p:txBody>
      </p:sp>
      <p:pic>
        <p:nvPicPr>
          <p:cNvPr id="1026" name="Picture 2" descr="نتيجة بحث الصور عن range of motion shoulder">
            <a:extLst>
              <a:ext uri="{FF2B5EF4-FFF2-40B4-BE49-F238E27FC236}">
                <a16:creationId xmlns:a16="http://schemas.microsoft.com/office/drawing/2014/main" id="{F20D0085-028C-4F8C-97C1-B691B5C839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6930" y="1668898"/>
            <a:ext cx="6921304" cy="518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617784"/>
      </p:ext>
    </p:extLst>
  </p:cSld>
  <p:clrMapOvr>
    <a:masterClrMapping/>
  </p:clrMapOvr>
  <mc:AlternateContent xmlns:mc="http://schemas.openxmlformats.org/markup-compatibility/2006" xmlns:p14="http://schemas.microsoft.com/office/powerpoint/2010/main">
    <mc:Choice Requires="p14">
      <p:transition spd="slow" p14:dur="2000" advTm="65288"/>
    </mc:Choice>
    <mc:Fallback xmlns="">
      <p:transition spd="slow" advTm="6528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1536-EDE9-4448-BB44-EF748AA55406}"/>
              </a:ext>
            </a:extLst>
          </p:cNvPr>
          <p:cNvSpPr>
            <a:spLocks noGrp="1"/>
          </p:cNvSpPr>
          <p:nvPr>
            <p:ph type="title"/>
          </p:nvPr>
        </p:nvSpPr>
        <p:spPr/>
        <p:txBody>
          <a:bodyPr/>
          <a:lstStyle/>
          <a:p>
            <a:pPr algn="ctr"/>
            <a:r>
              <a:rPr lang="en-US" dirty="0"/>
              <a:t>Labrum</a:t>
            </a:r>
          </a:p>
        </p:txBody>
      </p:sp>
      <p:pic>
        <p:nvPicPr>
          <p:cNvPr id="4" name="Content Placeholder 3">
            <a:extLst>
              <a:ext uri="{FF2B5EF4-FFF2-40B4-BE49-F238E27FC236}">
                <a16:creationId xmlns:a16="http://schemas.microsoft.com/office/drawing/2014/main" id="{6430622B-9C63-4256-AD11-6CDAC10937C9}"/>
              </a:ext>
            </a:extLst>
          </p:cNvPr>
          <p:cNvPicPr>
            <a:picLocks noGrp="1" noChangeAspect="1"/>
          </p:cNvPicPr>
          <p:nvPr>
            <p:ph idx="1"/>
          </p:nvPr>
        </p:nvPicPr>
        <p:blipFill>
          <a:blip r:embed="rId2"/>
          <a:stretch>
            <a:fillRect/>
          </a:stretch>
        </p:blipFill>
        <p:spPr>
          <a:xfrm>
            <a:off x="2286000" y="1972469"/>
            <a:ext cx="7620000" cy="4057650"/>
          </a:xfrm>
          <a:prstGeom prst="rect">
            <a:avLst/>
          </a:prstGeom>
        </p:spPr>
      </p:pic>
    </p:spTree>
    <p:extLst>
      <p:ext uri="{BB962C8B-B14F-4D97-AF65-F5344CB8AC3E}">
        <p14:creationId xmlns:p14="http://schemas.microsoft.com/office/powerpoint/2010/main" val="475081575"/>
      </p:ext>
    </p:extLst>
  </p:cSld>
  <p:clrMapOvr>
    <a:masterClrMapping/>
  </p:clrMapOvr>
  <mc:AlternateContent xmlns:mc="http://schemas.openxmlformats.org/markup-compatibility/2006" xmlns:p14="http://schemas.microsoft.com/office/powerpoint/2010/main">
    <mc:Choice Requires="p14">
      <p:transition spd="slow" p14:dur="2000" advTm="24978"/>
    </mc:Choice>
    <mc:Fallback xmlns="">
      <p:transition spd="slow" advTm="2497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76079-E89A-472F-A398-AF9167D1B077}"/>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3403243C-DE41-4ACA-AE29-46195ECE1A94}"/>
              </a:ext>
            </a:extLst>
          </p:cNvPr>
          <p:cNvSpPr>
            <a:spLocks noGrp="1"/>
          </p:cNvSpPr>
          <p:nvPr>
            <p:ph idx="1"/>
          </p:nvPr>
        </p:nvSpPr>
        <p:spPr>
          <a:xfrm>
            <a:off x="838200" y="1825625"/>
            <a:ext cx="3336235" cy="4396271"/>
          </a:xfrm>
        </p:spPr>
        <p:txBody>
          <a:bodyPr/>
          <a:lstStyle/>
          <a:p>
            <a:r>
              <a:rPr lang="en-US" dirty="0"/>
              <a:t>Calcific tendinitis</a:t>
            </a:r>
          </a:p>
          <a:p>
            <a:r>
              <a:rPr lang="en-US" dirty="0"/>
              <a:t>Calcium deposit develop within the rotator cuff tendons esp. </a:t>
            </a:r>
            <a:r>
              <a:rPr lang="en-US" dirty="0" err="1"/>
              <a:t>supraspinatous</a:t>
            </a:r>
            <a:endParaRPr lang="en-US" dirty="0"/>
          </a:p>
          <a:p>
            <a:r>
              <a:rPr lang="en-US" dirty="0"/>
              <a:t>Symptoms; Night pain</a:t>
            </a:r>
          </a:p>
          <a:p>
            <a:r>
              <a:rPr lang="en-US" dirty="0"/>
              <a:t>Signs; Localized tenderness over greater tuberosity</a:t>
            </a:r>
          </a:p>
        </p:txBody>
      </p:sp>
      <p:pic>
        <p:nvPicPr>
          <p:cNvPr id="5" name="Picture 4">
            <a:extLst>
              <a:ext uri="{FF2B5EF4-FFF2-40B4-BE49-F238E27FC236}">
                <a16:creationId xmlns:a16="http://schemas.microsoft.com/office/drawing/2014/main" id="{3A4E309B-5959-4C5E-8A39-BBC3C0C4E4B3}"/>
              </a:ext>
            </a:extLst>
          </p:cNvPr>
          <p:cNvPicPr>
            <a:picLocks noChangeAspect="1"/>
          </p:cNvPicPr>
          <p:nvPr/>
        </p:nvPicPr>
        <p:blipFill>
          <a:blip r:embed="rId2"/>
          <a:stretch>
            <a:fillRect/>
          </a:stretch>
        </p:blipFill>
        <p:spPr>
          <a:xfrm>
            <a:off x="4490525" y="2411896"/>
            <a:ext cx="5715000" cy="3810000"/>
          </a:xfrm>
          <a:prstGeom prst="rect">
            <a:avLst/>
          </a:prstGeom>
        </p:spPr>
      </p:pic>
    </p:spTree>
    <p:extLst>
      <p:ext uri="{BB962C8B-B14F-4D97-AF65-F5344CB8AC3E}">
        <p14:creationId xmlns:p14="http://schemas.microsoft.com/office/powerpoint/2010/main" val="2361172328"/>
      </p:ext>
    </p:extLst>
  </p:cSld>
  <p:clrMapOvr>
    <a:masterClrMapping/>
  </p:clrMapOvr>
  <mc:AlternateContent xmlns:mc="http://schemas.openxmlformats.org/markup-compatibility/2006" xmlns:p14="http://schemas.microsoft.com/office/powerpoint/2010/main">
    <mc:Choice Requires="p14">
      <p:transition spd="slow" p14:dur="2000" advTm="38894"/>
    </mc:Choice>
    <mc:Fallback xmlns="">
      <p:transition spd="slow" advTm="3889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DCA7-C3AA-444D-ADA6-8AC56E43F04E}"/>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7F6E4BA5-3B7A-4E1A-A33F-87F29C91D948}"/>
              </a:ext>
            </a:extLst>
          </p:cNvPr>
          <p:cNvSpPr>
            <a:spLocks noGrp="1"/>
          </p:cNvSpPr>
          <p:nvPr>
            <p:ph idx="1"/>
          </p:nvPr>
        </p:nvSpPr>
        <p:spPr/>
        <p:txBody>
          <a:bodyPr/>
          <a:lstStyle/>
          <a:p>
            <a:r>
              <a:rPr lang="en-US" dirty="0" err="1"/>
              <a:t>Actictivity</a:t>
            </a:r>
            <a:r>
              <a:rPr lang="en-US" dirty="0"/>
              <a:t> modification</a:t>
            </a:r>
          </a:p>
          <a:p>
            <a:r>
              <a:rPr lang="en-US" dirty="0"/>
              <a:t>NSAID</a:t>
            </a:r>
          </a:p>
          <a:p>
            <a:r>
              <a:rPr lang="en-US" dirty="0"/>
              <a:t>ECSW</a:t>
            </a:r>
          </a:p>
          <a:p>
            <a:r>
              <a:rPr lang="en-US" dirty="0"/>
              <a:t>Steroid Injection</a:t>
            </a:r>
          </a:p>
          <a:p>
            <a:r>
              <a:rPr lang="en-US" dirty="0"/>
              <a:t>Surgery</a:t>
            </a:r>
          </a:p>
        </p:txBody>
      </p:sp>
    </p:spTree>
    <p:extLst>
      <p:ext uri="{BB962C8B-B14F-4D97-AF65-F5344CB8AC3E}">
        <p14:creationId xmlns:p14="http://schemas.microsoft.com/office/powerpoint/2010/main" val="1532537825"/>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D53-69B6-4CEE-9288-3A81ECE87304}"/>
              </a:ext>
            </a:extLst>
          </p:cNvPr>
          <p:cNvSpPr>
            <a:spLocks noGrp="1"/>
          </p:cNvSpPr>
          <p:nvPr>
            <p:ph type="title"/>
          </p:nvPr>
        </p:nvSpPr>
        <p:spPr/>
        <p:txBody>
          <a:bodyPr/>
          <a:lstStyle/>
          <a:p>
            <a:pPr algn="ctr"/>
            <a:r>
              <a:rPr lang="en-US" dirty="0"/>
              <a:t>Rotator Cuff Impingement</a:t>
            </a:r>
          </a:p>
        </p:txBody>
      </p:sp>
      <p:pic>
        <p:nvPicPr>
          <p:cNvPr id="4" name="Content Placeholder 3">
            <a:extLst>
              <a:ext uri="{FF2B5EF4-FFF2-40B4-BE49-F238E27FC236}">
                <a16:creationId xmlns:a16="http://schemas.microsoft.com/office/drawing/2014/main" id="{16F313BC-AE7A-4126-988D-1C40F4957F15}"/>
              </a:ext>
            </a:extLst>
          </p:cNvPr>
          <p:cNvPicPr>
            <a:picLocks noGrp="1" noChangeAspect="1"/>
          </p:cNvPicPr>
          <p:nvPr>
            <p:ph idx="1"/>
          </p:nvPr>
        </p:nvPicPr>
        <p:blipFill>
          <a:blip r:embed="rId2"/>
          <a:stretch>
            <a:fillRect/>
          </a:stretch>
        </p:blipFill>
        <p:spPr>
          <a:xfrm>
            <a:off x="3018675" y="1825625"/>
            <a:ext cx="6154650" cy="4351338"/>
          </a:xfrm>
          <a:prstGeom prst="rect">
            <a:avLst/>
          </a:prstGeom>
        </p:spPr>
      </p:pic>
    </p:spTree>
    <p:extLst>
      <p:ext uri="{BB962C8B-B14F-4D97-AF65-F5344CB8AC3E}">
        <p14:creationId xmlns:p14="http://schemas.microsoft.com/office/powerpoint/2010/main" val="352497379"/>
      </p:ext>
    </p:extLst>
  </p:cSld>
  <p:clrMapOvr>
    <a:masterClrMapping/>
  </p:clrMapOvr>
  <mc:AlternateContent xmlns:mc="http://schemas.openxmlformats.org/markup-compatibility/2006" xmlns:p14="http://schemas.microsoft.com/office/powerpoint/2010/main">
    <mc:Choice Requires="p14">
      <p:transition spd="slow" p14:dur="2000" advTm="48605"/>
    </mc:Choice>
    <mc:Fallback xmlns="">
      <p:transition spd="slow" advTm="4860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DB90-C8F2-4ABE-AABD-A935E3A07687}"/>
              </a:ext>
            </a:extLst>
          </p:cNvPr>
          <p:cNvSpPr>
            <a:spLocks noGrp="1"/>
          </p:cNvSpPr>
          <p:nvPr>
            <p:ph type="title"/>
          </p:nvPr>
        </p:nvSpPr>
        <p:spPr>
          <a:xfrm>
            <a:off x="838200" y="365125"/>
            <a:ext cx="4409661" cy="6618771"/>
          </a:xfrm>
        </p:spPr>
        <p:txBody>
          <a:bodyPr>
            <a:normAutofit/>
          </a:bodyPr>
          <a:lstStyle/>
          <a:p>
            <a:pPr algn="ctr"/>
            <a:r>
              <a:rPr lang="en-US" dirty="0" err="1"/>
              <a:t>Supraspinatous</a:t>
            </a:r>
            <a:r>
              <a:rPr lang="en-US" dirty="0"/>
              <a:t> outlet</a:t>
            </a:r>
            <a:br>
              <a:rPr lang="en-US" dirty="0"/>
            </a:br>
            <a:br>
              <a:rPr lang="en-US" dirty="0"/>
            </a:br>
            <a:r>
              <a:rPr lang="en-US" dirty="0"/>
              <a:t>Pain awakens from sleep</a:t>
            </a:r>
            <a:br>
              <a:rPr lang="en-US" dirty="0"/>
            </a:br>
            <a:br>
              <a:rPr lang="en-US" dirty="0"/>
            </a:br>
            <a:r>
              <a:rPr lang="en-US" dirty="0"/>
              <a:t>weakness and loss of mobility</a:t>
            </a:r>
          </a:p>
        </p:txBody>
      </p:sp>
      <p:pic>
        <p:nvPicPr>
          <p:cNvPr id="4" name="Content Placeholder 3">
            <a:extLst>
              <a:ext uri="{FF2B5EF4-FFF2-40B4-BE49-F238E27FC236}">
                <a16:creationId xmlns:a16="http://schemas.microsoft.com/office/drawing/2014/main" id="{0936E0C6-981E-494E-8AD3-B515C67A73B8}"/>
              </a:ext>
            </a:extLst>
          </p:cNvPr>
          <p:cNvPicPr>
            <a:picLocks noGrp="1" noChangeAspect="1"/>
          </p:cNvPicPr>
          <p:nvPr>
            <p:ph idx="1"/>
          </p:nvPr>
        </p:nvPicPr>
        <p:blipFill>
          <a:blip r:embed="rId2"/>
          <a:stretch>
            <a:fillRect/>
          </a:stretch>
        </p:blipFill>
        <p:spPr>
          <a:xfrm>
            <a:off x="5717935" y="1498841"/>
            <a:ext cx="6179330" cy="4351338"/>
          </a:xfrm>
          <a:prstGeom prst="rect">
            <a:avLst/>
          </a:prstGeom>
        </p:spPr>
      </p:pic>
    </p:spTree>
    <p:extLst>
      <p:ext uri="{BB962C8B-B14F-4D97-AF65-F5344CB8AC3E}">
        <p14:creationId xmlns:p14="http://schemas.microsoft.com/office/powerpoint/2010/main" val="766436459"/>
      </p:ext>
    </p:extLst>
  </p:cSld>
  <p:clrMapOvr>
    <a:masterClrMapping/>
  </p:clrMapOvr>
  <mc:AlternateContent xmlns:mc="http://schemas.openxmlformats.org/markup-compatibility/2006" xmlns:p14="http://schemas.microsoft.com/office/powerpoint/2010/main">
    <mc:Choice Requires="p14">
      <p:transition spd="slow" p14:dur="2000" advTm="37401"/>
    </mc:Choice>
    <mc:Fallback xmlns="">
      <p:transition spd="slow" advTm="3740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A07A-276C-4C5F-B09D-46374CAE1EF4}"/>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BE465140-4B4A-430B-9761-560212F8B29E}"/>
              </a:ext>
            </a:extLst>
          </p:cNvPr>
          <p:cNvSpPr>
            <a:spLocks noGrp="1"/>
          </p:cNvSpPr>
          <p:nvPr>
            <p:ph idx="1"/>
          </p:nvPr>
        </p:nvSpPr>
        <p:spPr/>
        <p:txBody>
          <a:bodyPr/>
          <a:lstStyle/>
          <a:p>
            <a:r>
              <a:rPr lang="en-US" dirty="0"/>
              <a:t>Rest and activity modification</a:t>
            </a:r>
          </a:p>
          <a:p>
            <a:r>
              <a:rPr lang="en-US" dirty="0"/>
              <a:t>NSAID</a:t>
            </a:r>
          </a:p>
          <a:p>
            <a:r>
              <a:rPr lang="en-US" dirty="0"/>
              <a:t>Physiotherapy</a:t>
            </a:r>
          </a:p>
          <a:p>
            <a:r>
              <a:rPr lang="en-US" dirty="0"/>
              <a:t>Injections</a:t>
            </a:r>
          </a:p>
          <a:p>
            <a:r>
              <a:rPr lang="en-US" dirty="0"/>
              <a:t>Surgery</a:t>
            </a:r>
          </a:p>
        </p:txBody>
      </p:sp>
    </p:spTree>
    <p:extLst>
      <p:ext uri="{BB962C8B-B14F-4D97-AF65-F5344CB8AC3E}">
        <p14:creationId xmlns:p14="http://schemas.microsoft.com/office/powerpoint/2010/main" val="954356925"/>
      </p:ext>
    </p:extLst>
  </p:cSld>
  <p:clrMapOvr>
    <a:masterClrMapping/>
  </p:clrMapOvr>
  <mc:AlternateContent xmlns:mc="http://schemas.openxmlformats.org/markup-compatibility/2006" xmlns:p14="http://schemas.microsoft.com/office/powerpoint/2010/main">
    <mc:Choice Requires="p14">
      <p:transition spd="slow" p14:dur="2000" advTm="23857"/>
    </mc:Choice>
    <mc:Fallback xmlns="">
      <p:transition spd="slow" advTm="2385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B2A1-878D-4761-8675-41ECCFE59EA5}"/>
              </a:ext>
            </a:extLst>
          </p:cNvPr>
          <p:cNvSpPr>
            <a:spLocks noGrp="1"/>
          </p:cNvSpPr>
          <p:nvPr>
            <p:ph type="title"/>
          </p:nvPr>
        </p:nvSpPr>
        <p:spPr/>
        <p:txBody>
          <a:bodyPr/>
          <a:lstStyle/>
          <a:p>
            <a:pPr algn="ctr"/>
            <a:r>
              <a:rPr lang="en-US" dirty="0"/>
              <a:t>Rotator cuff </a:t>
            </a:r>
            <a:r>
              <a:rPr lang="en-US" dirty="0" err="1"/>
              <a:t>tendenitis</a:t>
            </a:r>
            <a:br>
              <a:rPr lang="en-US" dirty="0"/>
            </a:br>
            <a:r>
              <a:rPr lang="en-US" dirty="0"/>
              <a:t>Pain inflammation and irritation</a:t>
            </a:r>
          </a:p>
        </p:txBody>
      </p:sp>
      <p:pic>
        <p:nvPicPr>
          <p:cNvPr id="4" name="Content Placeholder 3">
            <a:extLst>
              <a:ext uri="{FF2B5EF4-FFF2-40B4-BE49-F238E27FC236}">
                <a16:creationId xmlns:a16="http://schemas.microsoft.com/office/drawing/2014/main" id="{B4C12245-3645-4CD2-A41F-C180A7BDF83D}"/>
              </a:ext>
            </a:extLst>
          </p:cNvPr>
          <p:cNvPicPr>
            <a:picLocks noGrp="1" noChangeAspect="1"/>
          </p:cNvPicPr>
          <p:nvPr>
            <p:ph idx="1"/>
          </p:nvPr>
        </p:nvPicPr>
        <p:blipFill>
          <a:blip r:embed="rId2"/>
          <a:stretch>
            <a:fillRect/>
          </a:stretch>
        </p:blipFill>
        <p:spPr>
          <a:xfrm>
            <a:off x="4314825" y="2043906"/>
            <a:ext cx="3562350" cy="3914775"/>
          </a:xfrm>
          <a:prstGeom prst="rect">
            <a:avLst/>
          </a:prstGeom>
        </p:spPr>
      </p:pic>
    </p:spTree>
    <p:extLst>
      <p:ext uri="{BB962C8B-B14F-4D97-AF65-F5344CB8AC3E}">
        <p14:creationId xmlns:p14="http://schemas.microsoft.com/office/powerpoint/2010/main" val="4138403641"/>
      </p:ext>
    </p:extLst>
  </p:cSld>
  <p:clrMapOvr>
    <a:masterClrMapping/>
  </p:clrMapOvr>
  <mc:AlternateContent xmlns:mc="http://schemas.openxmlformats.org/markup-compatibility/2006" xmlns:p14="http://schemas.microsoft.com/office/powerpoint/2010/main">
    <mc:Choice Requires="p14">
      <p:transition spd="slow" p14:dur="2000" advTm="40904"/>
    </mc:Choice>
    <mc:Fallback xmlns="">
      <p:transition spd="slow" advTm="4090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850F-F738-473F-A9DC-8CEE30C9AB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9D2DC7-2EF4-4DB3-A886-AF5A85D7C535}"/>
              </a:ext>
            </a:extLst>
          </p:cNvPr>
          <p:cNvSpPr>
            <a:spLocks noGrp="1"/>
          </p:cNvSpPr>
          <p:nvPr>
            <p:ph idx="1"/>
          </p:nvPr>
        </p:nvSpPr>
        <p:spPr/>
        <p:txBody>
          <a:bodyPr>
            <a:normAutofit lnSpcReduction="10000"/>
          </a:bodyPr>
          <a:lstStyle/>
          <a:p>
            <a:r>
              <a:rPr lang="en-US" sz="4000" dirty="0"/>
              <a:t>Pain Over the anterolateral part of the shoulder and is exacerbated by overhead activities. </a:t>
            </a:r>
          </a:p>
          <a:p>
            <a:pPr marL="0" indent="0">
              <a:buNone/>
            </a:pPr>
            <a:endParaRPr lang="en-US" sz="4000" dirty="0"/>
          </a:p>
          <a:p>
            <a:r>
              <a:rPr lang="en-US" sz="4000" dirty="0"/>
              <a:t>Night pain is a frequent symptom, especially when the patient lies on the affected shoulder</a:t>
            </a:r>
          </a:p>
          <a:p>
            <a:endParaRPr lang="en-US" sz="4000" dirty="0"/>
          </a:p>
          <a:p>
            <a:r>
              <a:rPr lang="en-US" sz="4000" dirty="0"/>
              <a:t>Weakness and loss of shoulder motion</a:t>
            </a:r>
          </a:p>
          <a:p>
            <a:endParaRPr lang="en-US" sz="4000" dirty="0"/>
          </a:p>
          <a:p>
            <a:endParaRPr lang="en-US" dirty="0"/>
          </a:p>
        </p:txBody>
      </p:sp>
    </p:spTree>
    <p:extLst>
      <p:ext uri="{BB962C8B-B14F-4D97-AF65-F5344CB8AC3E}">
        <p14:creationId xmlns:p14="http://schemas.microsoft.com/office/powerpoint/2010/main" val="3994346134"/>
      </p:ext>
    </p:extLst>
  </p:cSld>
  <p:clrMapOvr>
    <a:masterClrMapping/>
  </p:clrMapOvr>
  <mc:AlternateContent xmlns:mc="http://schemas.openxmlformats.org/markup-compatibility/2006" xmlns:p14="http://schemas.microsoft.com/office/powerpoint/2010/main">
    <mc:Choice Requires="p14">
      <p:transition spd="slow" p14:dur="2000" advTm="23106"/>
    </mc:Choice>
    <mc:Fallback xmlns="">
      <p:transition spd="slow" advTm="2310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63FE-3562-41D9-B2C8-EFC738278D42}"/>
              </a:ext>
            </a:extLst>
          </p:cNvPr>
          <p:cNvSpPr>
            <a:spLocks noGrp="1"/>
          </p:cNvSpPr>
          <p:nvPr>
            <p:ph type="title"/>
          </p:nvPr>
        </p:nvSpPr>
        <p:spPr/>
        <p:txBody>
          <a:bodyPr/>
          <a:lstStyle/>
          <a:p>
            <a:pPr algn="ctr"/>
            <a:r>
              <a:rPr lang="en-US" dirty="0" err="1"/>
              <a:t>Managemet</a:t>
            </a:r>
            <a:endParaRPr lang="en-US" dirty="0"/>
          </a:p>
        </p:txBody>
      </p:sp>
      <p:sp>
        <p:nvSpPr>
          <p:cNvPr id="3" name="Content Placeholder 2">
            <a:extLst>
              <a:ext uri="{FF2B5EF4-FFF2-40B4-BE49-F238E27FC236}">
                <a16:creationId xmlns:a16="http://schemas.microsoft.com/office/drawing/2014/main" id="{3AFDBF64-AB3D-4879-992E-E40E98B721BE}"/>
              </a:ext>
            </a:extLst>
          </p:cNvPr>
          <p:cNvSpPr>
            <a:spLocks noGrp="1"/>
          </p:cNvSpPr>
          <p:nvPr>
            <p:ph idx="1"/>
          </p:nvPr>
        </p:nvSpPr>
        <p:spPr/>
        <p:txBody>
          <a:bodyPr/>
          <a:lstStyle/>
          <a:p>
            <a:r>
              <a:rPr lang="en-US" dirty="0"/>
              <a:t>Stop the activity.</a:t>
            </a:r>
          </a:p>
          <a:p>
            <a:r>
              <a:rPr lang="en-US" dirty="0"/>
              <a:t>Apply ice.</a:t>
            </a:r>
          </a:p>
          <a:p>
            <a:r>
              <a:rPr lang="en-US" dirty="0"/>
              <a:t>Anti-inflammatory drugs.</a:t>
            </a:r>
          </a:p>
          <a:p>
            <a:r>
              <a:rPr lang="en-US" dirty="0"/>
              <a:t>Light exercise and physiotherapy</a:t>
            </a:r>
          </a:p>
          <a:p>
            <a:r>
              <a:rPr lang="en-US" dirty="0"/>
              <a:t>Injections</a:t>
            </a:r>
          </a:p>
          <a:p>
            <a:r>
              <a:rPr lang="en-US" dirty="0"/>
              <a:t>Surgery</a:t>
            </a:r>
          </a:p>
          <a:p>
            <a:endParaRPr lang="en-US" dirty="0"/>
          </a:p>
        </p:txBody>
      </p:sp>
    </p:spTree>
    <p:extLst>
      <p:ext uri="{BB962C8B-B14F-4D97-AF65-F5344CB8AC3E}">
        <p14:creationId xmlns:p14="http://schemas.microsoft.com/office/powerpoint/2010/main" val="3154403134"/>
      </p:ext>
    </p:extLst>
  </p:cSld>
  <p:clrMapOvr>
    <a:masterClrMapping/>
  </p:clrMapOvr>
  <mc:AlternateContent xmlns:mc="http://schemas.openxmlformats.org/markup-compatibility/2006" xmlns:p14="http://schemas.microsoft.com/office/powerpoint/2010/main">
    <mc:Choice Requires="p14">
      <p:transition spd="slow" p14:dur="2000" advTm="25627"/>
    </mc:Choice>
    <mc:Fallback xmlns="">
      <p:transition spd="slow" advTm="2562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B2F4-A058-4425-99BA-84BF648D5F9A}"/>
              </a:ext>
            </a:extLst>
          </p:cNvPr>
          <p:cNvSpPr>
            <a:spLocks noGrp="1"/>
          </p:cNvSpPr>
          <p:nvPr>
            <p:ph type="title"/>
          </p:nvPr>
        </p:nvSpPr>
        <p:spPr/>
        <p:txBody>
          <a:bodyPr/>
          <a:lstStyle/>
          <a:p>
            <a:pPr algn="ctr"/>
            <a:r>
              <a:rPr lang="en-US" dirty="0"/>
              <a:t>Rotator cuff tear</a:t>
            </a:r>
            <a:br>
              <a:rPr lang="en-US" dirty="0"/>
            </a:br>
            <a:r>
              <a:rPr lang="en-US" dirty="0"/>
              <a:t>Partial or Full thickness</a:t>
            </a:r>
          </a:p>
        </p:txBody>
      </p:sp>
      <p:pic>
        <p:nvPicPr>
          <p:cNvPr id="4" name="Content Placeholder 3">
            <a:extLst>
              <a:ext uri="{FF2B5EF4-FFF2-40B4-BE49-F238E27FC236}">
                <a16:creationId xmlns:a16="http://schemas.microsoft.com/office/drawing/2014/main" id="{10D2F871-CCE3-47F0-90B7-5A3FEAE73364}"/>
              </a:ext>
            </a:extLst>
          </p:cNvPr>
          <p:cNvPicPr>
            <a:picLocks noGrp="1" noChangeAspect="1"/>
          </p:cNvPicPr>
          <p:nvPr>
            <p:ph idx="1"/>
          </p:nvPr>
        </p:nvPicPr>
        <p:blipFill>
          <a:blip r:embed="rId2"/>
          <a:stretch>
            <a:fillRect/>
          </a:stretch>
        </p:blipFill>
        <p:spPr>
          <a:xfrm>
            <a:off x="3446437" y="2037284"/>
            <a:ext cx="5299125" cy="4455591"/>
          </a:xfrm>
          <a:prstGeom prst="rect">
            <a:avLst/>
          </a:prstGeom>
        </p:spPr>
      </p:pic>
    </p:spTree>
    <p:extLst>
      <p:ext uri="{BB962C8B-B14F-4D97-AF65-F5344CB8AC3E}">
        <p14:creationId xmlns:p14="http://schemas.microsoft.com/office/powerpoint/2010/main" val="344128487"/>
      </p:ext>
    </p:extLst>
  </p:cSld>
  <p:clrMapOvr>
    <a:masterClrMapping/>
  </p:clrMapOvr>
  <mc:AlternateContent xmlns:mc="http://schemas.openxmlformats.org/markup-compatibility/2006" xmlns:p14="http://schemas.microsoft.com/office/powerpoint/2010/main">
    <mc:Choice Requires="p14">
      <p:transition spd="slow" p14:dur="2000" advTm="48357"/>
    </mc:Choice>
    <mc:Fallback xmlns="">
      <p:transition spd="slow" advTm="4835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326E-855A-4834-8967-4CB839AADA0E}"/>
              </a:ext>
            </a:extLst>
          </p:cNvPr>
          <p:cNvSpPr>
            <a:spLocks noGrp="1"/>
          </p:cNvSpPr>
          <p:nvPr>
            <p:ph type="title"/>
          </p:nvPr>
        </p:nvSpPr>
        <p:spPr/>
        <p:txBody>
          <a:bodyPr/>
          <a:lstStyle/>
          <a:p>
            <a:pPr algn="ctr"/>
            <a:r>
              <a:rPr lang="en-US" dirty="0"/>
              <a:t>Stability</a:t>
            </a:r>
          </a:p>
        </p:txBody>
      </p:sp>
      <p:sp>
        <p:nvSpPr>
          <p:cNvPr id="3" name="Content Placeholder 2">
            <a:extLst>
              <a:ext uri="{FF2B5EF4-FFF2-40B4-BE49-F238E27FC236}">
                <a16:creationId xmlns:a16="http://schemas.microsoft.com/office/drawing/2014/main" id="{7A381C17-DB77-49F4-9C30-7ACF0E416C48}"/>
              </a:ext>
            </a:extLst>
          </p:cNvPr>
          <p:cNvSpPr>
            <a:spLocks noGrp="1"/>
          </p:cNvSpPr>
          <p:nvPr>
            <p:ph idx="1"/>
          </p:nvPr>
        </p:nvSpPr>
        <p:spPr>
          <a:xfrm>
            <a:off x="838200" y="1825625"/>
            <a:ext cx="10515600" cy="1805471"/>
          </a:xfrm>
        </p:spPr>
        <p:txBody>
          <a:bodyPr/>
          <a:lstStyle/>
          <a:p>
            <a:r>
              <a:rPr lang="en-US" dirty="0"/>
              <a:t>Dynamic Stabilizer</a:t>
            </a:r>
          </a:p>
          <a:p>
            <a:endParaRPr lang="en-US" dirty="0"/>
          </a:p>
          <a:p>
            <a:r>
              <a:rPr lang="en-US" dirty="0"/>
              <a:t>Static Stabilizer</a:t>
            </a:r>
          </a:p>
          <a:p>
            <a:endParaRPr lang="en-US" dirty="0"/>
          </a:p>
          <a:p>
            <a:pPr marL="0" indent="0">
              <a:buNone/>
            </a:pPr>
            <a:endParaRPr lang="en-US" dirty="0"/>
          </a:p>
        </p:txBody>
      </p:sp>
    </p:spTree>
    <p:extLst>
      <p:ext uri="{BB962C8B-B14F-4D97-AF65-F5344CB8AC3E}">
        <p14:creationId xmlns:p14="http://schemas.microsoft.com/office/powerpoint/2010/main" val="374823830"/>
      </p:ext>
    </p:extLst>
  </p:cSld>
  <p:clrMapOvr>
    <a:masterClrMapping/>
  </p:clrMapOvr>
  <mc:AlternateContent xmlns:mc="http://schemas.openxmlformats.org/markup-compatibility/2006" xmlns:p14="http://schemas.microsoft.com/office/powerpoint/2010/main">
    <mc:Choice Requires="p14">
      <p:transition spd="slow" p14:dur="2000" advTm="21545"/>
    </mc:Choice>
    <mc:Fallback xmlns="">
      <p:transition spd="slow" advTm="2154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AE21-25D6-4F28-96CE-381915F7B18A}"/>
              </a:ext>
            </a:extLst>
          </p:cNvPr>
          <p:cNvSpPr>
            <a:spLocks noGrp="1"/>
          </p:cNvSpPr>
          <p:nvPr>
            <p:ph type="title"/>
          </p:nvPr>
        </p:nvSpPr>
        <p:spPr/>
        <p:txBody>
          <a:bodyPr/>
          <a:lstStyle/>
          <a:p>
            <a:pPr algn="ctr"/>
            <a:r>
              <a:rPr lang="en-US" dirty="0"/>
              <a:t>Traumatic</a:t>
            </a:r>
          </a:p>
        </p:txBody>
      </p:sp>
      <p:pic>
        <p:nvPicPr>
          <p:cNvPr id="4" name="Content Placeholder 3">
            <a:extLst>
              <a:ext uri="{FF2B5EF4-FFF2-40B4-BE49-F238E27FC236}">
                <a16:creationId xmlns:a16="http://schemas.microsoft.com/office/drawing/2014/main" id="{019283D3-5BF6-45EB-9375-7CAFE2880D0D}"/>
              </a:ext>
            </a:extLst>
          </p:cNvPr>
          <p:cNvPicPr>
            <a:picLocks noGrp="1" noChangeAspect="1"/>
          </p:cNvPicPr>
          <p:nvPr>
            <p:ph idx="1"/>
          </p:nvPr>
        </p:nvPicPr>
        <p:blipFill>
          <a:blip r:embed="rId2"/>
          <a:stretch>
            <a:fillRect/>
          </a:stretch>
        </p:blipFill>
        <p:spPr>
          <a:xfrm>
            <a:off x="2303855" y="1825625"/>
            <a:ext cx="7584289" cy="4351338"/>
          </a:xfrm>
          <a:prstGeom prst="rect">
            <a:avLst/>
          </a:prstGeom>
        </p:spPr>
      </p:pic>
    </p:spTree>
    <p:extLst>
      <p:ext uri="{BB962C8B-B14F-4D97-AF65-F5344CB8AC3E}">
        <p14:creationId xmlns:p14="http://schemas.microsoft.com/office/powerpoint/2010/main" val="3157393339"/>
      </p:ext>
    </p:extLst>
  </p:cSld>
  <p:clrMapOvr>
    <a:masterClrMapping/>
  </p:clrMapOvr>
  <mc:AlternateContent xmlns:mc="http://schemas.openxmlformats.org/markup-compatibility/2006" xmlns:p14="http://schemas.microsoft.com/office/powerpoint/2010/main">
    <mc:Choice Requires="p14">
      <p:transition spd="slow" p14:dur="2000" advTm="27442"/>
    </mc:Choice>
    <mc:Fallback xmlns="">
      <p:transition spd="slow" advTm="2744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9F0-999C-49A1-8045-4AD9253EC336}"/>
              </a:ext>
            </a:extLst>
          </p:cNvPr>
          <p:cNvSpPr>
            <a:spLocks noGrp="1"/>
          </p:cNvSpPr>
          <p:nvPr>
            <p:ph type="title"/>
          </p:nvPr>
        </p:nvSpPr>
        <p:spPr/>
        <p:txBody>
          <a:bodyPr/>
          <a:lstStyle/>
          <a:p>
            <a:pPr algn="ctr"/>
            <a:r>
              <a:rPr lang="en-US" dirty="0"/>
              <a:t>Radiological investigation </a:t>
            </a:r>
          </a:p>
        </p:txBody>
      </p:sp>
      <p:pic>
        <p:nvPicPr>
          <p:cNvPr id="4" name="Content Placeholder 3">
            <a:extLst>
              <a:ext uri="{FF2B5EF4-FFF2-40B4-BE49-F238E27FC236}">
                <a16:creationId xmlns:a16="http://schemas.microsoft.com/office/drawing/2014/main" id="{A7F46FB7-0AEA-4E9F-96B4-E165C5867375}"/>
              </a:ext>
            </a:extLst>
          </p:cNvPr>
          <p:cNvPicPr>
            <a:picLocks noGrp="1" noChangeAspect="1"/>
          </p:cNvPicPr>
          <p:nvPr>
            <p:ph idx="1"/>
          </p:nvPr>
        </p:nvPicPr>
        <p:blipFill>
          <a:blip r:embed="rId2"/>
          <a:stretch>
            <a:fillRect/>
          </a:stretch>
        </p:blipFill>
        <p:spPr>
          <a:xfrm>
            <a:off x="3551941" y="1901703"/>
            <a:ext cx="5088118" cy="4351338"/>
          </a:xfrm>
          <a:prstGeom prst="rect">
            <a:avLst/>
          </a:prstGeom>
        </p:spPr>
      </p:pic>
    </p:spTree>
    <p:extLst>
      <p:ext uri="{BB962C8B-B14F-4D97-AF65-F5344CB8AC3E}">
        <p14:creationId xmlns:p14="http://schemas.microsoft.com/office/powerpoint/2010/main" val="1356778233"/>
      </p:ext>
    </p:extLst>
  </p:cSld>
  <p:clrMapOvr>
    <a:masterClrMapping/>
  </p:clrMapOvr>
  <mc:AlternateContent xmlns:mc="http://schemas.openxmlformats.org/markup-compatibility/2006" xmlns:p14="http://schemas.microsoft.com/office/powerpoint/2010/main">
    <mc:Choice Requires="p14">
      <p:transition spd="slow" p14:dur="2000" advTm="42358"/>
    </mc:Choice>
    <mc:Fallback xmlns="">
      <p:transition spd="slow" advTm="4235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0DFF-68BA-49A3-A293-74E171D7BA51}"/>
              </a:ext>
            </a:extLst>
          </p:cNvPr>
          <p:cNvSpPr>
            <a:spLocks noGrp="1"/>
          </p:cNvSpPr>
          <p:nvPr>
            <p:ph type="title"/>
          </p:nvPr>
        </p:nvSpPr>
        <p:spPr/>
        <p:txBody>
          <a:bodyPr/>
          <a:lstStyle/>
          <a:p>
            <a:pPr algn="ctr"/>
            <a:r>
              <a:rPr lang="en-US" sz="6000" b="1" dirty="0"/>
              <a:t>Management</a:t>
            </a:r>
            <a:r>
              <a:rPr lang="en-US" dirty="0"/>
              <a:t> </a:t>
            </a:r>
          </a:p>
        </p:txBody>
      </p:sp>
      <p:sp>
        <p:nvSpPr>
          <p:cNvPr id="6" name="Content Placeholder 5">
            <a:extLst>
              <a:ext uri="{FF2B5EF4-FFF2-40B4-BE49-F238E27FC236}">
                <a16:creationId xmlns:a16="http://schemas.microsoft.com/office/drawing/2014/main" id="{EF095BE0-0A23-4FD6-9BB6-BB9F985F8B49}"/>
              </a:ext>
            </a:extLst>
          </p:cNvPr>
          <p:cNvSpPr>
            <a:spLocks noGrp="1"/>
          </p:cNvSpPr>
          <p:nvPr>
            <p:ph idx="1"/>
          </p:nvPr>
        </p:nvSpPr>
        <p:spPr/>
        <p:txBody>
          <a:bodyPr>
            <a:normAutofit fontScale="77500" lnSpcReduction="20000"/>
          </a:bodyPr>
          <a:lstStyle/>
          <a:p>
            <a:r>
              <a:rPr lang="en-US" sz="6000" dirty="0"/>
              <a:t>Partial or Full thickness</a:t>
            </a:r>
          </a:p>
          <a:p>
            <a:pPr marL="0" indent="0">
              <a:buNone/>
            </a:pPr>
            <a:endParaRPr lang="en-US" sz="6000" dirty="0"/>
          </a:p>
          <a:p>
            <a:r>
              <a:rPr lang="en-US" sz="6000" dirty="0"/>
              <a:t>Conservative for partial</a:t>
            </a:r>
          </a:p>
          <a:p>
            <a:endParaRPr lang="en-US" sz="6000" dirty="0"/>
          </a:p>
          <a:p>
            <a:r>
              <a:rPr lang="en-US" sz="6000" dirty="0"/>
              <a:t>Direct repair of the rotator cuff back to its bony insertion on the greater </a:t>
            </a:r>
            <a:r>
              <a:rPr lang="en-US" sz="6000" dirty="0" err="1"/>
              <a:t>tubersity</a:t>
            </a:r>
            <a:endParaRPr lang="en-US" sz="6000" dirty="0"/>
          </a:p>
        </p:txBody>
      </p:sp>
    </p:spTree>
    <p:extLst>
      <p:ext uri="{BB962C8B-B14F-4D97-AF65-F5344CB8AC3E}">
        <p14:creationId xmlns:p14="http://schemas.microsoft.com/office/powerpoint/2010/main" val="3372719668"/>
      </p:ext>
    </p:extLst>
  </p:cSld>
  <p:clrMapOvr>
    <a:masterClrMapping/>
  </p:clrMapOvr>
  <mc:AlternateContent xmlns:mc="http://schemas.openxmlformats.org/markup-compatibility/2006" xmlns:p14="http://schemas.microsoft.com/office/powerpoint/2010/main">
    <mc:Choice Requires="p14">
      <p:transition spd="slow" p14:dur="2000" advTm="24107"/>
    </mc:Choice>
    <mc:Fallback xmlns="">
      <p:transition spd="slow" advTm="2410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B287-C190-4EF3-A6B3-FD570690EDA1}"/>
              </a:ext>
            </a:extLst>
          </p:cNvPr>
          <p:cNvSpPr>
            <a:spLocks noGrp="1"/>
          </p:cNvSpPr>
          <p:nvPr>
            <p:ph type="title"/>
          </p:nvPr>
        </p:nvSpPr>
        <p:spPr/>
        <p:txBody>
          <a:bodyPr/>
          <a:lstStyle/>
          <a:p>
            <a:pPr algn="ctr"/>
            <a:r>
              <a:rPr lang="en-US" dirty="0"/>
              <a:t>Degenerative  </a:t>
            </a:r>
          </a:p>
        </p:txBody>
      </p:sp>
      <p:pic>
        <p:nvPicPr>
          <p:cNvPr id="4" name="Content Placeholder 3">
            <a:extLst>
              <a:ext uri="{FF2B5EF4-FFF2-40B4-BE49-F238E27FC236}">
                <a16:creationId xmlns:a16="http://schemas.microsoft.com/office/drawing/2014/main" id="{BF5525F1-D0E5-448B-B6D3-CA77005F91DD}"/>
              </a:ext>
            </a:extLst>
          </p:cNvPr>
          <p:cNvPicPr>
            <a:picLocks noGrp="1" noChangeAspect="1"/>
          </p:cNvPicPr>
          <p:nvPr>
            <p:ph idx="1"/>
          </p:nvPr>
        </p:nvPicPr>
        <p:blipFill>
          <a:blip r:embed="rId2"/>
          <a:stretch>
            <a:fillRect/>
          </a:stretch>
        </p:blipFill>
        <p:spPr>
          <a:xfrm>
            <a:off x="2848538" y="1825625"/>
            <a:ext cx="7007651" cy="4054670"/>
          </a:xfrm>
          <a:prstGeom prst="rect">
            <a:avLst/>
          </a:prstGeom>
        </p:spPr>
      </p:pic>
    </p:spTree>
    <p:extLst>
      <p:ext uri="{BB962C8B-B14F-4D97-AF65-F5344CB8AC3E}">
        <p14:creationId xmlns:p14="http://schemas.microsoft.com/office/powerpoint/2010/main" val="3442528407"/>
      </p:ext>
    </p:extLst>
  </p:cSld>
  <p:clrMapOvr>
    <a:masterClrMapping/>
  </p:clrMapOvr>
  <mc:AlternateContent xmlns:mc="http://schemas.openxmlformats.org/markup-compatibility/2006" xmlns:p14="http://schemas.microsoft.com/office/powerpoint/2010/main">
    <mc:Choice Requires="p14">
      <p:transition spd="slow" p14:dur="2000" advTm="17744"/>
    </mc:Choice>
    <mc:Fallback xmlns="">
      <p:transition spd="slow" advTm="1774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FF6C-89F9-4AAF-9FB1-97042965D2BB}"/>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B30A7BC4-9B43-4E1F-BDA6-6E5551C9EF2B}"/>
              </a:ext>
            </a:extLst>
          </p:cNvPr>
          <p:cNvSpPr>
            <a:spLocks noGrp="1"/>
          </p:cNvSpPr>
          <p:nvPr>
            <p:ph idx="1"/>
          </p:nvPr>
        </p:nvSpPr>
        <p:spPr/>
        <p:txBody>
          <a:bodyPr/>
          <a:lstStyle/>
          <a:p>
            <a:r>
              <a:rPr lang="en-US" dirty="0"/>
              <a:t>Activity modification</a:t>
            </a:r>
          </a:p>
          <a:p>
            <a:r>
              <a:rPr lang="en-US" dirty="0"/>
              <a:t>Pain medication</a:t>
            </a:r>
          </a:p>
          <a:p>
            <a:r>
              <a:rPr lang="en-US" dirty="0"/>
              <a:t>Physiotherapy to strengthen the rotator cuff and scapular stabilizer</a:t>
            </a:r>
          </a:p>
          <a:p>
            <a:endParaRPr lang="en-US" dirty="0"/>
          </a:p>
          <a:p>
            <a:pPr marL="0" indent="0">
              <a:buNone/>
            </a:pPr>
            <a:endParaRPr lang="en-US" dirty="0"/>
          </a:p>
          <a:p>
            <a:pPr marL="0" indent="0" algn="ctr">
              <a:buNone/>
            </a:pPr>
            <a:r>
              <a:rPr lang="en-US" sz="6600" b="1" dirty="0"/>
              <a:t>Surgery ??</a:t>
            </a:r>
          </a:p>
        </p:txBody>
      </p:sp>
    </p:spTree>
    <p:extLst>
      <p:ext uri="{BB962C8B-B14F-4D97-AF65-F5344CB8AC3E}">
        <p14:creationId xmlns:p14="http://schemas.microsoft.com/office/powerpoint/2010/main" val="2905692745"/>
      </p:ext>
    </p:extLst>
  </p:cSld>
  <p:clrMapOvr>
    <a:masterClrMapping/>
  </p:clrMapOvr>
  <mc:AlternateContent xmlns:mc="http://schemas.openxmlformats.org/markup-compatibility/2006" xmlns:p14="http://schemas.microsoft.com/office/powerpoint/2010/main">
    <mc:Choice Requires="p14">
      <p:transition spd="slow" p14:dur="2000" advTm="31075"/>
    </mc:Choice>
    <mc:Fallback xmlns="">
      <p:transition spd="slow" advTm="3107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7E64-87F6-4C74-B636-12DC0C086EBB}"/>
              </a:ext>
            </a:extLst>
          </p:cNvPr>
          <p:cNvSpPr>
            <a:spLocks noGrp="1"/>
          </p:cNvSpPr>
          <p:nvPr>
            <p:ph type="title"/>
          </p:nvPr>
        </p:nvSpPr>
        <p:spPr/>
        <p:txBody>
          <a:bodyPr/>
          <a:lstStyle/>
          <a:p>
            <a:pPr algn="ctr"/>
            <a:r>
              <a:rPr lang="en-US" dirty="0"/>
              <a:t>Rotator cuff pathologies</a:t>
            </a:r>
            <a:br>
              <a:rPr lang="en-US" dirty="0"/>
            </a:br>
            <a:endParaRPr lang="en-US" dirty="0"/>
          </a:p>
        </p:txBody>
      </p:sp>
      <p:sp>
        <p:nvSpPr>
          <p:cNvPr id="3" name="Content Placeholder 2">
            <a:extLst>
              <a:ext uri="{FF2B5EF4-FFF2-40B4-BE49-F238E27FC236}">
                <a16:creationId xmlns:a16="http://schemas.microsoft.com/office/drawing/2014/main" id="{6E95A9CF-530F-466D-ABD9-D8556D4356F3}"/>
              </a:ext>
            </a:extLst>
          </p:cNvPr>
          <p:cNvSpPr>
            <a:spLocks noGrp="1"/>
          </p:cNvSpPr>
          <p:nvPr>
            <p:ph idx="1"/>
          </p:nvPr>
        </p:nvSpPr>
        <p:spPr/>
        <p:txBody>
          <a:bodyPr/>
          <a:lstStyle/>
          <a:p>
            <a:r>
              <a:rPr lang="en-US" dirty="0"/>
              <a:t>Cyclic Pathology</a:t>
            </a:r>
          </a:p>
          <a:p>
            <a:r>
              <a:rPr lang="en-US" dirty="0" err="1"/>
              <a:t>Tendenitis</a:t>
            </a:r>
            <a:r>
              <a:rPr lang="en-US" dirty="0"/>
              <a:t> → Edema → Thickened tendon → Impingement →</a:t>
            </a:r>
          </a:p>
          <a:p>
            <a:pPr marL="0" indent="0">
              <a:buNone/>
            </a:pPr>
            <a:r>
              <a:rPr lang="en-US" dirty="0"/>
              <a:t> Tear → Edema → Impingement</a:t>
            </a:r>
          </a:p>
        </p:txBody>
      </p:sp>
    </p:spTree>
    <p:extLst>
      <p:ext uri="{BB962C8B-B14F-4D97-AF65-F5344CB8AC3E}">
        <p14:creationId xmlns:p14="http://schemas.microsoft.com/office/powerpoint/2010/main" val="3637107787"/>
      </p:ext>
    </p:extLst>
  </p:cSld>
  <p:clrMapOvr>
    <a:masterClrMapping/>
  </p:clrMapOvr>
  <mc:AlternateContent xmlns:mc="http://schemas.openxmlformats.org/markup-compatibility/2006" xmlns:p14="http://schemas.microsoft.com/office/powerpoint/2010/main">
    <mc:Choice Requires="p14">
      <p:transition spd="slow" p14:dur="2000" advTm="30167"/>
    </mc:Choice>
    <mc:Fallback xmlns="">
      <p:transition spd="slow" advTm="3016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E0D6-5B1B-4F86-9961-8EF469ECD37E}"/>
              </a:ext>
            </a:extLst>
          </p:cNvPr>
          <p:cNvSpPr>
            <a:spLocks noGrp="1"/>
          </p:cNvSpPr>
          <p:nvPr>
            <p:ph type="title"/>
          </p:nvPr>
        </p:nvSpPr>
        <p:spPr/>
        <p:txBody>
          <a:bodyPr/>
          <a:lstStyle/>
          <a:p>
            <a:pPr algn="ctr"/>
            <a:r>
              <a:rPr lang="en-US" dirty="0"/>
              <a:t>Bicipital </a:t>
            </a:r>
            <a:r>
              <a:rPr lang="en-US" dirty="0" err="1"/>
              <a:t>tendenitis</a:t>
            </a:r>
            <a:r>
              <a:rPr lang="en-US" dirty="0"/>
              <a:t> and Biceps tendon Rupture</a:t>
            </a:r>
          </a:p>
        </p:txBody>
      </p:sp>
      <p:pic>
        <p:nvPicPr>
          <p:cNvPr id="4" name="Content Placeholder 3">
            <a:extLst>
              <a:ext uri="{FF2B5EF4-FFF2-40B4-BE49-F238E27FC236}">
                <a16:creationId xmlns:a16="http://schemas.microsoft.com/office/drawing/2014/main" id="{BC2A869C-D484-4CFB-8928-22DA04F251A0}"/>
              </a:ext>
            </a:extLst>
          </p:cNvPr>
          <p:cNvPicPr>
            <a:picLocks noGrp="1" noChangeAspect="1"/>
          </p:cNvPicPr>
          <p:nvPr>
            <p:ph idx="1"/>
          </p:nvPr>
        </p:nvPicPr>
        <p:blipFill>
          <a:blip r:embed="rId2"/>
          <a:stretch>
            <a:fillRect/>
          </a:stretch>
        </p:blipFill>
        <p:spPr>
          <a:xfrm>
            <a:off x="838200" y="2290401"/>
            <a:ext cx="5003480" cy="2817417"/>
          </a:xfrm>
          <a:prstGeom prst="rect">
            <a:avLst/>
          </a:prstGeom>
        </p:spPr>
      </p:pic>
      <p:pic>
        <p:nvPicPr>
          <p:cNvPr id="5" name="Picture 4">
            <a:extLst>
              <a:ext uri="{FF2B5EF4-FFF2-40B4-BE49-F238E27FC236}">
                <a16:creationId xmlns:a16="http://schemas.microsoft.com/office/drawing/2014/main" id="{F3D5C32B-75B2-4560-A54E-545CCAA85D8F}"/>
              </a:ext>
            </a:extLst>
          </p:cNvPr>
          <p:cNvPicPr>
            <a:picLocks noChangeAspect="1"/>
          </p:cNvPicPr>
          <p:nvPr/>
        </p:nvPicPr>
        <p:blipFill>
          <a:blip r:embed="rId3"/>
          <a:stretch>
            <a:fillRect/>
          </a:stretch>
        </p:blipFill>
        <p:spPr>
          <a:xfrm>
            <a:off x="6350320" y="2290400"/>
            <a:ext cx="5003480" cy="2817417"/>
          </a:xfrm>
          <a:prstGeom prst="rect">
            <a:avLst/>
          </a:prstGeom>
        </p:spPr>
      </p:pic>
    </p:spTree>
    <p:extLst>
      <p:ext uri="{BB962C8B-B14F-4D97-AF65-F5344CB8AC3E}">
        <p14:creationId xmlns:p14="http://schemas.microsoft.com/office/powerpoint/2010/main" val="1239125533"/>
      </p:ext>
    </p:extLst>
  </p:cSld>
  <p:clrMapOvr>
    <a:masterClrMapping/>
  </p:clrMapOvr>
  <mc:AlternateContent xmlns:mc="http://schemas.openxmlformats.org/markup-compatibility/2006" xmlns:p14="http://schemas.microsoft.com/office/powerpoint/2010/main">
    <mc:Choice Requires="p14">
      <p:transition spd="slow" p14:dur="2000" advTm="17070"/>
    </mc:Choice>
    <mc:Fallback xmlns="">
      <p:transition spd="slow" advTm="1707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13EC-6E1E-4AD9-80F3-62A2D0552322}"/>
              </a:ext>
            </a:extLst>
          </p:cNvPr>
          <p:cNvSpPr>
            <a:spLocks noGrp="1"/>
          </p:cNvSpPr>
          <p:nvPr>
            <p:ph type="title"/>
          </p:nvPr>
        </p:nvSpPr>
        <p:spPr/>
        <p:txBody>
          <a:bodyPr/>
          <a:lstStyle/>
          <a:p>
            <a:pPr algn="ctr"/>
            <a:r>
              <a:rPr lang="en-US" dirty="0"/>
              <a:t>Pathology of the capsule</a:t>
            </a:r>
          </a:p>
        </p:txBody>
      </p:sp>
      <p:sp>
        <p:nvSpPr>
          <p:cNvPr id="3" name="Content Placeholder 2">
            <a:extLst>
              <a:ext uri="{FF2B5EF4-FFF2-40B4-BE49-F238E27FC236}">
                <a16:creationId xmlns:a16="http://schemas.microsoft.com/office/drawing/2014/main" id="{0FFE1001-4728-476E-85DC-6B64F5F68E87}"/>
              </a:ext>
            </a:extLst>
          </p:cNvPr>
          <p:cNvSpPr>
            <a:spLocks noGrp="1"/>
          </p:cNvSpPr>
          <p:nvPr>
            <p:ph idx="1"/>
          </p:nvPr>
        </p:nvSpPr>
        <p:spPr>
          <a:xfrm>
            <a:off x="838200" y="1825625"/>
            <a:ext cx="3163957" cy="4363140"/>
          </a:xfrm>
        </p:spPr>
        <p:txBody>
          <a:bodyPr/>
          <a:lstStyle/>
          <a:p>
            <a:r>
              <a:rPr lang="en-US" dirty="0"/>
              <a:t>Frozen shoulder</a:t>
            </a:r>
          </a:p>
          <a:p>
            <a:r>
              <a:rPr lang="en-US" dirty="0"/>
              <a:t>Progressive pain and stiffness</a:t>
            </a:r>
          </a:p>
          <a:p>
            <a:r>
              <a:rPr lang="en-US" dirty="0"/>
              <a:t>Idiopathic, usually associated with diabetes</a:t>
            </a:r>
          </a:p>
          <a:p>
            <a:r>
              <a:rPr lang="en-US" dirty="0"/>
              <a:t>Secondary, most of the time due to prolonged immobilization</a:t>
            </a:r>
          </a:p>
        </p:txBody>
      </p:sp>
      <p:pic>
        <p:nvPicPr>
          <p:cNvPr id="4" name="Picture 3">
            <a:extLst>
              <a:ext uri="{FF2B5EF4-FFF2-40B4-BE49-F238E27FC236}">
                <a16:creationId xmlns:a16="http://schemas.microsoft.com/office/drawing/2014/main" id="{4259F109-E210-4677-8C30-87F454A46769}"/>
              </a:ext>
            </a:extLst>
          </p:cNvPr>
          <p:cNvPicPr>
            <a:picLocks noChangeAspect="1"/>
          </p:cNvPicPr>
          <p:nvPr/>
        </p:nvPicPr>
        <p:blipFill>
          <a:blip r:embed="rId2"/>
          <a:stretch>
            <a:fillRect/>
          </a:stretch>
        </p:blipFill>
        <p:spPr>
          <a:xfrm>
            <a:off x="4138832" y="2161152"/>
            <a:ext cx="5715000" cy="3508375"/>
          </a:xfrm>
          <a:prstGeom prst="rect">
            <a:avLst/>
          </a:prstGeom>
        </p:spPr>
      </p:pic>
    </p:spTree>
    <p:extLst>
      <p:ext uri="{BB962C8B-B14F-4D97-AF65-F5344CB8AC3E}">
        <p14:creationId xmlns:p14="http://schemas.microsoft.com/office/powerpoint/2010/main" val="237430962"/>
      </p:ext>
    </p:extLst>
  </p:cSld>
  <p:clrMapOvr>
    <a:masterClrMapping/>
  </p:clrMapOvr>
  <mc:AlternateContent xmlns:mc="http://schemas.openxmlformats.org/markup-compatibility/2006" xmlns:p14="http://schemas.microsoft.com/office/powerpoint/2010/main">
    <mc:Choice Requires="p14">
      <p:transition spd="slow" p14:dur="2000" advTm="44909"/>
    </mc:Choice>
    <mc:Fallback xmlns="">
      <p:transition spd="slow" advTm="4490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2D2B0-9A41-41E2-BC52-1EADA6E1C3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63775A-F157-4BC4-B830-7A4FCD21E6E7}"/>
              </a:ext>
            </a:extLst>
          </p:cNvPr>
          <p:cNvSpPr>
            <a:spLocks noGrp="1"/>
          </p:cNvSpPr>
          <p:nvPr>
            <p:ph idx="1"/>
          </p:nvPr>
        </p:nvSpPr>
        <p:spPr/>
        <p:txBody>
          <a:bodyPr/>
          <a:lstStyle/>
          <a:p>
            <a:r>
              <a:rPr lang="en-US" dirty="0"/>
              <a:t>It is much more common in women than in men (70% of patients are women aged 40–60)</a:t>
            </a:r>
          </a:p>
          <a:p>
            <a:endParaRPr lang="en-US" dirty="0"/>
          </a:p>
          <a:p>
            <a:r>
              <a:rPr lang="en-US" dirty="0"/>
              <a:t>Initial pain and tenderness may resolve and leave the shoulder with painless but limited range of motion. The scarring of the shoulder joint capsule may limit the ability to move the shoulder fully in all directions. </a:t>
            </a:r>
          </a:p>
          <a:p>
            <a:endParaRPr lang="en-US" dirty="0"/>
          </a:p>
        </p:txBody>
      </p:sp>
    </p:spTree>
    <p:extLst>
      <p:ext uri="{BB962C8B-B14F-4D97-AF65-F5344CB8AC3E}">
        <p14:creationId xmlns:p14="http://schemas.microsoft.com/office/powerpoint/2010/main" val="862250354"/>
      </p:ext>
    </p:extLst>
  </p:cSld>
  <p:clrMapOvr>
    <a:masterClrMapping/>
  </p:clrMapOvr>
  <mc:AlternateContent xmlns:mc="http://schemas.openxmlformats.org/markup-compatibility/2006" xmlns:p14="http://schemas.microsoft.com/office/powerpoint/2010/main">
    <mc:Choice Requires="p14">
      <p:transition spd="slow" p14:dur="2000" advTm="29742"/>
    </mc:Choice>
    <mc:Fallback xmlns="">
      <p:transition spd="slow" advTm="2974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1C23-133C-4E3A-B886-D3FB07EC33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FB393E-D855-4B63-823F-A402F213690F}"/>
              </a:ext>
            </a:extLst>
          </p:cNvPr>
          <p:cNvSpPr>
            <a:spLocks noGrp="1"/>
          </p:cNvSpPr>
          <p:nvPr>
            <p:ph idx="1"/>
          </p:nvPr>
        </p:nvSpPr>
        <p:spPr/>
        <p:txBody>
          <a:bodyPr>
            <a:normAutofit fontScale="92500" lnSpcReduction="10000"/>
          </a:bodyPr>
          <a:lstStyle/>
          <a:p>
            <a:r>
              <a:rPr lang="en-US" dirty="0"/>
              <a:t>The normal course of a frozen shoulder has been described as having three stages:</a:t>
            </a:r>
          </a:p>
          <a:p>
            <a:endParaRPr lang="en-US" dirty="0"/>
          </a:p>
          <a:p>
            <a:r>
              <a:rPr lang="en-US" dirty="0"/>
              <a:t>The "freezing" or painful stage, (0 weeks to 6 months) As the pain worsens, the shoulder loses motion.</a:t>
            </a:r>
          </a:p>
          <a:p>
            <a:endParaRPr lang="en-US" dirty="0"/>
          </a:p>
          <a:p>
            <a:r>
              <a:rPr lang="en-US" dirty="0"/>
              <a:t>The "frozen" or adhesive stage (6-12months) Slow improvement in pain but the stiffness remains. </a:t>
            </a:r>
          </a:p>
          <a:p>
            <a:endParaRPr lang="en-US" dirty="0"/>
          </a:p>
          <a:p>
            <a:r>
              <a:rPr lang="en-US" dirty="0"/>
              <a:t>The "thawing" or recovery (12-18 months) when shoulder motion slowly returns toward normal.</a:t>
            </a:r>
          </a:p>
          <a:p>
            <a:endParaRPr lang="en-US" dirty="0"/>
          </a:p>
        </p:txBody>
      </p:sp>
    </p:spTree>
    <p:extLst>
      <p:ext uri="{BB962C8B-B14F-4D97-AF65-F5344CB8AC3E}">
        <p14:creationId xmlns:p14="http://schemas.microsoft.com/office/powerpoint/2010/main" val="2148864998"/>
      </p:ext>
    </p:extLst>
  </p:cSld>
  <p:clrMapOvr>
    <a:masterClrMapping/>
  </p:clrMapOvr>
  <mc:AlternateContent xmlns:mc="http://schemas.openxmlformats.org/markup-compatibility/2006" xmlns:p14="http://schemas.microsoft.com/office/powerpoint/2010/main">
    <mc:Choice Requires="p14">
      <p:transition spd="slow" p14:dur="2000" advTm="39295"/>
    </mc:Choice>
    <mc:Fallback xmlns="">
      <p:transition spd="slow" advTm="392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3D20-3DA8-45D0-AB29-B05C4A6B81F1}"/>
              </a:ext>
            </a:extLst>
          </p:cNvPr>
          <p:cNvSpPr>
            <a:spLocks noGrp="1"/>
          </p:cNvSpPr>
          <p:nvPr>
            <p:ph type="title"/>
          </p:nvPr>
        </p:nvSpPr>
        <p:spPr/>
        <p:txBody>
          <a:bodyPr/>
          <a:lstStyle/>
          <a:p>
            <a:pPr algn="ctr"/>
            <a:r>
              <a:rPr lang="en-US" dirty="0"/>
              <a:t>Dynamic Stabilizer</a:t>
            </a:r>
            <a:br>
              <a:rPr lang="en-US" dirty="0"/>
            </a:br>
            <a:r>
              <a:rPr lang="en-US" dirty="0"/>
              <a:t>Negative Pressure</a:t>
            </a:r>
          </a:p>
        </p:txBody>
      </p:sp>
      <p:pic>
        <p:nvPicPr>
          <p:cNvPr id="2050" name="Picture 2" descr="نتيجة بحث الصور عن rotator cuff muscles">
            <a:extLst>
              <a:ext uri="{FF2B5EF4-FFF2-40B4-BE49-F238E27FC236}">
                <a16:creationId xmlns:a16="http://schemas.microsoft.com/office/drawing/2014/main" id="{DB3F5342-9CE8-41A0-9456-271532ACD9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4662" y="1825625"/>
            <a:ext cx="87026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97853"/>
      </p:ext>
    </p:extLst>
  </p:cSld>
  <p:clrMapOvr>
    <a:masterClrMapping/>
  </p:clrMapOvr>
  <mc:AlternateContent xmlns:mc="http://schemas.openxmlformats.org/markup-compatibility/2006" xmlns:p14="http://schemas.microsoft.com/office/powerpoint/2010/main">
    <mc:Choice Requires="p14">
      <p:transition spd="slow" p14:dur="2000" advTm="28422"/>
    </mc:Choice>
    <mc:Fallback xmlns="">
      <p:transition spd="slow" advTm="2842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F667-F6F6-4523-8757-D27563D4C0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9CA784-233D-42D3-827C-EDA6A0C18D1B}"/>
              </a:ext>
            </a:extLst>
          </p:cNvPr>
          <p:cNvSpPr>
            <a:spLocks noGrp="1"/>
          </p:cNvSpPr>
          <p:nvPr>
            <p:ph idx="1"/>
          </p:nvPr>
        </p:nvSpPr>
        <p:spPr/>
        <p:txBody>
          <a:bodyPr/>
          <a:lstStyle/>
          <a:p>
            <a:r>
              <a:rPr lang="en-US" dirty="0"/>
              <a:t>Arthrography (an X-ray with contrast dye injected into the shoulder joint to demonstrate the “shrunken shoulder capsule”)</a:t>
            </a:r>
          </a:p>
          <a:p>
            <a:endParaRPr lang="en-US" dirty="0"/>
          </a:p>
          <a:p>
            <a:r>
              <a:rPr lang="en-US" dirty="0"/>
              <a:t>The tissues of the shoulder can also be evaluated with an MRI scan.</a:t>
            </a:r>
          </a:p>
          <a:p>
            <a:pPr marL="0" indent="0">
              <a:buNone/>
            </a:pPr>
            <a:endParaRPr lang="en-US" dirty="0"/>
          </a:p>
        </p:txBody>
      </p:sp>
    </p:spTree>
    <p:extLst>
      <p:ext uri="{BB962C8B-B14F-4D97-AF65-F5344CB8AC3E}">
        <p14:creationId xmlns:p14="http://schemas.microsoft.com/office/powerpoint/2010/main" val="1450635961"/>
      </p:ext>
    </p:extLst>
  </p:cSld>
  <p:clrMapOvr>
    <a:masterClrMapping/>
  </p:clrMapOvr>
  <mc:AlternateContent xmlns:mc="http://schemas.openxmlformats.org/markup-compatibility/2006" xmlns:p14="http://schemas.microsoft.com/office/powerpoint/2010/main">
    <mc:Choice Requires="p14">
      <p:transition spd="slow" p14:dur="2000" advTm="25650"/>
    </mc:Choice>
    <mc:Fallback xmlns="">
      <p:transition spd="slow" advTm="256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920A-8CE7-44DF-A247-D16E880F364B}"/>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AFCAC336-0269-4744-A66F-F78F9FCCC5EE}"/>
              </a:ext>
            </a:extLst>
          </p:cNvPr>
          <p:cNvSpPr>
            <a:spLocks noGrp="1"/>
          </p:cNvSpPr>
          <p:nvPr>
            <p:ph idx="1"/>
          </p:nvPr>
        </p:nvSpPr>
        <p:spPr/>
        <p:txBody>
          <a:bodyPr/>
          <a:lstStyle/>
          <a:p>
            <a:r>
              <a:rPr lang="en-US" dirty="0"/>
              <a:t>Medical Treatment (aggressive combination of anti-inflammatory medications, cortisone injection) </a:t>
            </a:r>
          </a:p>
          <a:p>
            <a:endParaRPr lang="en-US" dirty="0"/>
          </a:p>
          <a:p>
            <a:r>
              <a:rPr lang="en-US" dirty="0"/>
              <a:t>Physical therapy (electric stimulation, range-of-motion exercise maneuvers, ice packs, and eventually strengthening exercises). </a:t>
            </a:r>
          </a:p>
          <a:p>
            <a:endParaRPr lang="en-US" dirty="0"/>
          </a:p>
          <a:p>
            <a:r>
              <a:rPr lang="en-US" dirty="0"/>
              <a:t>Other treatments such as release of the scar tissue by arthroscopic surgery or manipulation of the scarred shoulder under anesthesia may be considered for patients with resistant frozen shoulders</a:t>
            </a:r>
          </a:p>
          <a:p>
            <a:pPr marL="0" indent="0">
              <a:buNone/>
            </a:pPr>
            <a:endParaRPr lang="en-US" dirty="0"/>
          </a:p>
        </p:txBody>
      </p:sp>
    </p:spTree>
    <p:extLst>
      <p:ext uri="{BB962C8B-B14F-4D97-AF65-F5344CB8AC3E}">
        <p14:creationId xmlns:p14="http://schemas.microsoft.com/office/powerpoint/2010/main" val="3361983842"/>
      </p:ext>
    </p:extLst>
  </p:cSld>
  <p:clrMapOvr>
    <a:masterClrMapping/>
  </p:clrMapOvr>
  <mc:AlternateContent xmlns:mc="http://schemas.openxmlformats.org/markup-compatibility/2006" xmlns:p14="http://schemas.microsoft.com/office/powerpoint/2010/main">
    <mc:Choice Requires="p14">
      <p:transition spd="slow" p14:dur="2000" advTm="37236"/>
    </mc:Choice>
    <mc:Fallback xmlns="">
      <p:transition spd="slow" advTm="37236"/>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03A2-DC1D-4B81-870F-214DBD33BE80}"/>
              </a:ext>
            </a:extLst>
          </p:cNvPr>
          <p:cNvSpPr>
            <a:spLocks noGrp="1"/>
          </p:cNvSpPr>
          <p:nvPr>
            <p:ph type="title"/>
          </p:nvPr>
        </p:nvSpPr>
        <p:spPr/>
        <p:txBody>
          <a:bodyPr/>
          <a:lstStyle/>
          <a:p>
            <a:pPr algn="ctr"/>
            <a:r>
              <a:rPr lang="en-US" dirty="0"/>
              <a:t>Pathology of the Acromioclavicular Joint</a:t>
            </a:r>
          </a:p>
        </p:txBody>
      </p:sp>
      <p:sp>
        <p:nvSpPr>
          <p:cNvPr id="3" name="Content Placeholder 2">
            <a:extLst>
              <a:ext uri="{FF2B5EF4-FFF2-40B4-BE49-F238E27FC236}">
                <a16:creationId xmlns:a16="http://schemas.microsoft.com/office/drawing/2014/main" id="{BB8E0C97-0C06-4ED3-BA10-A11213FF7BCE}"/>
              </a:ext>
            </a:extLst>
          </p:cNvPr>
          <p:cNvSpPr>
            <a:spLocks noGrp="1"/>
          </p:cNvSpPr>
          <p:nvPr>
            <p:ph idx="1"/>
          </p:nvPr>
        </p:nvSpPr>
        <p:spPr>
          <a:xfrm>
            <a:off x="838200" y="1825625"/>
            <a:ext cx="10515600" cy="1169366"/>
          </a:xfrm>
        </p:spPr>
        <p:txBody>
          <a:bodyPr/>
          <a:lstStyle/>
          <a:p>
            <a:r>
              <a:rPr lang="en-US" dirty="0"/>
              <a:t>Osteoarthrosis</a:t>
            </a:r>
          </a:p>
          <a:p>
            <a:r>
              <a:rPr lang="en-US" dirty="0"/>
              <a:t>Examination; pain cross over testing</a:t>
            </a:r>
          </a:p>
        </p:txBody>
      </p:sp>
      <p:pic>
        <p:nvPicPr>
          <p:cNvPr id="4" name="Picture 3">
            <a:extLst>
              <a:ext uri="{FF2B5EF4-FFF2-40B4-BE49-F238E27FC236}">
                <a16:creationId xmlns:a16="http://schemas.microsoft.com/office/drawing/2014/main" id="{09D9585B-3375-4828-9AC1-A4E40EFE78FE}"/>
              </a:ext>
            </a:extLst>
          </p:cNvPr>
          <p:cNvPicPr>
            <a:picLocks noChangeAspect="1"/>
          </p:cNvPicPr>
          <p:nvPr/>
        </p:nvPicPr>
        <p:blipFill>
          <a:blip r:embed="rId2"/>
          <a:stretch>
            <a:fillRect/>
          </a:stretch>
        </p:blipFill>
        <p:spPr>
          <a:xfrm>
            <a:off x="1308294" y="3129928"/>
            <a:ext cx="3579501" cy="3579501"/>
          </a:xfrm>
          <a:prstGeom prst="rect">
            <a:avLst/>
          </a:prstGeom>
        </p:spPr>
      </p:pic>
      <p:pic>
        <p:nvPicPr>
          <p:cNvPr id="5" name="Picture 4">
            <a:extLst>
              <a:ext uri="{FF2B5EF4-FFF2-40B4-BE49-F238E27FC236}">
                <a16:creationId xmlns:a16="http://schemas.microsoft.com/office/drawing/2014/main" id="{8F1F0D8B-4BB5-4CCD-A7BD-B91EB33FDB83}"/>
              </a:ext>
            </a:extLst>
          </p:cNvPr>
          <p:cNvPicPr>
            <a:picLocks noChangeAspect="1"/>
          </p:cNvPicPr>
          <p:nvPr/>
        </p:nvPicPr>
        <p:blipFill>
          <a:blip r:embed="rId3"/>
          <a:stretch>
            <a:fillRect/>
          </a:stretch>
        </p:blipFill>
        <p:spPr>
          <a:xfrm>
            <a:off x="5975545" y="3222796"/>
            <a:ext cx="5649886" cy="3163936"/>
          </a:xfrm>
          <a:prstGeom prst="rect">
            <a:avLst/>
          </a:prstGeom>
        </p:spPr>
      </p:pic>
    </p:spTree>
    <p:extLst>
      <p:ext uri="{BB962C8B-B14F-4D97-AF65-F5344CB8AC3E}">
        <p14:creationId xmlns:p14="http://schemas.microsoft.com/office/powerpoint/2010/main" val="1293397903"/>
      </p:ext>
    </p:extLst>
  </p:cSld>
  <p:clrMapOvr>
    <a:masterClrMapping/>
  </p:clrMapOvr>
  <mc:AlternateContent xmlns:mc="http://schemas.openxmlformats.org/markup-compatibility/2006" xmlns:p14="http://schemas.microsoft.com/office/powerpoint/2010/main">
    <mc:Choice Requires="p14">
      <p:transition spd="slow" p14:dur="2000" advTm="57501"/>
    </mc:Choice>
    <mc:Fallback xmlns="">
      <p:transition spd="slow" advTm="5750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F9D0-2077-483F-85BE-DEA226524B81}"/>
              </a:ext>
            </a:extLst>
          </p:cNvPr>
          <p:cNvSpPr>
            <a:spLocks noGrp="1"/>
          </p:cNvSpPr>
          <p:nvPr>
            <p:ph type="title"/>
          </p:nvPr>
        </p:nvSpPr>
        <p:spPr/>
        <p:txBody>
          <a:bodyPr/>
          <a:lstStyle/>
          <a:p>
            <a:pPr algn="ctr"/>
            <a:r>
              <a:rPr lang="en-US" dirty="0"/>
              <a:t>Acromioclavicular Joint dislocation</a:t>
            </a:r>
          </a:p>
        </p:txBody>
      </p:sp>
      <p:sp>
        <p:nvSpPr>
          <p:cNvPr id="3" name="Content Placeholder 2">
            <a:extLst>
              <a:ext uri="{FF2B5EF4-FFF2-40B4-BE49-F238E27FC236}">
                <a16:creationId xmlns:a16="http://schemas.microsoft.com/office/drawing/2014/main" id="{2841B7D3-24E3-411C-953C-A1EEF8D5EAEB}"/>
              </a:ext>
            </a:extLst>
          </p:cNvPr>
          <p:cNvSpPr>
            <a:spLocks noGrp="1"/>
          </p:cNvSpPr>
          <p:nvPr>
            <p:ph idx="1"/>
          </p:nvPr>
        </p:nvSpPr>
        <p:spPr>
          <a:xfrm>
            <a:off x="838200" y="1828799"/>
            <a:ext cx="4732606" cy="4479235"/>
          </a:xfrm>
        </p:spPr>
        <p:txBody>
          <a:bodyPr/>
          <a:lstStyle/>
          <a:p>
            <a:r>
              <a:rPr lang="en-US" dirty="0"/>
              <a:t>Classified into 6 grades according displacement</a:t>
            </a:r>
          </a:p>
          <a:p>
            <a:endParaRPr lang="en-US" dirty="0"/>
          </a:p>
          <a:p>
            <a:r>
              <a:rPr lang="en-US" dirty="0"/>
              <a:t>Management conservative or surgical depends on the grade</a:t>
            </a:r>
          </a:p>
        </p:txBody>
      </p:sp>
      <p:pic>
        <p:nvPicPr>
          <p:cNvPr id="5" name="Picture 4">
            <a:extLst>
              <a:ext uri="{FF2B5EF4-FFF2-40B4-BE49-F238E27FC236}">
                <a16:creationId xmlns:a16="http://schemas.microsoft.com/office/drawing/2014/main" id="{164B9B6C-7E55-417F-A371-C7E7964A32BF}"/>
              </a:ext>
            </a:extLst>
          </p:cNvPr>
          <p:cNvPicPr>
            <a:picLocks noChangeAspect="1"/>
          </p:cNvPicPr>
          <p:nvPr/>
        </p:nvPicPr>
        <p:blipFill>
          <a:blip r:embed="rId2"/>
          <a:stretch>
            <a:fillRect/>
          </a:stretch>
        </p:blipFill>
        <p:spPr>
          <a:xfrm>
            <a:off x="6224587" y="2293246"/>
            <a:ext cx="3400425" cy="3305175"/>
          </a:xfrm>
          <a:prstGeom prst="rect">
            <a:avLst/>
          </a:prstGeom>
        </p:spPr>
      </p:pic>
    </p:spTree>
    <p:extLst>
      <p:ext uri="{BB962C8B-B14F-4D97-AF65-F5344CB8AC3E}">
        <p14:creationId xmlns:p14="http://schemas.microsoft.com/office/powerpoint/2010/main" val="906224547"/>
      </p:ext>
    </p:extLst>
  </p:cSld>
  <p:clrMapOvr>
    <a:masterClrMapping/>
  </p:clrMapOvr>
  <mc:AlternateContent xmlns:mc="http://schemas.openxmlformats.org/markup-compatibility/2006" xmlns:p14="http://schemas.microsoft.com/office/powerpoint/2010/main">
    <mc:Choice Requires="p14">
      <p:transition spd="slow" p14:dur="2000" advTm="17557"/>
    </mc:Choice>
    <mc:Fallback xmlns="">
      <p:transition spd="slow" advTm="1755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9833-784B-435E-A999-2BCED000050C}"/>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39CEEC47-D759-480D-8E4F-CC4B6179C08A}"/>
              </a:ext>
            </a:extLst>
          </p:cNvPr>
          <p:cNvSpPr>
            <a:spLocks noGrp="1"/>
          </p:cNvSpPr>
          <p:nvPr>
            <p:ph idx="1"/>
          </p:nvPr>
        </p:nvSpPr>
        <p:spPr/>
        <p:txBody>
          <a:bodyPr/>
          <a:lstStyle/>
          <a:p>
            <a:r>
              <a:rPr lang="en-US" dirty="0"/>
              <a:t>Activity modification</a:t>
            </a:r>
          </a:p>
          <a:p>
            <a:r>
              <a:rPr lang="en-US" dirty="0"/>
              <a:t>Pain medication</a:t>
            </a:r>
          </a:p>
          <a:p>
            <a:r>
              <a:rPr lang="en-US" dirty="0"/>
              <a:t>Injections</a:t>
            </a:r>
          </a:p>
          <a:p>
            <a:r>
              <a:rPr lang="en-US" dirty="0"/>
              <a:t>Surgery </a:t>
            </a:r>
          </a:p>
          <a:p>
            <a:pPr marL="0" indent="0">
              <a:buNone/>
            </a:pPr>
            <a:r>
              <a:rPr lang="en-US" dirty="0"/>
              <a:t>   ( distal clavicle resection )</a:t>
            </a:r>
          </a:p>
        </p:txBody>
      </p:sp>
    </p:spTree>
    <p:extLst>
      <p:ext uri="{BB962C8B-B14F-4D97-AF65-F5344CB8AC3E}">
        <p14:creationId xmlns:p14="http://schemas.microsoft.com/office/powerpoint/2010/main" val="2308487700"/>
      </p:ext>
    </p:extLst>
  </p:cSld>
  <p:clrMapOvr>
    <a:masterClrMapping/>
  </p:clrMapOvr>
  <mc:AlternateContent xmlns:mc="http://schemas.openxmlformats.org/markup-compatibility/2006" xmlns:p14="http://schemas.microsoft.com/office/powerpoint/2010/main">
    <mc:Choice Requires="p14">
      <p:transition spd="slow" p14:dur="2000" advTm="18775"/>
    </mc:Choice>
    <mc:Fallback xmlns="">
      <p:transition spd="slow" advTm="1877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5ECC-EE82-4B2F-B0DA-299CCDE68458}"/>
              </a:ext>
            </a:extLst>
          </p:cNvPr>
          <p:cNvSpPr>
            <a:spLocks noGrp="1"/>
          </p:cNvSpPr>
          <p:nvPr>
            <p:ph type="title"/>
          </p:nvPr>
        </p:nvSpPr>
        <p:spPr/>
        <p:txBody>
          <a:bodyPr/>
          <a:lstStyle/>
          <a:p>
            <a:pPr algn="ctr"/>
            <a:r>
              <a:rPr lang="en-US" dirty="0"/>
              <a:t>Pathology of glenohumeral joint</a:t>
            </a:r>
          </a:p>
        </p:txBody>
      </p:sp>
      <p:sp>
        <p:nvSpPr>
          <p:cNvPr id="3" name="Content Placeholder 2">
            <a:extLst>
              <a:ext uri="{FF2B5EF4-FFF2-40B4-BE49-F238E27FC236}">
                <a16:creationId xmlns:a16="http://schemas.microsoft.com/office/drawing/2014/main" id="{E59420B5-2DEB-404F-81F2-3D7587F613EB}"/>
              </a:ext>
            </a:extLst>
          </p:cNvPr>
          <p:cNvSpPr>
            <a:spLocks noGrp="1"/>
          </p:cNvSpPr>
          <p:nvPr>
            <p:ph idx="1"/>
          </p:nvPr>
        </p:nvSpPr>
        <p:spPr>
          <a:xfrm>
            <a:off x="838200" y="1825625"/>
            <a:ext cx="3919330" cy="586271"/>
          </a:xfrm>
        </p:spPr>
        <p:txBody>
          <a:bodyPr/>
          <a:lstStyle/>
          <a:p>
            <a:r>
              <a:rPr lang="en-US" dirty="0"/>
              <a:t>Shoulder dislocation</a:t>
            </a:r>
          </a:p>
        </p:txBody>
      </p:sp>
      <p:pic>
        <p:nvPicPr>
          <p:cNvPr id="4" name="Picture 3">
            <a:extLst>
              <a:ext uri="{FF2B5EF4-FFF2-40B4-BE49-F238E27FC236}">
                <a16:creationId xmlns:a16="http://schemas.microsoft.com/office/drawing/2014/main" id="{BBA4DEB8-76C3-44B1-B31C-D9B52F4B8D77}"/>
              </a:ext>
            </a:extLst>
          </p:cNvPr>
          <p:cNvPicPr>
            <a:picLocks noChangeAspect="1"/>
          </p:cNvPicPr>
          <p:nvPr/>
        </p:nvPicPr>
        <p:blipFill>
          <a:blip r:embed="rId2"/>
          <a:stretch>
            <a:fillRect/>
          </a:stretch>
        </p:blipFill>
        <p:spPr>
          <a:xfrm>
            <a:off x="5011392" y="2118760"/>
            <a:ext cx="4210050" cy="4210050"/>
          </a:xfrm>
          <a:prstGeom prst="rect">
            <a:avLst/>
          </a:prstGeom>
        </p:spPr>
      </p:pic>
    </p:spTree>
    <p:extLst>
      <p:ext uri="{BB962C8B-B14F-4D97-AF65-F5344CB8AC3E}">
        <p14:creationId xmlns:p14="http://schemas.microsoft.com/office/powerpoint/2010/main" val="3370580298"/>
      </p:ext>
    </p:extLst>
  </p:cSld>
  <p:clrMapOvr>
    <a:masterClrMapping/>
  </p:clrMapOvr>
  <mc:AlternateContent xmlns:mc="http://schemas.openxmlformats.org/markup-compatibility/2006" xmlns:p14="http://schemas.microsoft.com/office/powerpoint/2010/main">
    <mc:Choice Requires="p14">
      <p:transition spd="slow" p14:dur="2000" advTm="84082"/>
    </mc:Choice>
    <mc:Fallback xmlns="">
      <p:transition spd="slow" advTm="8408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03D1-39CB-4A74-AF0F-599D7919E392}"/>
              </a:ext>
            </a:extLst>
          </p:cNvPr>
          <p:cNvSpPr>
            <a:spLocks noGrp="1"/>
          </p:cNvSpPr>
          <p:nvPr>
            <p:ph type="title"/>
          </p:nvPr>
        </p:nvSpPr>
        <p:spPr/>
        <p:txBody>
          <a:bodyPr/>
          <a:lstStyle/>
          <a:p>
            <a:pPr algn="ctr"/>
            <a:r>
              <a:rPr lang="en-US" dirty="0"/>
              <a:t>Risk factors </a:t>
            </a:r>
          </a:p>
        </p:txBody>
      </p:sp>
      <p:sp>
        <p:nvSpPr>
          <p:cNvPr id="3" name="Content Placeholder 2">
            <a:extLst>
              <a:ext uri="{FF2B5EF4-FFF2-40B4-BE49-F238E27FC236}">
                <a16:creationId xmlns:a16="http://schemas.microsoft.com/office/drawing/2014/main" id="{0FDDE773-3477-49E3-9605-C01B5955037E}"/>
              </a:ext>
            </a:extLst>
          </p:cNvPr>
          <p:cNvSpPr>
            <a:spLocks noGrp="1"/>
          </p:cNvSpPr>
          <p:nvPr>
            <p:ph idx="1"/>
          </p:nvPr>
        </p:nvSpPr>
        <p:spPr/>
        <p:txBody>
          <a:bodyPr/>
          <a:lstStyle/>
          <a:p>
            <a:r>
              <a:rPr lang="en-US" dirty="0"/>
              <a:t>Male</a:t>
            </a:r>
          </a:p>
          <a:p>
            <a:r>
              <a:rPr lang="en-US" dirty="0"/>
              <a:t>Teens or 20s; People in this age group tend to have a high level of physical activity, which can possibly increase your risk of injury.</a:t>
            </a:r>
          </a:p>
          <a:p>
            <a:r>
              <a:rPr lang="en-US" dirty="0"/>
              <a:t>Conditions involving loose joints, such as Ehlers-Danlos syndrome</a:t>
            </a:r>
          </a:p>
          <a:p>
            <a:r>
              <a:rPr lang="en-US" dirty="0"/>
              <a:t>Poor muscle tone</a:t>
            </a:r>
          </a:p>
          <a:p>
            <a:endParaRPr lang="en-US" dirty="0"/>
          </a:p>
        </p:txBody>
      </p:sp>
    </p:spTree>
    <p:extLst>
      <p:ext uri="{BB962C8B-B14F-4D97-AF65-F5344CB8AC3E}">
        <p14:creationId xmlns:p14="http://schemas.microsoft.com/office/powerpoint/2010/main" val="2107736951"/>
      </p:ext>
    </p:extLst>
  </p:cSld>
  <p:clrMapOvr>
    <a:masterClrMapping/>
  </p:clrMapOvr>
  <mc:AlternateContent xmlns:mc="http://schemas.openxmlformats.org/markup-compatibility/2006" xmlns:p14="http://schemas.microsoft.com/office/powerpoint/2010/main">
    <mc:Choice Requires="p14">
      <p:transition spd="slow" p14:dur="2000" advTm="30541"/>
    </mc:Choice>
    <mc:Fallback xmlns="">
      <p:transition spd="slow" advTm="3054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0121-A235-4230-B800-7DB25A4A51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6E4B44-0488-43BF-A258-243677DE20F6}"/>
              </a:ext>
            </a:extLst>
          </p:cNvPr>
          <p:cNvSpPr>
            <a:spLocks noGrp="1"/>
          </p:cNvSpPr>
          <p:nvPr>
            <p:ph idx="1"/>
          </p:nvPr>
        </p:nvSpPr>
        <p:spPr/>
        <p:txBody>
          <a:bodyPr>
            <a:normAutofit fontScale="92500" lnSpcReduction="10000"/>
          </a:bodyPr>
          <a:lstStyle/>
          <a:p>
            <a:r>
              <a:rPr lang="en-US" dirty="0"/>
              <a:t>Over 95% of shoulder dislocation cases are anterior.</a:t>
            </a:r>
          </a:p>
          <a:p>
            <a:endParaRPr lang="en-US" dirty="0"/>
          </a:p>
          <a:p>
            <a:r>
              <a:rPr lang="en-US" dirty="0"/>
              <a:t>Most anterior dislocations are sub-coracoid. </a:t>
            </a:r>
          </a:p>
          <a:p>
            <a:endParaRPr lang="en-US" dirty="0"/>
          </a:p>
          <a:p>
            <a:r>
              <a:rPr lang="en-US" dirty="0"/>
              <a:t>Usually caused by a direct blow to or fall on an outstretched arm.</a:t>
            </a:r>
          </a:p>
          <a:p>
            <a:endParaRPr lang="en-US" dirty="0"/>
          </a:p>
          <a:p>
            <a:r>
              <a:rPr lang="en-US" dirty="0"/>
              <a:t> The patient typically  appears holding their arm externally rotated and slightly abducted.</a:t>
            </a:r>
          </a:p>
          <a:p>
            <a:endParaRPr lang="en-US" dirty="0"/>
          </a:p>
          <a:p>
            <a:r>
              <a:rPr lang="en-US" dirty="0"/>
              <a:t>It can result in damage to the axillary artery and axillary nerve (C5, C6).</a:t>
            </a:r>
          </a:p>
          <a:p>
            <a:endParaRPr lang="en-US" dirty="0"/>
          </a:p>
        </p:txBody>
      </p:sp>
    </p:spTree>
    <p:extLst>
      <p:ext uri="{BB962C8B-B14F-4D97-AF65-F5344CB8AC3E}">
        <p14:creationId xmlns:p14="http://schemas.microsoft.com/office/powerpoint/2010/main" val="2327510284"/>
      </p:ext>
    </p:extLst>
  </p:cSld>
  <p:clrMapOvr>
    <a:masterClrMapping/>
  </p:clrMapOvr>
  <mc:AlternateContent xmlns:mc="http://schemas.openxmlformats.org/markup-compatibility/2006" xmlns:p14="http://schemas.microsoft.com/office/powerpoint/2010/main">
    <mc:Choice Requires="p14">
      <p:transition spd="slow" p14:dur="2000" advTm="37806"/>
    </mc:Choice>
    <mc:Fallback xmlns="">
      <p:transition spd="slow" advTm="3780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6BF6-EDCF-4EEB-8E16-ACB762CA7224}"/>
              </a:ext>
            </a:extLst>
          </p:cNvPr>
          <p:cNvSpPr>
            <a:spLocks noGrp="1"/>
          </p:cNvSpPr>
          <p:nvPr>
            <p:ph type="title"/>
          </p:nvPr>
        </p:nvSpPr>
        <p:spPr/>
        <p:txBody>
          <a:bodyPr/>
          <a:lstStyle/>
          <a:p>
            <a:pPr algn="ctr"/>
            <a:r>
              <a:rPr lang="en-US" dirty="0"/>
              <a:t>Examination</a:t>
            </a:r>
            <a:br>
              <a:rPr lang="en-US" dirty="0"/>
            </a:br>
            <a:r>
              <a:rPr lang="en-US" dirty="0"/>
              <a:t>Neurovascular bundle pre and post reduction</a:t>
            </a:r>
          </a:p>
        </p:txBody>
      </p:sp>
      <p:pic>
        <p:nvPicPr>
          <p:cNvPr id="4" name="Content Placeholder 3">
            <a:extLst>
              <a:ext uri="{FF2B5EF4-FFF2-40B4-BE49-F238E27FC236}">
                <a16:creationId xmlns:a16="http://schemas.microsoft.com/office/drawing/2014/main" id="{EEC002CE-7231-4CFF-8DF6-7188800241CF}"/>
              </a:ext>
            </a:extLst>
          </p:cNvPr>
          <p:cNvPicPr>
            <a:picLocks noGrp="1" noChangeAspect="1"/>
          </p:cNvPicPr>
          <p:nvPr>
            <p:ph idx="1"/>
          </p:nvPr>
        </p:nvPicPr>
        <p:blipFill>
          <a:blip r:embed="rId2"/>
          <a:stretch>
            <a:fillRect/>
          </a:stretch>
        </p:blipFill>
        <p:spPr>
          <a:xfrm>
            <a:off x="3367073" y="2012753"/>
            <a:ext cx="5696357" cy="4266770"/>
          </a:xfrm>
          <a:prstGeom prst="rect">
            <a:avLst/>
          </a:prstGeom>
        </p:spPr>
      </p:pic>
    </p:spTree>
    <p:extLst>
      <p:ext uri="{BB962C8B-B14F-4D97-AF65-F5344CB8AC3E}">
        <p14:creationId xmlns:p14="http://schemas.microsoft.com/office/powerpoint/2010/main" val="259570790"/>
      </p:ext>
    </p:extLst>
  </p:cSld>
  <p:clrMapOvr>
    <a:masterClrMapping/>
  </p:clrMapOvr>
  <mc:AlternateContent xmlns:mc="http://schemas.openxmlformats.org/markup-compatibility/2006" xmlns:p14="http://schemas.microsoft.com/office/powerpoint/2010/main">
    <mc:Choice Requires="p14">
      <p:transition spd="slow" p14:dur="2000" advTm="87529"/>
    </mc:Choice>
    <mc:Fallback xmlns="">
      <p:transition spd="slow" advTm="87529"/>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269E-DA8C-4B13-BAF5-4F1861574D55}"/>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F8C9CEEF-4C8E-4A87-8E9E-1EEAFC3140F2}"/>
              </a:ext>
            </a:extLst>
          </p:cNvPr>
          <p:cNvSpPr>
            <a:spLocks noGrp="1"/>
          </p:cNvSpPr>
          <p:nvPr>
            <p:ph idx="1"/>
          </p:nvPr>
        </p:nvSpPr>
        <p:spPr>
          <a:xfrm>
            <a:off x="838200" y="1431235"/>
            <a:ext cx="10515600" cy="5221356"/>
          </a:xfrm>
        </p:spPr>
        <p:txBody>
          <a:bodyPr>
            <a:normAutofit/>
          </a:bodyPr>
          <a:lstStyle/>
          <a:p>
            <a:r>
              <a:rPr lang="en-US" dirty="0"/>
              <a:t>Urgent Closed reduction ( post reduction X ray )</a:t>
            </a:r>
          </a:p>
          <a:p>
            <a:endParaRPr lang="en-US" dirty="0"/>
          </a:p>
          <a:p>
            <a:r>
              <a:rPr lang="en-US" dirty="0"/>
              <a:t>Immobilization</a:t>
            </a:r>
          </a:p>
          <a:p>
            <a:endParaRPr lang="en-US" dirty="0"/>
          </a:p>
          <a:p>
            <a:r>
              <a:rPr lang="en-US" dirty="0"/>
              <a:t>Ice </a:t>
            </a:r>
          </a:p>
          <a:p>
            <a:endParaRPr lang="en-US" dirty="0"/>
          </a:p>
          <a:p>
            <a:r>
              <a:rPr lang="en-US" dirty="0"/>
              <a:t>Rehabilitation exercises</a:t>
            </a:r>
          </a:p>
          <a:p>
            <a:endParaRPr lang="en-US" dirty="0"/>
          </a:p>
          <a:p>
            <a:r>
              <a:rPr lang="en-US" dirty="0"/>
              <a:t>Pain medication: NSAIDs or acetaminophen (Tylenol) help relieve pain.</a:t>
            </a:r>
          </a:p>
          <a:p>
            <a:endParaRPr lang="en-US" dirty="0"/>
          </a:p>
        </p:txBody>
      </p:sp>
    </p:spTree>
    <p:extLst>
      <p:ext uri="{BB962C8B-B14F-4D97-AF65-F5344CB8AC3E}">
        <p14:creationId xmlns:p14="http://schemas.microsoft.com/office/powerpoint/2010/main" val="1964555176"/>
      </p:ext>
    </p:extLst>
  </p:cSld>
  <p:clrMapOvr>
    <a:masterClrMapping/>
  </p:clrMapOvr>
  <mc:AlternateContent xmlns:mc="http://schemas.openxmlformats.org/markup-compatibility/2006" xmlns:p14="http://schemas.microsoft.com/office/powerpoint/2010/main">
    <mc:Choice Requires="p14">
      <p:transition spd="slow" p14:dur="2000" advTm="53446"/>
    </mc:Choice>
    <mc:Fallback xmlns="">
      <p:transition spd="slow" advTm="5344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9A9B-806A-4B87-A2C5-03053120E832}"/>
              </a:ext>
            </a:extLst>
          </p:cNvPr>
          <p:cNvSpPr>
            <a:spLocks noGrp="1"/>
          </p:cNvSpPr>
          <p:nvPr>
            <p:ph type="title"/>
          </p:nvPr>
        </p:nvSpPr>
        <p:spPr/>
        <p:txBody>
          <a:bodyPr/>
          <a:lstStyle/>
          <a:p>
            <a:pPr algn="ctr"/>
            <a:r>
              <a:rPr lang="en-US" dirty="0" err="1"/>
              <a:t>Supraspinatous</a:t>
            </a:r>
            <a:br>
              <a:rPr lang="en-US" dirty="0"/>
            </a:br>
            <a:r>
              <a:rPr lang="en-US" dirty="0"/>
              <a:t>suprascapular nerve</a:t>
            </a:r>
          </a:p>
        </p:txBody>
      </p:sp>
      <p:pic>
        <p:nvPicPr>
          <p:cNvPr id="4" name="Content Placeholder 3">
            <a:extLst>
              <a:ext uri="{FF2B5EF4-FFF2-40B4-BE49-F238E27FC236}">
                <a16:creationId xmlns:a16="http://schemas.microsoft.com/office/drawing/2014/main" id="{2B8863A5-1AD1-4DA4-8A9E-55230048B3B0}"/>
              </a:ext>
            </a:extLst>
          </p:cNvPr>
          <p:cNvPicPr>
            <a:picLocks noGrp="1" noChangeAspect="1"/>
          </p:cNvPicPr>
          <p:nvPr>
            <p:ph idx="1"/>
          </p:nvPr>
        </p:nvPicPr>
        <p:blipFill>
          <a:blip r:embed="rId2"/>
          <a:stretch>
            <a:fillRect/>
          </a:stretch>
        </p:blipFill>
        <p:spPr>
          <a:xfrm>
            <a:off x="4290466" y="1825625"/>
            <a:ext cx="3611068" cy="4351338"/>
          </a:xfrm>
          <a:prstGeom prst="rect">
            <a:avLst/>
          </a:prstGeom>
        </p:spPr>
      </p:pic>
    </p:spTree>
    <p:extLst>
      <p:ext uri="{BB962C8B-B14F-4D97-AF65-F5344CB8AC3E}">
        <p14:creationId xmlns:p14="http://schemas.microsoft.com/office/powerpoint/2010/main" val="2298256508"/>
      </p:ext>
    </p:extLst>
  </p:cSld>
  <p:clrMapOvr>
    <a:masterClrMapping/>
  </p:clrMapOvr>
  <mc:AlternateContent xmlns:mc="http://schemas.openxmlformats.org/markup-compatibility/2006" xmlns:p14="http://schemas.microsoft.com/office/powerpoint/2010/main">
    <mc:Choice Requires="p14">
      <p:transition spd="slow" p14:dur="2000" advTm="34485"/>
    </mc:Choice>
    <mc:Fallback xmlns="">
      <p:transition spd="slow" advTm="34485"/>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F5FD-5220-41CB-98B8-D7950004799C}"/>
              </a:ext>
            </a:extLst>
          </p:cNvPr>
          <p:cNvSpPr>
            <a:spLocks noGrp="1"/>
          </p:cNvSpPr>
          <p:nvPr>
            <p:ph type="title"/>
          </p:nvPr>
        </p:nvSpPr>
        <p:spPr/>
        <p:txBody>
          <a:bodyPr/>
          <a:lstStyle/>
          <a:p>
            <a:pPr algn="ctr"/>
            <a:r>
              <a:rPr lang="en-US" dirty="0"/>
              <a:t>Posterior dislocation ( 2 views )</a:t>
            </a:r>
          </a:p>
        </p:txBody>
      </p:sp>
      <p:pic>
        <p:nvPicPr>
          <p:cNvPr id="4" name="Content Placeholder 3">
            <a:extLst>
              <a:ext uri="{FF2B5EF4-FFF2-40B4-BE49-F238E27FC236}">
                <a16:creationId xmlns:a16="http://schemas.microsoft.com/office/drawing/2014/main" id="{93034182-B7D5-4DFA-908C-63E38EB85044}"/>
              </a:ext>
            </a:extLst>
          </p:cNvPr>
          <p:cNvPicPr>
            <a:picLocks noGrp="1" noChangeAspect="1"/>
          </p:cNvPicPr>
          <p:nvPr>
            <p:ph idx="1"/>
          </p:nvPr>
        </p:nvPicPr>
        <p:blipFill>
          <a:blip r:embed="rId2"/>
          <a:stretch>
            <a:fillRect/>
          </a:stretch>
        </p:blipFill>
        <p:spPr>
          <a:xfrm>
            <a:off x="3570053" y="1825625"/>
            <a:ext cx="5051893" cy="4351338"/>
          </a:xfrm>
          <a:prstGeom prst="rect">
            <a:avLst/>
          </a:prstGeom>
        </p:spPr>
      </p:pic>
    </p:spTree>
    <p:extLst>
      <p:ext uri="{BB962C8B-B14F-4D97-AF65-F5344CB8AC3E}">
        <p14:creationId xmlns:p14="http://schemas.microsoft.com/office/powerpoint/2010/main" val="3414860311"/>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70B8-9280-4250-B77D-272E22D064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48B139-FD34-460B-8CD0-D0D56FF34329}"/>
              </a:ext>
            </a:extLst>
          </p:cNvPr>
          <p:cNvSpPr>
            <a:spLocks noGrp="1"/>
          </p:cNvSpPr>
          <p:nvPr>
            <p:ph idx="1"/>
          </p:nvPr>
        </p:nvSpPr>
        <p:spPr/>
        <p:txBody>
          <a:bodyPr>
            <a:normAutofit lnSpcReduction="10000"/>
          </a:bodyPr>
          <a:lstStyle/>
          <a:p>
            <a:r>
              <a:rPr lang="en-US" dirty="0"/>
              <a:t>Due to electrical shock or seizure</a:t>
            </a:r>
          </a:p>
          <a:p>
            <a:endParaRPr lang="en-US" dirty="0"/>
          </a:p>
          <a:p>
            <a:r>
              <a:rPr lang="en-US" dirty="0"/>
              <a:t> May be caused by strength imbalance of the rotator cuff muscles. </a:t>
            </a:r>
          </a:p>
          <a:p>
            <a:endParaRPr lang="en-US" dirty="0"/>
          </a:p>
          <a:p>
            <a:r>
              <a:rPr lang="en-US" dirty="0"/>
              <a:t>Patients typically present holding their arm internally rotated and adducted, and exhibiting flattening of the anterior shoulder and a prominent coracoid process.</a:t>
            </a:r>
          </a:p>
          <a:p>
            <a:endParaRPr lang="en-US" dirty="0"/>
          </a:p>
          <a:p>
            <a:r>
              <a:rPr lang="en-US" dirty="0"/>
              <a:t>Posterior dislocations often go unnoticed, especially in an elderly patient and in the unconscious trauma patient. </a:t>
            </a:r>
          </a:p>
          <a:p>
            <a:endParaRPr lang="en-US" dirty="0"/>
          </a:p>
        </p:txBody>
      </p:sp>
    </p:spTree>
    <p:extLst>
      <p:ext uri="{BB962C8B-B14F-4D97-AF65-F5344CB8AC3E}">
        <p14:creationId xmlns:p14="http://schemas.microsoft.com/office/powerpoint/2010/main" val="203372303"/>
      </p:ext>
    </p:extLst>
  </p:cSld>
  <p:clrMapOvr>
    <a:masterClrMapping/>
  </p:clrMapOvr>
  <mc:AlternateContent xmlns:mc="http://schemas.openxmlformats.org/markup-compatibility/2006" xmlns:p14="http://schemas.microsoft.com/office/powerpoint/2010/main">
    <mc:Choice Requires="p14">
      <p:transition spd="slow" p14:dur="2000" advTm="25659"/>
    </mc:Choice>
    <mc:Fallback xmlns="">
      <p:transition spd="slow" advTm="2565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FAB7-6BB2-48D5-A149-232978E3E64E}"/>
              </a:ext>
            </a:extLst>
          </p:cNvPr>
          <p:cNvSpPr>
            <a:spLocks noGrp="1"/>
          </p:cNvSpPr>
          <p:nvPr>
            <p:ph type="title"/>
          </p:nvPr>
        </p:nvSpPr>
        <p:spPr/>
        <p:txBody>
          <a:bodyPr/>
          <a:lstStyle/>
          <a:p>
            <a:pPr algn="ctr"/>
            <a:r>
              <a:rPr lang="en-US" dirty="0"/>
              <a:t>Inferior dislocation</a:t>
            </a:r>
          </a:p>
        </p:txBody>
      </p:sp>
      <p:pic>
        <p:nvPicPr>
          <p:cNvPr id="4" name="Content Placeholder 3">
            <a:extLst>
              <a:ext uri="{FF2B5EF4-FFF2-40B4-BE49-F238E27FC236}">
                <a16:creationId xmlns:a16="http://schemas.microsoft.com/office/drawing/2014/main" id="{3869D552-CE6E-4493-B298-77DCA707BCE0}"/>
              </a:ext>
            </a:extLst>
          </p:cNvPr>
          <p:cNvPicPr>
            <a:picLocks noGrp="1" noChangeAspect="1"/>
          </p:cNvPicPr>
          <p:nvPr>
            <p:ph idx="1"/>
          </p:nvPr>
        </p:nvPicPr>
        <p:blipFill>
          <a:blip r:embed="rId2"/>
          <a:stretch>
            <a:fillRect/>
          </a:stretch>
        </p:blipFill>
        <p:spPr>
          <a:xfrm rot="16200000">
            <a:off x="3381799" y="1825625"/>
            <a:ext cx="5428401" cy="4351338"/>
          </a:xfrm>
          <a:prstGeom prst="rect">
            <a:avLst/>
          </a:prstGeom>
        </p:spPr>
      </p:pic>
    </p:spTree>
    <p:extLst>
      <p:ext uri="{BB962C8B-B14F-4D97-AF65-F5344CB8AC3E}">
        <p14:creationId xmlns:p14="http://schemas.microsoft.com/office/powerpoint/2010/main" val="1212215533"/>
      </p:ext>
    </p:extLst>
  </p:cSld>
  <p:clrMapOvr>
    <a:masterClrMapping/>
  </p:clrMapOvr>
  <mc:AlternateContent xmlns:mc="http://schemas.openxmlformats.org/markup-compatibility/2006" xmlns:p14="http://schemas.microsoft.com/office/powerpoint/2010/main">
    <mc:Choice Requires="p14">
      <p:transition spd="slow" p14:dur="2000" advTm="18892"/>
    </mc:Choice>
    <mc:Fallback xmlns="">
      <p:transition spd="slow" advTm="18892"/>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D3AA-02FD-4D85-8A4A-879A419AC9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D41999-272E-4945-8152-DEA6B9C84AE2}"/>
              </a:ext>
            </a:extLst>
          </p:cNvPr>
          <p:cNvSpPr>
            <a:spLocks noGrp="1"/>
          </p:cNvSpPr>
          <p:nvPr>
            <p:ph idx="1"/>
          </p:nvPr>
        </p:nvSpPr>
        <p:spPr/>
        <p:txBody>
          <a:bodyPr>
            <a:normAutofit/>
          </a:bodyPr>
          <a:lstStyle/>
          <a:p>
            <a:r>
              <a:rPr lang="en-US" dirty="0"/>
              <a:t>The least likely (1%)</a:t>
            </a:r>
          </a:p>
          <a:p>
            <a:endParaRPr lang="en-US" dirty="0"/>
          </a:p>
          <a:p>
            <a:r>
              <a:rPr lang="en-US" dirty="0"/>
              <a:t> It is caused by a hyper abduction of the arm that forces the humeral head against the acromion.</a:t>
            </a:r>
          </a:p>
          <a:p>
            <a:endParaRPr lang="en-US" dirty="0"/>
          </a:p>
          <a:p>
            <a:r>
              <a:rPr lang="en-US" dirty="0"/>
              <a:t>High complication rate as many vascular, neurological, tendon, and ligament injuries are likely to occur.</a:t>
            </a:r>
          </a:p>
          <a:p>
            <a:endParaRPr lang="en-US" dirty="0"/>
          </a:p>
        </p:txBody>
      </p:sp>
    </p:spTree>
    <p:extLst>
      <p:ext uri="{BB962C8B-B14F-4D97-AF65-F5344CB8AC3E}">
        <p14:creationId xmlns:p14="http://schemas.microsoft.com/office/powerpoint/2010/main" val="265178834"/>
      </p:ext>
    </p:extLst>
  </p:cSld>
  <p:clrMapOvr>
    <a:masterClrMapping/>
  </p:clrMapOvr>
  <mc:AlternateContent xmlns:mc="http://schemas.openxmlformats.org/markup-compatibility/2006" xmlns:p14="http://schemas.microsoft.com/office/powerpoint/2010/main">
    <mc:Choice Requires="p14">
      <p:transition spd="slow" p14:dur="2000" advTm="13755"/>
    </mc:Choice>
    <mc:Fallback xmlns="">
      <p:transition spd="slow" advTm="13755"/>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5937-175D-41BF-B9B4-87CE7F9C6316}"/>
              </a:ext>
            </a:extLst>
          </p:cNvPr>
          <p:cNvSpPr>
            <a:spLocks noGrp="1"/>
          </p:cNvSpPr>
          <p:nvPr>
            <p:ph type="title"/>
          </p:nvPr>
        </p:nvSpPr>
        <p:spPr/>
        <p:txBody>
          <a:bodyPr/>
          <a:lstStyle/>
          <a:p>
            <a:pPr algn="ctr"/>
            <a:r>
              <a:rPr lang="en-US" dirty="0"/>
              <a:t>Bankart lesion</a:t>
            </a:r>
            <a:br>
              <a:rPr lang="en-US" dirty="0"/>
            </a:br>
            <a:endParaRPr lang="en-US" dirty="0"/>
          </a:p>
        </p:txBody>
      </p:sp>
      <p:sp>
        <p:nvSpPr>
          <p:cNvPr id="3" name="Content Placeholder 2">
            <a:extLst>
              <a:ext uri="{FF2B5EF4-FFF2-40B4-BE49-F238E27FC236}">
                <a16:creationId xmlns:a16="http://schemas.microsoft.com/office/drawing/2014/main" id="{838BFAAF-D23E-49A7-AEAF-3FD0886AAC9F}"/>
              </a:ext>
            </a:extLst>
          </p:cNvPr>
          <p:cNvSpPr>
            <a:spLocks noGrp="1"/>
          </p:cNvSpPr>
          <p:nvPr>
            <p:ph idx="1"/>
          </p:nvPr>
        </p:nvSpPr>
        <p:spPr/>
        <p:txBody>
          <a:bodyPr/>
          <a:lstStyle/>
          <a:p>
            <a:pPr marL="0" indent="0">
              <a:buNone/>
            </a:pPr>
            <a:endParaRPr lang="en-US" dirty="0"/>
          </a:p>
          <a:p>
            <a:r>
              <a:rPr lang="en-US" dirty="0"/>
              <a:t>Separation of the glenoid labrum from the margin of the glenoid cavity called Bankart lesion.</a:t>
            </a:r>
          </a:p>
          <a:p>
            <a:endParaRPr lang="en-US" dirty="0"/>
          </a:p>
          <a:p>
            <a:r>
              <a:rPr lang="en-US" dirty="0" err="1"/>
              <a:t>Anterio</a:t>
            </a:r>
            <a:r>
              <a:rPr lang="en-US" dirty="0"/>
              <a:t>-inferior margin.</a:t>
            </a:r>
          </a:p>
          <a:p>
            <a:endParaRPr lang="en-US" dirty="0"/>
          </a:p>
        </p:txBody>
      </p:sp>
      <p:pic>
        <p:nvPicPr>
          <p:cNvPr id="4" name="Picture 3">
            <a:extLst>
              <a:ext uri="{FF2B5EF4-FFF2-40B4-BE49-F238E27FC236}">
                <a16:creationId xmlns:a16="http://schemas.microsoft.com/office/drawing/2014/main" id="{867D1BC9-DF17-4698-93DD-095B2C301A39}"/>
              </a:ext>
            </a:extLst>
          </p:cNvPr>
          <p:cNvPicPr>
            <a:picLocks noChangeAspect="1"/>
          </p:cNvPicPr>
          <p:nvPr/>
        </p:nvPicPr>
        <p:blipFill>
          <a:blip r:embed="rId2"/>
          <a:stretch>
            <a:fillRect/>
          </a:stretch>
        </p:blipFill>
        <p:spPr>
          <a:xfrm>
            <a:off x="5696348" y="3246783"/>
            <a:ext cx="4779524" cy="3352800"/>
          </a:xfrm>
          <a:prstGeom prst="rect">
            <a:avLst/>
          </a:prstGeom>
        </p:spPr>
      </p:pic>
    </p:spTree>
    <p:extLst>
      <p:ext uri="{BB962C8B-B14F-4D97-AF65-F5344CB8AC3E}">
        <p14:creationId xmlns:p14="http://schemas.microsoft.com/office/powerpoint/2010/main" val="20695994"/>
      </p:ext>
    </p:extLst>
  </p:cSld>
  <p:clrMapOvr>
    <a:masterClrMapping/>
  </p:clrMapOvr>
  <mc:AlternateContent xmlns:mc="http://schemas.openxmlformats.org/markup-compatibility/2006" xmlns:p14="http://schemas.microsoft.com/office/powerpoint/2010/main">
    <mc:Choice Requires="p14">
      <p:transition spd="slow" p14:dur="2000" advTm="80464"/>
    </mc:Choice>
    <mc:Fallback xmlns="">
      <p:transition spd="slow" advTm="80464"/>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7E08-F23E-42F7-AFB5-096D840202E1}"/>
              </a:ext>
            </a:extLst>
          </p:cNvPr>
          <p:cNvSpPr>
            <a:spLocks noGrp="1"/>
          </p:cNvSpPr>
          <p:nvPr>
            <p:ph type="title"/>
          </p:nvPr>
        </p:nvSpPr>
        <p:spPr>
          <a:xfrm>
            <a:off x="838200" y="336990"/>
            <a:ext cx="10515600" cy="1325563"/>
          </a:xfrm>
        </p:spPr>
        <p:txBody>
          <a:bodyPr/>
          <a:lstStyle/>
          <a:p>
            <a:pPr algn="ctr"/>
            <a:r>
              <a:rPr lang="en-US" dirty="0"/>
              <a:t>Hill </a:t>
            </a:r>
            <a:r>
              <a:rPr lang="en-US" dirty="0" err="1"/>
              <a:t>sachs</a:t>
            </a:r>
            <a:r>
              <a:rPr lang="en-US" dirty="0"/>
              <a:t> lesion</a:t>
            </a:r>
          </a:p>
        </p:txBody>
      </p:sp>
      <p:pic>
        <p:nvPicPr>
          <p:cNvPr id="4" name="Content Placeholder 3">
            <a:extLst>
              <a:ext uri="{FF2B5EF4-FFF2-40B4-BE49-F238E27FC236}">
                <a16:creationId xmlns:a16="http://schemas.microsoft.com/office/drawing/2014/main" id="{912544E4-61CE-4D15-815C-B8E6DF7DD952}"/>
              </a:ext>
            </a:extLst>
          </p:cNvPr>
          <p:cNvPicPr>
            <a:picLocks noGrp="1" noChangeAspect="1"/>
          </p:cNvPicPr>
          <p:nvPr>
            <p:ph idx="1"/>
          </p:nvPr>
        </p:nvPicPr>
        <p:blipFill>
          <a:blip r:embed="rId2"/>
          <a:stretch>
            <a:fillRect/>
          </a:stretch>
        </p:blipFill>
        <p:spPr>
          <a:xfrm>
            <a:off x="4205080" y="2487853"/>
            <a:ext cx="4762500" cy="3609975"/>
          </a:xfrm>
          <a:prstGeom prst="rect">
            <a:avLst/>
          </a:prstGeom>
        </p:spPr>
      </p:pic>
      <p:sp>
        <p:nvSpPr>
          <p:cNvPr id="3" name="Rectangle 2">
            <a:extLst>
              <a:ext uri="{FF2B5EF4-FFF2-40B4-BE49-F238E27FC236}">
                <a16:creationId xmlns:a16="http://schemas.microsoft.com/office/drawing/2014/main" id="{1488BDD7-2648-4B5A-BB43-93E86124D25A}"/>
              </a:ext>
            </a:extLst>
          </p:cNvPr>
          <p:cNvSpPr/>
          <p:nvPr/>
        </p:nvSpPr>
        <p:spPr>
          <a:xfrm>
            <a:off x="371061" y="1542330"/>
            <a:ext cx="10982739" cy="830997"/>
          </a:xfrm>
          <a:prstGeom prst="rect">
            <a:avLst/>
          </a:prstGeom>
        </p:spPr>
        <p:txBody>
          <a:bodyPr wrap="square">
            <a:spAutoFit/>
          </a:bodyPr>
          <a:lstStyle/>
          <a:p>
            <a:r>
              <a:rPr lang="en-US" sz="2400" dirty="0"/>
              <a:t>A depressed fracture (indentation) in the posterior-lateral aspect of the head of </a:t>
            </a:r>
            <a:r>
              <a:rPr lang="en-US" sz="2400" dirty="0" err="1"/>
              <a:t>humerus</a:t>
            </a:r>
            <a:r>
              <a:rPr lang="en-US" sz="2400" dirty="0"/>
              <a:t>,  due to impaction against the anterior rim of the glenoid</a:t>
            </a:r>
          </a:p>
        </p:txBody>
      </p:sp>
    </p:spTree>
    <p:extLst>
      <p:ext uri="{BB962C8B-B14F-4D97-AF65-F5344CB8AC3E}">
        <p14:creationId xmlns:p14="http://schemas.microsoft.com/office/powerpoint/2010/main" val="2046861561"/>
      </p:ext>
    </p:extLst>
  </p:cSld>
  <p:clrMapOvr>
    <a:masterClrMapping/>
  </p:clrMapOvr>
  <mc:AlternateContent xmlns:mc="http://schemas.openxmlformats.org/markup-compatibility/2006" xmlns:p14="http://schemas.microsoft.com/office/powerpoint/2010/main">
    <mc:Choice Requires="p14">
      <p:transition spd="slow" p14:dur="2000" advTm="50263"/>
    </mc:Choice>
    <mc:Fallback xmlns="">
      <p:transition spd="slow" advTm="5026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81F8-E528-4E76-8043-E6342664283B}"/>
              </a:ext>
            </a:extLst>
          </p:cNvPr>
          <p:cNvSpPr>
            <a:spLocks noGrp="1"/>
          </p:cNvSpPr>
          <p:nvPr>
            <p:ph type="title"/>
          </p:nvPr>
        </p:nvSpPr>
        <p:spPr>
          <a:xfrm>
            <a:off x="838200" y="221766"/>
            <a:ext cx="10515600" cy="1325563"/>
          </a:xfrm>
        </p:spPr>
        <p:txBody>
          <a:bodyPr/>
          <a:lstStyle/>
          <a:p>
            <a:pPr algn="ctr"/>
            <a:r>
              <a:rPr lang="en-US" dirty="0"/>
              <a:t>Management</a:t>
            </a:r>
          </a:p>
        </p:txBody>
      </p:sp>
      <p:sp>
        <p:nvSpPr>
          <p:cNvPr id="3" name="Content Placeholder 2">
            <a:extLst>
              <a:ext uri="{FF2B5EF4-FFF2-40B4-BE49-F238E27FC236}">
                <a16:creationId xmlns:a16="http://schemas.microsoft.com/office/drawing/2014/main" id="{F688162F-9A08-4EB6-8A48-5723C2F7FA34}"/>
              </a:ext>
            </a:extLst>
          </p:cNvPr>
          <p:cNvSpPr>
            <a:spLocks noGrp="1"/>
          </p:cNvSpPr>
          <p:nvPr>
            <p:ph idx="1"/>
          </p:nvPr>
        </p:nvSpPr>
        <p:spPr>
          <a:xfrm>
            <a:off x="881270" y="1944894"/>
            <a:ext cx="10515600" cy="4351338"/>
          </a:xfrm>
        </p:spPr>
        <p:txBody>
          <a:bodyPr/>
          <a:lstStyle/>
          <a:p>
            <a:r>
              <a:rPr lang="en-US" dirty="0"/>
              <a:t>Surgery </a:t>
            </a:r>
          </a:p>
          <a:p>
            <a:pPr marL="0" indent="0">
              <a:buNone/>
            </a:pPr>
            <a:r>
              <a:rPr lang="en-US" dirty="0"/>
              <a:t>   Repair of labral tear</a:t>
            </a:r>
          </a:p>
        </p:txBody>
      </p:sp>
    </p:spTree>
    <p:extLst>
      <p:ext uri="{BB962C8B-B14F-4D97-AF65-F5344CB8AC3E}">
        <p14:creationId xmlns:p14="http://schemas.microsoft.com/office/powerpoint/2010/main" val="184165476"/>
      </p:ext>
    </p:extLst>
  </p:cSld>
  <p:clrMapOvr>
    <a:masterClrMapping/>
  </p:clrMapOvr>
  <mc:AlternateContent xmlns:mc="http://schemas.openxmlformats.org/markup-compatibility/2006" xmlns:p14="http://schemas.microsoft.com/office/powerpoint/2010/main">
    <mc:Choice Requires="p14">
      <p:transition spd="slow" p14:dur="2000" advTm="14301"/>
    </mc:Choice>
    <mc:Fallback xmlns="">
      <p:transition spd="slow" advTm="14301"/>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8675-A0E3-4F43-A91E-24EE1E7B299A}"/>
              </a:ext>
            </a:extLst>
          </p:cNvPr>
          <p:cNvSpPr>
            <a:spLocks noGrp="1"/>
          </p:cNvSpPr>
          <p:nvPr>
            <p:ph type="title"/>
          </p:nvPr>
        </p:nvSpPr>
        <p:spPr/>
        <p:txBody>
          <a:bodyPr/>
          <a:lstStyle/>
          <a:p>
            <a:pPr algn="ctr"/>
            <a:r>
              <a:rPr lang="en-US" dirty="0"/>
              <a:t>Elbow Joint</a:t>
            </a:r>
          </a:p>
        </p:txBody>
      </p:sp>
      <p:pic>
        <p:nvPicPr>
          <p:cNvPr id="4" name="Content Placeholder 3">
            <a:extLst>
              <a:ext uri="{FF2B5EF4-FFF2-40B4-BE49-F238E27FC236}">
                <a16:creationId xmlns:a16="http://schemas.microsoft.com/office/drawing/2014/main" id="{54B2FFA5-3795-42A8-A503-DA48A8DECBBC}"/>
              </a:ext>
            </a:extLst>
          </p:cNvPr>
          <p:cNvPicPr>
            <a:picLocks noGrp="1" noChangeAspect="1"/>
          </p:cNvPicPr>
          <p:nvPr>
            <p:ph idx="1"/>
          </p:nvPr>
        </p:nvPicPr>
        <p:blipFill>
          <a:blip r:embed="rId2"/>
          <a:stretch>
            <a:fillRect/>
          </a:stretch>
        </p:blipFill>
        <p:spPr>
          <a:xfrm>
            <a:off x="2765828" y="1838325"/>
            <a:ext cx="6660343" cy="4351338"/>
          </a:xfrm>
          <a:prstGeom prst="rect">
            <a:avLst/>
          </a:prstGeom>
        </p:spPr>
      </p:pic>
    </p:spTree>
    <p:extLst>
      <p:ext uri="{BB962C8B-B14F-4D97-AF65-F5344CB8AC3E}">
        <p14:creationId xmlns:p14="http://schemas.microsoft.com/office/powerpoint/2010/main" val="344833515"/>
      </p:ext>
    </p:extLst>
  </p:cSld>
  <p:clrMapOvr>
    <a:masterClrMapping/>
  </p:clrMapOvr>
  <mc:AlternateContent xmlns:mc="http://schemas.openxmlformats.org/markup-compatibility/2006" xmlns:p14="http://schemas.microsoft.com/office/powerpoint/2010/main">
    <mc:Choice Requires="p14">
      <p:transition spd="slow" p14:dur="2000" advTm="65456"/>
    </mc:Choice>
    <mc:Fallback xmlns="">
      <p:transition spd="slow" advTm="65456"/>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371-E624-4F25-90FE-FFF7F7E221FE}"/>
              </a:ext>
            </a:extLst>
          </p:cNvPr>
          <p:cNvSpPr>
            <a:spLocks noGrp="1"/>
          </p:cNvSpPr>
          <p:nvPr>
            <p:ph type="title"/>
          </p:nvPr>
        </p:nvSpPr>
        <p:spPr/>
        <p:txBody>
          <a:bodyPr/>
          <a:lstStyle/>
          <a:p>
            <a:pPr algn="ctr"/>
            <a:r>
              <a:rPr lang="en-US" dirty="0"/>
              <a:t>Range of motion</a:t>
            </a:r>
          </a:p>
        </p:txBody>
      </p:sp>
      <p:pic>
        <p:nvPicPr>
          <p:cNvPr id="4" name="Content Placeholder 3">
            <a:extLst>
              <a:ext uri="{FF2B5EF4-FFF2-40B4-BE49-F238E27FC236}">
                <a16:creationId xmlns:a16="http://schemas.microsoft.com/office/drawing/2014/main" id="{5D058D75-1DB9-4AE4-8D51-3C964CDD8FC7}"/>
              </a:ext>
            </a:extLst>
          </p:cNvPr>
          <p:cNvPicPr>
            <a:picLocks noGrp="1" noChangeAspect="1"/>
          </p:cNvPicPr>
          <p:nvPr>
            <p:ph idx="1"/>
          </p:nvPr>
        </p:nvPicPr>
        <p:blipFill>
          <a:blip r:embed="rId2"/>
          <a:stretch>
            <a:fillRect/>
          </a:stretch>
        </p:blipFill>
        <p:spPr>
          <a:xfrm>
            <a:off x="2771775" y="2053431"/>
            <a:ext cx="6648450" cy="3895725"/>
          </a:xfrm>
          <a:prstGeom prst="rect">
            <a:avLst/>
          </a:prstGeom>
        </p:spPr>
      </p:pic>
    </p:spTree>
    <p:extLst>
      <p:ext uri="{BB962C8B-B14F-4D97-AF65-F5344CB8AC3E}">
        <p14:creationId xmlns:p14="http://schemas.microsoft.com/office/powerpoint/2010/main" val="1488129206"/>
      </p:ext>
    </p:extLst>
  </p:cSld>
  <p:clrMapOvr>
    <a:masterClrMapping/>
  </p:clrMapOvr>
  <mc:AlternateContent xmlns:mc="http://schemas.openxmlformats.org/markup-compatibility/2006" xmlns:p14="http://schemas.microsoft.com/office/powerpoint/2010/main">
    <mc:Choice Requires="p14">
      <p:transition spd="slow" p14:dur="2000" advTm="17758"/>
    </mc:Choice>
    <mc:Fallback xmlns="">
      <p:transition spd="slow" advTm="17758"/>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9404-7F95-4A05-910C-3736ABA712F1}"/>
              </a:ext>
            </a:extLst>
          </p:cNvPr>
          <p:cNvSpPr>
            <a:spLocks noGrp="1"/>
          </p:cNvSpPr>
          <p:nvPr>
            <p:ph type="title"/>
          </p:nvPr>
        </p:nvSpPr>
        <p:spPr/>
        <p:txBody>
          <a:bodyPr/>
          <a:lstStyle/>
          <a:p>
            <a:pPr algn="ctr"/>
            <a:r>
              <a:rPr lang="en-US" dirty="0"/>
              <a:t>Ligaments</a:t>
            </a:r>
          </a:p>
        </p:txBody>
      </p:sp>
      <p:pic>
        <p:nvPicPr>
          <p:cNvPr id="4" name="Content Placeholder 3">
            <a:extLst>
              <a:ext uri="{FF2B5EF4-FFF2-40B4-BE49-F238E27FC236}">
                <a16:creationId xmlns:a16="http://schemas.microsoft.com/office/drawing/2014/main" id="{845999FC-1887-4100-8777-39817CF72977}"/>
              </a:ext>
            </a:extLst>
          </p:cNvPr>
          <p:cNvPicPr>
            <a:picLocks noGrp="1" noChangeAspect="1"/>
          </p:cNvPicPr>
          <p:nvPr>
            <p:ph idx="1"/>
          </p:nvPr>
        </p:nvPicPr>
        <p:blipFill>
          <a:blip r:embed="rId2"/>
          <a:stretch>
            <a:fillRect/>
          </a:stretch>
        </p:blipFill>
        <p:spPr>
          <a:xfrm>
            <a:off x="6836898" y="1690688"/>
            <a:ext cx="4981581" cy="3557949"/>
          </a:xfrm>
          <a:prstGeom prst="rect">
            <a:avLst/>
          </a:prstGeom>
        </p:spPr>
      </p:pic>
      <p:pic>
        <p:nvPicPr>
          <p:cNvPr id="5" name="Picture 4">
            <a:extLst>
              <a:ext uri="{FF2B5EF4-FFF2-40B4-BE49-F238E27FC236}">
                <a16:creationId xmlns:a16="http://schemas.microsoft.com/office/drawing/2014/main" id="{FADF61E0-C002-4A28-89F0-BE49BFE848AF}"/>
              </a:ext>
            </a:extLst>
          </p:cNvPr>
          <p:cNvPicPr>
            <a:picLocks noChangeAspect="1"/>
          </p:cNvPicPr>
          <p:nvPr/>
        </p:nvPicPr>
        <p:blipFill>
          <a:blip r:embed="rId3"/>
          <a:stretch>
            <a:fillRect/>
          </a:stretch>
        </p:blipFill>
        <p:spPr>
          <a:xfrm>
            <a:off x="0" y="1690688"/>
            <a:ext cx="6177752" cy="3584697"/>
          </a:xfrm>
          <a:prstGeom prst="rect">
            <a:avLst/>
          </a:prstGeom>
        </p:spPr>
      </p:pic>
    </p:spTree>
    <p:extLst>
      <p:ext uri="{BB962C8B-B14F-4D97-AF65-F5344CB8AC3E}">
        <p14:creationId xmlns:p14="http://schemas.microsoft.com/office/powerpoint/2010/main" val="3394547633"/>
      </p:ext>
    </p:extLst>
  </p:cSld>
  <p:clrMapOvr>
    <a:masterClrMapping/>
  </p:clrMapOvr>
  <mc:AlternateContent xmlns:mc="http://schemas.openxmlformats.org/markup-compatibility/2006" xmlns:p14="http://schemas.microsoft.com/office/powerpoint/2010/main">
    <mc:Choice Requires="p14">
      <p:transition spd="slow" p14:dur="2000" advTm="64119"/>
    </mc:Choice>
    <mc:Fallback xmlns="">
      <p:transition spd="slow" advTm="6411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نتيجة بحث الصور عن drop arm test">
            <a:extLst>
              <a:ext uri="{FF2B5EF4-FFF2-40B4-BE49-F238E27FC236}">
                <a16:creationId xmlns:a16="http://schemas.microsoft.com/office/drawing/2014/main" id="{8B627873-B3CD-4375-8877-2E056BBB663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163281" y="1616016"/>
            <a:ext cx="9043979" cy="508723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10436-DBCB-4BCC-A599-549F4B28CF09}"/>
              </a:ext>
            </a:extLst>
          </p:cNvPr>
          <p:cNvSpPr>
            <a:spLocks noGrp="1"/>
          </p:cNvSpPr>
          <p:nvPr>
            <p:ph type="title"/>
          </p:nvPr>
        </p:nvSpPr>
        <p:spPr>
          <a:xfrm>
            <a:off x="734890" y="428889"/>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Examination</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638492"/>
      </p:ext>
    </p:extLst>
  </p:cSld>
  <p:clrMapOvr>
    <a:masterClrMapping/>
  </p:clrMapOvr>
  <mc:AlternateContent xmlns:mc="http://schemas.openxmlformats.org/markup-compatibility/2006" xmlns:p14="http://schemas.microsoft.com/office/powerpoint/2010/main">
    <mc:Choice Requires="p14">
      <p:transition spd="slow" p14:dur="2000" advTm="40873"/>
    </mc:Choice>
    <mc:Fallback xmlns="">
      <p:transition spd="slow" advTm="4087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CDB2-FAAD-470D-8463-D38756B61CE7}"/>
              </a:ext>
            </a:extLst>
          </p:cNvPr>
          <p:cNvSpPr>
            <a:spLocks noGrp="1"/>
          </p:cNvSpPr>
          <p:nvPr>
            <p:ph type="title"/>
          </p:nvPr>
        </p:nvSpPr>
        <p:spPr/>
        <p:txBody>
          <a:bodyPr/>
          <a:lstStyle/>
          <a:p>
            <a:pPr algn="ctr"/>
            <a:r>
              <a:rPr lang="en-US" dirty="0"/>
              <a:t>Muscles</a:t>
            </a:r>
          </a:p>
        </p:txBody>
      </p:sp>
      <p:sp>
        <p:nvSpPr>
          <p:cNvPr id="3" name="Content Placeholder 2">
            <a:extLst>
              <a:ext uri="{FF2B5EF4-FFF2-40B4-BE49-F238E27FC236}">
                <a16:creationId xmlns:a16="http://schemas.microsoft.com/office/drawing/2014/main" id="{87FA16B9-C369-4588-80AD-9AF166C7ADAD}"/>
              </a:ext>
            </a:extLst>
          </p:cNvPr>
          <p:cNvSpPr>
            <a:spLocks noGrp="1"/>
          </p:cNvSpPr>
          <p:nvPr>
            <p:ph idx="1"/>
          </p:nvPr>
        </p:nvSpPr>
        <p:spPr>
          <a:xfrm>
            <a:off x="838200" y="1825625"/>
            <a:ext cx="5589104" cy="2600601"/>
          </a:xfrm>
        </p:spPr>
        <p:txBody>
          <a:bodyPr/>
          <a:lstStyle/>
          <a:p>
            <a:r>
              <a:rPr lang="en-US" dirty="0"/>
              <a:t>Lateral epicondyle</a:t>
            </a:r>
          </a:p>
          <a:p>
            <a:r>
              <a:rPr lang="en-US" dirty="0"/>
              <a:t>Common extensor of the wrist</a:t>
            </a:r>
          </a:p>
          <a:p>
            <a:r>
              <a:rPr lang="en-US" dirty="0"/>
              <a:t>Radial Nerve</a:t>
            </a:r>
          </a:p>
        </p:txBody>
      </p:sp>
      <p:pic>
        <p:nvPicPr>
          <p:cNvPr id="4" name="Picture 3">
            <a:extLst>
              <a:ext uri="{FF2B5EF4-FFF2-40B4-BE49-F238E27FC236}">
                <a16:creationId xmlns:a16="http://schemas.microsoft.com/office/drawing/2014/main" id="{6F472428-6E01-4251-B0A5-292DCA80B180}"/>
              </a:ext>
            </a:extLst>
          </p:cNvPr>
          <p:cNvPicPr>
            <a:picLocks noChangeAspect="1"/>
          </p:cNvPicPr>
          <p:nvPr/>
        </p:nvPicPr>
        <p:blipFill>
          <a:blip r:embed="rId2"/>
          <a:stretch>
            <a:fillRect/>
          </a:stretch>
        </p:blipFill>
        <p:spPr>
          <a:xfrm>
            <a:off x="6718495" y="1825625"/>
            <a:ext cx="4424288" cy="4424288"/>
          </a:xfrm>
          <a:prstGeom prst="rect">
            <a:avLst/>
          </a:prstGeom>
        </p:spPr>
      </p:pic>
    </p:spTree>
    <p:extLst>
      <p:ext uri="{BB962C8B-B14F-4D97-AF65-F5344CB8AC3E}">
        <p14:creationId xmlns:p14="http://schemas.microsoft.com/office/powerpoint/2010/main" val="2101804785"/>
      </p:ext>
    </p:extLst>
  </p:cSld>
  <p:clrMapOvr>
    <a:masterClrMapping/>
  </p:clrMapOvr>
  <mc:AlternateContent xmlns:mc="http://schemas.openxmlformats.org/markup-compatibility/2006" xmlns:p14="http://schemas.microsoft.com/office/powerpoint/2010/main">
    <mc:Choice Requires="p14">
      <p:transition spd="slow" p14:dur="2000" advTm="23830"/>
    </mc:Choice>
    <mc:Fallback xmlns="">
      <p:transition spd="slow" advTm="2383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1B9C-3C66-4908-829C-5EC1E4AE2B5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F865957-8629-44E2-9858-7B31262C47C1}"/>
              </a:ext>
            </a:extLst>
          </p:cNvPr>
          <p:cNvPicPr>
            <a:picLocks noGrp="1" noChangeAspect="1"/>
          </p:cNvPicPr>
          <p:nvPr>
            <p:ph idx="1"/>
          </p:nvPr>
        </p:nvPicPr>
        <p:blipFill>
          <a:blip r:embed="rId2"/>
          <a:stretch>
            <a:fillRect/>
          </a:stretch>
        </p:blipFill>
        <p:spPr>
          <a:xfrm>
            <a:off x="2875581" y="1690688"/>
            <a:ext cx="6440837" cy="4830628"/>
          </a:xfrm>
          <a:prstGeom prst="rect">
            <a:avLst/>
          </a:prstGeom>
        </p:spPr>
      </p:pic>
    </p:spTree>
    <p:extLst>
      <p:ext uri="{BB962C8B-B14F-4D97-AF65-F5344CB8AC3E}">
        <p14:creationId xmlns:p14="http://schemas.microsoft.com/office/powerpoint/2010/main" val="2632156718"/>
      </p:ext>
    </p:extLst>
  </p:cSld>
  <p:clrMapOvr>
    <a:masterClrMapping/>
  </p:clrMapOvr>
  <mc:AlternateContent xmlns:mc="http://schemas.openxmlformats.org/markup-compatibility/2006" xmlns:p14="http://schemas.microsoft.com/office/powerpoint/2010/main">
    <mc:Choice Requires="p14">
      <p:transition spd="slow" p14:dur="2000" advTm="30826"/>
    </mc:Choice>
    <mc:Fallback xmlns="">
      <p:transition spd="slow" advTm="30826"/>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D1D3-8686-4032-BA46-A010598C4E47}"/>
              </a:ext>
            </a:extLst>
          </p:cNvPr>
          <p:cNvSpPr>
            <a:spLocks noGrp="1"/>
          </p:cNvSpPr>
          <p:nvPr>
            <p:ph type="title"/>
          </p:nvPr>
        </p:nvSpPr>
        <p:spPr/>
        <p:txBody>
          <a:bodyPr/>
          <a:lstStyle/>
          <a:p>
            <a:pPr algn="ctr"/>
            <a:r>
              <a:rPr lang="en-US" dirty="0"/>
              <a:t>Medial Epicondyle</a:t>
            </a:r>
          </a:p>
        </p:txBody>
      </p:sp>
      <p:sp>
        <p:nvSpPr>
          <p:cNvPr id="3" name="Content Placeholder 2">
            <a:extLst>
              <a:ext uri="{FF2B5EF4-FFF2-40B4-BE49-F238E27FC236}">
                <a16:creationId xmlns:a16="http://schemas.microsoft.com/office/drawing/2014/main" id="{A2A2194B-1207-4D8E-827B-C9A910A90174}"/>
              </a:ext>
            </a:extLst>
          </p:cNvPr>
          <p:cNvSpPr>
            <a:spLocks noGrp="1"/>
          </p:cNvSpPr>
          <p:nvPr>
            <p:ph idx="1"/>
          </p:nvPr>
        </p:nvSpPr>
        <p:spPr>
          <a:xfrm>
            <a:off x="838200" y="1825625"/>
            <a:ext cx="4767470" cy="732045"/>
          </a:xfrm>
        </p:spPr>
        <p:txBody>
          <a:bodyPr/>
          <a:lstStyle/>
          <a:p>
            <a:r>
              <a:rPr lang="en-US" dirty="0"/>
              <a:t>Common flexor of the wrist</a:t>
            </a:r>
          </a:p>
        </p:txBody>
      </p:sp>
      <p:pic>
        <p:nvPicPr>
          <p:cNvPr id="4" name="Picture 3">
            <a:extLst>
              <a:ext uri="{FF2B5EF4-FFF2-40B4-BE49-F238E27FC236}">
                <a16:creationId xmlns:a16="http://schemas.microsoft.com/office/drawing/2014/main" id="{71BF84A3-610F-4383-8274-0AD59CEE60DF}"/>
              </a:ext>
            </a:extLst>
          </p:cNvPr>
          <p:cNvPicPr>
            <a:picLocks noChangeAspect="1"/>
          </p:cNvPicPr>
          <p:nvPr/>
        </p:nvPicPr>
        <p:blipFill>
          <a:blip r:embed="rId2"/>
          <a:stretch>
            <a:fillRect/>
          </a:stretch>
        </p:blipFill>
        <p:spPr>
          <a:xfrm>
            <a:off x="5219393" y="1825625"/>
            <a:ext cx="6124583" cy="4430115"/>
          </a:xfrm>
          <a:prstGeom prst="rect">
            <a:avLst/>
          </a:prstGeom>
        </p:spPr>
      </p:pic>
    </p:spTree>
    <p:extLst>
      <p:ext uri="{BB962C8B-B14F-4D97-AF65-F5344CB8AC3E}">
        <p14:creationId xmlns:p14="http://schemas.microsoft.com/office/powerpoint/2010/main" val="1328875098"/>
      </p:ext>
    </p:extLst>
  </p:cSld>
  <p:clrMapOvr>
    <a:masterClrMapping/>
  </p:clrMapOvr>
  <mc:AlternateContent xmlns:mc="http://schemas.openxmlformats.org/markup-compatibility/2006" xmlns:p14="http://schemas.microsoft.com/office/powerpoint/2010/main">
    <mc:Choice Requires="p14">
      <p:transition spd="slow" p14:dur="2000" advTm="10496"/>
    </mc:Choice>
    <mc:Fallback xmlns="">
      <p:transition spd="slow" advTm="10496"/>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1060-01E1-4823-A700-2C559D27604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43E8E3A-46C6-43B8-8477-C3302700A58E}"/>
              </a:ext>
            </a:extLst>
          </p:cNvPr>
          <p:cNvPicPr>
            <a:picLocks noGrp="1" noChangeAspect="1"/>
          </p:cNvPicPr>
          <p:nvPr>
            <p:ph idx="1"/>
          </p:nvPr>
        </p:nvPicPr>
        <p:blipFill>
          <a:blip r:embed="rId2"/>
          <a:stretch>
            <a:fillRect/>
          </a:stretch>
        </p:blipFill>
        <p:spPr>
          <a:xfrm>
            <a:off x="3586991" y="1825625"/>
            <a:ext cx="5018017" cy="4351338"/>
          </a:xfrm>
          <a:prstGeom prst="rect">
            <a:avLst/>
          </a:prstGeom>
        </p:spPr>
      </p:pic>
    </p:spTree>
    <p:extLst>
      <p:ext uri="{BB962C8B-B14F-4D97-AF65-F5344CB8AC3E}">
        <p14:creationId xmlns:p14="http://schemas.microsoft.com/office/powerpoint/2010/main" val="2560491802"/>
      </p:ext>
    </p:extLst>
  </p:cSld>
  <p:clrMapOvr>
    <a:masterClrMapping/>
  </p:clrMapOvr>
  <mc:AlternateContent xmlns:mc="http://schemas.openxmlformats.org/markup-compatibility/2006" xmlns:p14="http://schemas.microsoft.com/office/powerpoint/2010/main">
    <mc:Choice Requires="p14">
      <p:transition spd="slow" p14:dur="2000" advTm="31107"/>
    </mc:Choice>
    <mc:Fallback xmlns="">
      <p:transition spd="slow" advTm="31107"/>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B9D6-CE97-43C9-B1EF-91A51907791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FD15E24-8742-40F2-8F58-91906A1C0106}"/>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092891764"/>
      </p:ext>
    </p:extLst>
  </p:cSld>
  <p:clrMapOvr>
    <a:masterClrMapping/>
  </p:clrMapOvr>
  <mc:AlternateContent xmlns:mc="http://schemas.openxmlformats.org/markup-compatibility/2006" xmlns:p14="http://schemas.microsoft.com/office/powerpoint/2010/main">
    <mc:Choice Requires="p14">
      <p:transition spd="slow" p14:dur="2000" advTm="18717"/>
    </mc:Choice>
    <mc:Fallback xmlns="">
      <p:transition spd="slow" advTm="18717"/>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28FE-77FB-489A-9381-8091369233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A3A270D-A170-4CC8-BCCB-E90EDFFEC56E}"/>
              </a:ext>
            </a:extLst>
          </p:cNvPr>
          <p:cNvPicPr>
            <a:picLocks noGrp="1" noChangeAspect="1"/>
          </p:cNvPicPr>
          <p:nvPr>
            <p:ph idx="1"/>
          </p:nvPr>
        </p:nvPicPr>
        <p:blipFill>
          <a:blip r:embed="rId2"/>
          <a:stretch>
            <a:fillRect/>
          </a:stretch>
        </p:blipFill>
        <p:spPr>
          <a:xfrm>
            <a:off x="2044651" y="1037718"/>
            <a:ext cx="8499374" cy="4782563"/>
          </a:xfrm>
          <a:prstGeom prst="rect">
            <a:avLst/>
          </a:prstGeom>
        </p:spPr>
      </p:pic>
    </p:spTree>
    <p:extLst>
      <p:ext uri="{BB962C8B-B14F-4D97-AF65-F5344CB8AC3E}">
        <p14:creationId xmlns:p14="http://schemas.microsoft.com/office/powerpoint/2010/main" val="2880070551"/>
      </p:ext>
    </p:extLst>
  </p:cSld>
  <p:clrMapOvr>
    <a:masterClrMapping/>
  </p:clrMapOvr>
  <mc:AlternateContent xmlns:mc="http://schemas.openxmlformats.org/markup-compatibility/2006" xmlns:p14="http://schemas.microsoft.com/office/powerpoint/2010/main">
    <mc:Choice Requires="p14">
      <p:transition spd="slow" p14:dur="2000" advTm="40604"/>
    </mc:Choice>
    <mc:Fallback xmlns="">
      <p:transition spd="slow" advTm="40604"/>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2736-D69E-4E0E-B1E4-200322C5A997}"/>
              </a:ext>
            </a:extLst>
          </p:cNvPr>
          <p:cNvSpPr>
            <a:spLocks noGrp="1"/>
          </p:cNvSpPr>
          <p:nvPr>
            <p:ph type="title"/>
          </p:nvPr>
        </p:nvSpPr>
        <p:spPr/>
        <p:txBody>
          <a:bodyPr/>
          <a:lstStyle/>
          <a:p>
            <a:pPr algn="ctr"/>
            <a:r>
              <a:rPr lang="en-US" dirty="0"/>
              <a:t>Pathology of the joint</a:t>
            </a:r>
          </a:p>
        </p:txBody>
      </p:sp>
      <p:sp>
        <p:nvSpPr>
          <p:cNvPr id="3" name="Content Placeholder 2">
            <a:extLst>
              <a:ext uri="{FF2B5EF4-FFF2-40B4-BE49-F238E27FC236}">
                <a16:creationId xmlns:a16="http://schemas.microsoft.com/office/drawing/2014/main" id="{96C54083-3FF7-4E4A-877E-C7519C150F90}"/>
              </a:ext>
            </a:extLst>
          </p:cNvPr>
          <p:cNvSpPr>
            <a:spLocks noGrp="1"/>
          </p:cNvSpPr>
          <p:nvPr>
            <p:ph idx="1"/>
          </p:nvPr>
        </p:nvSpPr>
        <p:spPr>
          <a:xfrm>
            <a:off x="838200" y="1825624"/>
            <a:ext cx="3177209" cy="5032375"/>
          </a:xfrm>
        </p:spPr>
        <p:txBody>
          <a:bodyPr/>
          <a:lstStyle/>
          <a:p>
            <a:r>
              <a:rPr lang="en-US" dirty="0"/>
              <a:t>Elbow dislocation</a:t>
            </a:r>
          </a:p>
          <a:p>
            <a:endParaRPr lang="en-US" dirty="0"/>
          </a:p>
          <a:p>
            <a:r>
              <a:rPr lang="en-US" dirty="0"/>
              <a:t>90% posterior</a:t>
            </a:r>
          </a:p>
          <a:p>
            <a:endParaRPr lang="en-US" dirty="0"/>
          </a:p>
          <a:p>
            <a:r>
              <a:rPr lang="en-US" dirty="0"/>
              <a:t>Careful examination of associated injuries</a:t>
            </a:r>
          </a:p>
        </p:txBody>
      </p:sp>
      <p:pic>
        <p:nvPicPr>
          <p:cNvPr id="4" name="Picture 3">
            <a:extLst>
              <a:ext uri="{FF2B5EF4-FFF2-40B4-BE49-F238E27FC236}">
                <a16:creationId xmlns:a16="http://schemas.microsoft.com/office/drawing/2014/main" id="{127C0FBA-D99F-4565-B6AA-45C90354C96B}"/>
              </a:ext>
            </a:extLst>
          </p:cNvPr>
          <p:cNvPicPr>
            <a:picLocks noChangeAspect="1"/>
          </p:cNvPicPr>
          <p:nvPr/>
        </p:nvPicPr>
        <p:blipFill>
          <a:blip r:embed="rId2"/>
          <a:stretch>
            <a:fillRect/>
          </a:stretch>
        </p:blipFill>
        <p:spPr>
          <a:xfrm>
            <a:off x="5134707" y="1608617"/>
            <a:ext cx="5634341" cy="4884258"/>
          </a:xfrm>
          <a:prstGeom prst="rect">
            <a:avLst/>
          </a:prstGeom>
        </p:spPr>
      </p:pic>
    </p:spTree>
    <p:extLst>
      <p:ext uri="{BB962C8B-B14F-4D97-AF65-F5344CB8AC3E}">
        <p14:creationId xmlns:p14="http://schemas.microsoft.com/office/powerpoint/2010/main" val="4087303633"/>
      </p:ext>
    </p:extLst>
  </p:cSld>
  <p:clrMapOvr>
    <a:masterClrMapping/>
  </p:clrMapOvr>
  <mc:AlternateContent xmlns:mc="http://schemas.openxmlformats.org/markup-compatibility/2006" xmlns:p14="http://schemas.microsoft.com/office/powerpoint/2010/main">
    <mc:Choice Requires="p14">
      <p:transition spd="slow" p14:dur="2000" advTm="38512"/>
    </mc:Choice>
    <mc:Fallback xmlns="">
      <p:transition spd="slow" advTm="38512"/>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C94C-9E53-4DFA-A777-C87E6A1C2EB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E5A9A78-421A-40EC-A71C-7D43FD78C477}"/>
              </a:ext>
            </a:extLst>
          </p:cNvPr>
          <p:cNvPicPr>
            <a:picLocks noGrp="1" noChangeAspect="1"/>
          </p:cNvPicPr>
          <p:nvPr>
            <p:ph idx="1"/>
          </p:nvPr>
        </p:nvPicPr>
        <p:blipFill>
          <a:blip r:embed="rId2"/>
          <a:stretch>
            <a:fillRect/>
          </a:stretch>
        </p:blipFill>
        <p:spPr>
          <a:xfrm>
            <a:off x="3122257" y="1237957"/>
            <a:ext cx="5315072" cy="4939006"/>
          </a:xfrm>
          <a:prstGeom prst="rect">
            <a:avLst/>
          </a:prstGeom>
        </p:spPr>
      </p:pic>
    </p:spTree>
    <p:extLst>
      <p:ext uri="{BB962C8B-B14F-4D97-AF65-F5344CB8AC3E}">
        <p14:creationId xmlns:p14="http://schemas.microsoft.com/office/powerpoint/2010/main" val="1379389466"/>
      </p:ext>
    </p:extLst>
  </p:cSld>
  <p:clrMapOvr>
    <a:masterClrMapping/>
  </p:clrMapOvr>
  <mc:AlternateContent xmlns:mc="http://schemas.openxmlformats.org/markup-compatibility/2006" xmlns:p14="http://schemas.microsoft.com/office/powerpoint/2010/main">
    <mc:Choice Requires="p14">
      <p:transition spd="slow" p14:dur="2000" advTm="48603"/>
    </mc:Choice>
    <mc:Fallback xmlns="">
      <p:transition spd="slow" advTm="48603"/>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54F5-3A34-490D-B400-238D121F53BA}"/>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4A45E834-D1A1-4739-AD09-DB9A54A6E4B0}"/>
              </a:ext>
            </a:extLst>
          </p:cNvPr>
          <p:cNvSpPr>
            <a:spLocks noGrp="1"/>
          </p:cNvSpPr>
          <p:nvPr>
            <p:ph idx="1"/>
          </p:nvPr>
        </p:nvSpPr>
        <p:spPr/>
        <p:txBody>
          <a:bodyPr/>
          <a:lstStyle/>
          <a:p>
            <a:r>
              <a:rPr lang="en-US" dirty="0"/>
              <a:t>Closed Reduction</a:t>
            </a:r>
          </a:p>
          <a:p>
            <a:r>
              <a:rPr lang="en-US" dirty="0"/>
              <a:t>Splint</a:t>
            </a:r>
          </a:p>
          <a:p>
            <a:r>
              <a:rPr lang="en-US" dirty="0"/>
              <a:t>Ice</a:t>
            </a:r>
          </a:p>
          <a:p>
            <a:r>
              <a:rPr lang="en-US" dirty="0"/>
              <a:t>Pain medication</a:t>
            </a:r>
          </a:p>
          <a:p>
            <a:endParaRPr lang="en-US" dirty="0"/>
          </a:p>
          <a:p>
            <a:pPr marL="0" indent="0">
              <a:buNone/>
            </a:pPr>
            <a:r>
              <a:rPr lang="en-US" dirty="0"/>
              <a:t>If LCL ligament involved → Surgical intervention</a:t>
            </a:r>
          </a:p>
        </p:txBody>
      </p:sp>
    </p:spTree>
    <p:extLst>
      <p:ext uri="{BB962C8B-B14F-4D97-AF65-F5344CB8AC3E}">
        <p14:creationId xmlns:p14="http://schemas.microsoft.com/office/powerpoint/2010/main" val="4153645583"/>
      </p:ext>
    </p:extLst>
  </p:cSld>
  <p:clrMapOvr>
    <a:masterClrMapping/>
  </p:clrMapOvr>
  <mc:AlternateContent xmlns:mc="http://schemas.openxmlformats.org/markup-compatibility/2006" xmlns:p14="http://schemas.microsoft.com/office/powerpoint/2010/main">
    <mc:Choice Requires="p14">
      <p:transition spd="slow" p14:dur="2000" advTm="42656"/>
    </mc:Choice>
    <mc:Fallback xmlns="">
      <p:transition spd="slow" advTm="42656"/>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2720-487B-46EF-ACAA-5BE12B26DFE7}"/>
              </a:ext>
            </a:extLst>
          </p:cNvPr>
          <p:cNvSpPr>
            <a:spLocks noGrp="1"/>
          </p:cNvSpPr>
          <p:nvPr>
            <p:ph type="title"/>
          </p:nvPr>
        </p:nvSpPr>
        <p:spPr/>
        <p:txBody>
          <a:bodyPr/>
          <a:lstStyle/>
          <a:p>
            <a:pPr algn="ctr"/>
            <a:r>
              <a:rPr lang="en-US" dirty="0"/>
              <a:t>Pathology of muscles</a:t>
            </a:r>
          </a:p>
        </p:txBody>
      </p:sp>
      <p:sp>
        <p:nvSpPr>
          <p:cNvPr id="3" name="Content Placeholder 2">
            <a:extLst>
              <a:ext uri="{FF2B5EF4-FFF2-40B4-BE49-F238E27FC236}">
                <a16:creationId xmlns:a16="http://schemas.microsoft.com/office/drawing/2014/main" id="{B620FCF3-B79D-4ECA-9AF2-9B7678E4E4FD}"/>
              </a:ext>
            </a:extLst>
          </p:cNvPr>
          <p:cNvSpPr>
            <a:spLocks noGrp="1"/>
          </p:cNvSpPr>
          <p:nvPr>
            <p:ph idx="1"/>
          </p:nvPr>
        </p:nvSpPr>
        <p:spPr>
          <a:xfrm>
            <a:off x="838200" y="1825624"/>
            <a:ext cx="5257800" cy="5032375"/>
          </a:xfrm>
        </p:spPr>
        <p:txBody>
          <a:bodyPr>
            <a:normAutofit/>
          </a:bodyPr>
          <a:lstStyle/>
          <a:p>
            <a:r>
              <a:rPr lang="en-US" dirty="0"/>
              <a:t>Lateral epicondylitis</a:t>
            </a:r>
          </a:p>
          <a:p>
            <a:pPr marL="0" indent="0">
              <a:buNone/>
            </a:pPr>
            <a:r>
              <a:rPr lang="en-US" dirty="0"/>
              <a:t>( Tennis Elbow )</a:t>
            </a:r>
          </a:p>
          <a:p>
            <a:pPr marL="0" indent="0">
              <a:buNone/>
            </a:pPr>
            <a:endParaRPr lang="en-US" dirty="0"/>
          </a:p>
          <a:p>
            <a:pPr marL="0" indent="0">
              <a:buNone/>
            </a:pPr>
            <a:r>
              <a:rPr lang="en-US" dirty="0"/>
              <a:t>Forceful repetitive wrist extension</a:t>
            </a:r>
          </a:p>
        </p:txBody>
      </p:sp>
      <p:pic>
        <p:nvPicPr>
          <p:cNvPr id="4" name="Picture 3">
            <a:extLst>
              <a:ext uri="{FF2B5EF4-FFF2-40B4-BE49-F238E27FC236}">
                <a16:creationId xmlns:a16="http://schemas.microsoft.com/office/drawing/2014/main" id="{C78D4A44-D1E3-48F3-B144-5BA09502116D}"/>
              </a:ext>
            </a:extLst>
          </p:cNvPr>
          <p:cNvPicPr>
            <a:picLocks noChangeAspect="1"/>
          </p:cNvPicPr>
          <p:nvPr/>
        </p:nvPicPr>
        <p:blipFill>
          <a:blip r:embed="rId2"/>
          <a:stretch>
            <a:fillRect/>
          </a:stretch>
        </p:blipFill>
        <p:spPr>
          <a:xfrm>
            <a:off x="6309227" y="1834014"/>
            <a:ext cx="4491296" cy="3189971"/>
          </a:xfrm>
          <a:prstGeom prst="rect">
            <a:avLst/>
          </a:prstGeom>
        </p:spPr>
      </p:pic>
    </p:spTree>
    <p:extLst>
      <p:ext uri="{BB962C8B-B14F-4D97-AF65-F5344CB8AC3E}">
        <p14:creationId xmlns:p14="http://schemas.microsoft.com/office/powerpoint/2010/main" val="234250881"/>
      </p:ext>
    </p:extLst>
  </p:cSld>
  <p:clrMapOvr>
    <a:masterClrMapping/>
  </p:clrMapOvr>
  <mc:AlternateContent xmlns:mc="http://schemas.openxmlformats.org/markup-compatibility/2006" xmlns:p14="http://schemas.microsoft.com/office/powerpoint/2010/main">
    <mc:Choice Requires="p14">
      <p:transition spd="slow" p14:dur="2000" advTm="52438"/>
    </mc:Choice>
    <mc:Fallback xmlns="">
      <p:transition spd="slow" advTm="524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9249-D3C7-472A-AB3F-383E2A53807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44A1908-30E2-45CD-9A7E-A6788223D455}"/>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199873438"/>
      </p:ext>
    </p:extLst>
  </p:cSld>
  <p:clrMapOvr>
    <a:masterClrMapping/>
  </p:clrMapOvr>
  <mc:AlternateContent xmlns:mc="http://schemas.openxmlformats.org/markup-compatibility/2006" xmlns:p14="http://schemas.microsoft.com/office/powerpoint/2010/main">
    <mc:Choice Requires="p14">
      <p:transition spd="slow" p14:dur="2000" advTm="33776"/>
    </mc:Choice>
    <mc:Fallback xmlns="">
      <p:transition spd="slow" advTm="33776"/>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36A8-656B-4987-B97E-6A94785C1BE7}"/>
              </a:ext>
            </a:extLst>
          </p:cNvPr>
          <p:cNvSpPr>
            <a:spLocks noGrp="1"/>
          </p:cNvSpPr>
          <p:nvPr>
            <p:ph type="title"/>
          </p:nvPr>
        </p:nvSpPr>
        <p:spPr/>
        <p:txBody>
          <a:bodyPr/>
          <a:lstStyle/>
          <a:p>
            <a:pPr algn="ctr"/>
            <a:r>
              <a:rPr lang="en-US" dirty="0"/>
              <a:t>Examination</a:t>
            </a:r>
          </a:p>
        </p:txBody>
      </p:sp>
      <p:sp>
        <p:nvSpPr>
          <p:cNvPr id="3" name="Content Placeholder 2">
            <a:extLst>
              <a:ext uri="{FF2B5EF4-FFF2-40B4-BE49-F238E27FC236}">
                <a16:creationId xmlns:a16="http://schemas.microsoft.com/office/drawing/2014/main" id="{0175B6E7-F8F1-4A17-B398-D37E41FDB3F9}"/>
              </a:ext>
            </a:extLst>
          </p:cNvPr>
          <p:cNvSpPr>
            <a:spLocks noGrp="1"/>
          </p:cNvSpPr>
          <p:nvPr>
            <p:ph idx="1"/>
          </p:nvPr>
        </p:nvSpPr>
        <p:spPr>
          <a:xfrm>
            <a:off x="838200" y="1825625"/>
            <a:ext cx="3972339" cy="745297"/>
          </a:xfrm>
        </p:spPr>
        <p:txBody>
          <a:bodyPr/>
          <a:lstStyle/>
          <a:p>
            <a:r>
              <a:rPr lang="en-US" dirty="0"/>
              <a:t>Localized tenderness </a:t>
            </a:r>
          </a:p>
        </p:txBody>
      </p:sp>
      <p:pic>
        <p:nvPicPr>
          <p:cNvPr id="4" name="Picture 3">
            <a:extLst>
              <a:ext uri="{FF2B5EF4-FFF2-40B4-BE49-F238E27FC236}">
                <a16:creationId xmlns:a16="http://schemas.microsoft.com/office/drawing/2014/main" id="{6DD11556-A0FB-4A51-8EFD-9BAE7346D720}"/>
              </a:ext>
            </a:extLst>
          </p:cNvPr>
          <p:cNvPicPr>
            <a:picLocks noChangeAspect="1"/>
          </p:cNvPicPr>
          <p:nvPr/>
        </p:nvPicPr>
        <p:blipFill>
          <a:blip r:embed="rId2"/>
          <a:stretch>
            <a:fillRect/>
          </a:stretch>
        </p:blipFill>
        <p:spPr>
          <a:xfrm>
            <a:off x="637734" y="3429000"/>
            <a:ext cx="5139397" cy="2890911"/>
          </a:xfrm>
          <a:prstGeom prst="rect">
            <a:avLst/>
          </a:prstGeom>
        </p:spPr>
      </p:pic>
      <p:pic>
        <p:nvPicPr>
          <p:cNvPr id="5" name="Picture 4">
            <a:extLst>
              <a:ext uri="{FF2B5EF4-FFF2-40B4-BE49-F238E27FC236}">
                <a16:creationId xmlns:a16="http://schemas.microsoft.com/office/drawing/2014/main" id="{60FF1310-5FF2-4895-BB16-9C43ECB70C9B}"/>
              </a:ext>
            </a:extLst>
          </p:cNvPr>
          <p:cNvPicPr>
            <a:picLocks noChangeAspect="1"/>
          </p:cNvPicPr>
          <p:nvPr/>
        </p:nvPicPr>
        <p:blipFill>
          <a:blip r:embed="rId3"/>
          <a:stretch>
            <a:fillRect/>
          </a:stretch>
        </p:blipFill>
        <p:spPr>
          <a:xfrm>
            <a:off x="6414871" y="3429000"/>
            <a:ext cx="4987244" cy="2890911"/>
          </a:xfrm>
          <a:prstGeom prst="rect">
            <a:avLst/>
          </a:prstGeom>
        </p:spPr>
      </p:pic>
    </p:spTree>
    <p:extLst>
      <p:ext uri="{BB962C8B-B14F-4D97-AF65-F5344CB8AC3E}">
        <p14:creationId xmlns:p14="http://schemas.microsoft.com/office/powerpoint/2010/main" val="2097520251"/>
      </p:ext>
    </p:extLst>
  </p:cSld>
  <p:clrMapOvr>
    <a:masterClrMapping/>
  </p:clrMapOvr>
  <mc:AlternateContent xmlns:mc="http://schemas.openxmlformats.org/markup-compatibility/2006" xmlns:p14="http://schemas.microsoft.com/office/powerpoint/2010/main">
    <mc:Choice Requires="p14">
      <p:transition spd="slow" p14:dur="2000" advTm="68959"/>
    </mc:Choice>
    <mc:Fallback xmlns="">
      <p:transition spd="slow" advTm="68959"/>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1178-FCFC-44D2-B180-5B4ED1F78EA2}"/>
              </a:ext>
            </a:extLst>
          </p:cNvPr>
          <p:cNvSpPr>
            <a:spLocks noGrp="1"/>
          </p:cNvSpPr>
          <p:nvPr>
            <p:ph type="title"/>
          </p:nvPr>
        </p:nvSpPr>
        <p:spPr/>
        <p:txBody>
          <a:bodyPr/>
          <a:lstStyle/>
          <a:p>
            <a:pPr algn="ctr"/>
            <a:r>
              <a:rPr lang="en-US" dirty="0"/>
              <a:t>Management</a:t>
            </a:r>
          </a:p>
        </p:txBody>
      </p:sp>
      <p:sp>
        <p:nvSpPr>
          <p:cNvPr id="3" name="Content Placeholder 2">
            <a:extLst>
              <a:ext uri="{FF2B5EF4-FFF2-40B4-BE49-F238E27FC236}">
                <a16:creationId xmlns:a16="http://schemas.microsoft.com/office/drawing/2014/main" id="{9FBE983E-065C-4F76-AD4F-2CEBC1BC8295}"/>
              </a:ext>
            </a:extLst>
          </p:cNvPr>
          <p:cNvSpPr>
            <a:spLocks noGrp="1"/>
          </p:cNvSpPr>
          <p:nvPr>
            <p:ph idx="1"/>
          </p:nvPr>
        </p:nvSpPr>
        <p:spPr>
          <a:xfrm>
            <a:off x="838200" y="1690688"/>
            <a:ext cx="4237383" cy="4486275"/>
          </a:xfrm>
        </p:spPr>
        <p:txBody>
          <a:bodyPr/>
          <a:lstStyle/>
          <a:p>
            <a:r>
              <a:rPr lang="en-US" dirty="0"/>
              <a:t>Rest</a:t>
            </a:r>
          </a:p>
          <a:p>
            <a:r>
              <a:rPr lang="en-US" dirty="0"/>
              <a:t>Counterforce brace</a:t>
            </a:r>
          </a:p>
          <a:p>
            <a:r>
              <a:rPr lang="en-US" dirty="0"/>
              <a:t>NSAIDs</a:t>
            </a:r>
          </a:p>
          <a:p>
            <a:r>
              <a:rPr lang="en-US" dirty="0"/>
              <a:t>Wrist splinting </a:t>
            </a:r>
          </a:p>
          <a:p>
            <a:r>
              <a:rPr lang="en-US" dirty="0"/>
              <a:t>Corticosteroid and  injections</a:t>
            </a:r>
          </a:p>
          <a:p>
            <a:r>
              <a:rPr lang="en-US" dirty="0"/>
              <a:t>Low level laser therapy</a:t>
            </a:r>
          </a:p>
          <a:p>
            <a:r>
              <a:rPr lang="en-US" dirty="0"/>
              <a:t>PRP</a:t>
            </a:r>
          </a:p>
          <a:p>
            <a:endParaRPr lang="en-US" dirty="0"/>
          </a:p>
        </p:txBody>
      </p:sp>
      <p:pic>
        <p:nvPicPr>
          <p:cNvPr id="4" name="Picture 3">
            <a:extLst>
              <a:ext uri="{FF2B5EF4-FFF2-40B4-BE49-F238E27FC236}">
                <a16:creationId xmlns:a16="http://schemas.microsoft.com/office/drawing/2014/main" id="{7CD91850-F835-4DE5-B83D-D4539AEEAD43}"/>
              </a:ext>
            </a:extLst>
          </p:cNvPr>
          <p:cNvPicPr>
            <a:picLocks noChangeAspect="1"/>
          </p:cNvPicPr>
          <p:nvPr/>
        </p:nvPicPr>
        <p:blipFill>
          <a:blip r:embed="rId2"/>
          <a:stretch>
            <a:fillRect/>
          </a:stretch>
        </p:blipFill>
        <p:spPr>
          <a:xfrm>
            <a:off x="7670470" y="1799952"/>
            <a:ext cx="3683330" cy="3557045"/>
          </a:xfrm>
          <a:prstGeom prst="rect">
            <a:avLst/>
          </a:prstGeom>
        </p:spPr>
      </p:pic>
    </p:spTree>
    <p:extLst>
      <p:ext uri="{BB962C8B-B14F-4D97-AF65-F5344CB8AC3E}">
        <p14:creationId xmlns:p14="http://schemas.microsoft.com/office/powerpoint/2010/main" val="935468908"/>
      </p:ext>
    </p:extLst>
  </p:cSld>
  <p:clrMapOvr>
    <a:masterClrMapping/>
  </p:clrMapOvr>
  <mc:AlternateContent xmlns:mc="http://schemas.openxmlformats.org/markup-compatibility/2006" xmlns:p14="http://schemas.microsoft.com/office/powerpoint/2010/main">
    <mc:Choice Requires="p14">
      <p:transition spd="slow" p14:dur="2000" advTm="47245"/>
    </mc:Choice>
    <mc:Fallback xmlns="">
      <p:transition spd="slow" advTm="47245"/>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9290-13FB-4AB6-A11D-19BBEFD1B6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7ED2B1-A0A6-40BF-AF1D-6106294C57C3}"/>
              </a:ext>
            </a:extLst>
          </p:cNvPr>
          <p:cNvSpPr>
            <a:spLocks noGrp="1"/>
          </p:cNvSpPr>
          <p:nvPr>
            <p:ph idx="1"/>
          </p:nvPr>
        </p:nvSpPr>
        <p:spPr/>
        <p:txBody>
          <a:bodyPr/>
          <a:lstStyle/>
          <a:p>
            <a:r>
              <a:rPr lang="en-US" sz="3600" dirty="0"/>
              <a:t>Approximately 90-95% of patients respond to conservative measures and do not require surgical intervention.</a:t>
            </a:r>
          </a:p>
          <a:p>
            <a:pPr marL="0" indent="0">
              <a:buNone/>
            </a:pPr>
            <a:endParaRPr lang="en-US" sz="3600" dirty="0"/>
          </a:p>
          <a:p>
            <a:r>
              <a:rPr lang="en-US" sz="3600" dirty="0"/>
              <a:t> Patients whose condition is unresponsive to 6 months of conservative therapy (including corticosteroid injections) are indicates for surgery.</a:t>
            </a:r>
          </a:p>
          <a:p>
            <a:endParaRPr lang="en-US" dirty="0"/>
          </a:p>
        </p:txBody>
      </p:sp>
    </p:spTree>
    <p:extLst>
      <p:ext uri="{BB962C8B-B14F-4D97-AF65-F5344CB8AC3E}">
        <p14:creationId xmlns:p14="http://schemas.microsoft.com/office/powerpoint/2010/main" val="2575331986"/>
      </p:ext>
    </p:extLst>
  </p:cSld>
  <p:clrMapOvr>
    <a:masterClrMapping/>
  </p:clrMapOvr>
  <mc:AlternateContent xmlns:mc="http://schemas.openxmlformats.org/markup-compatibility/2006" xmlns:p14="http://schemas.microsoft.com/office/powerpoint/2010/main">
    <mc:Choice Requires="p14">
      <p:transition spd="slow" p14:dur="2000" advTm="25517"/>
    </mc:Choice>
    <mc:Fallback xmlns="">
      <p:transition spd="slow" advTm="25517"/>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239B-E838-45C6-B86C-F17225BC0010}"/>
              </a:ext>
            </a:extLst>
          </p:cNvPr>
          <p:cNvSpPr>
            <a:spLocks noGrp="1"/>
          </p:cNvSpPr>
          <p:nvPr>
            <p:ph type="title"/>
          </p:nvPr>
        </p:nvSpPr>
        <p:spPr>
          <a:xfrm rot="10800000" flipV="1">
            <a:off x="641251" y="397094"/>
            <a:ext cx="3438379" cy="6460905"/>
          </a:xfrm>
        </p:spPr>
        <p:txBody>
          <a:bodyPr/>
          <a:lstStyle/>
          <a:p>
            <a:r>
              <a:rPr lang="en-US" dirty="0"/>
              <a:t>Ulnar nerve compression symptoms is present in high percentage of patients</a:t>
            </a:r>
          </a:p>
        </p:txBody>
      </p:sp>
      <p:pic>
        <p:nvPicPr>
          <p:cNvPr id="4" name="Content Placeholder 3">
            <a:extLst>
              <a:ext uri="{FF2B5EF4-FFF2-40B4-BE49-F238E27FC236}">
                <a16:creationId xmlns:a16="http://schemas.microsoft.com/office/drawing/2014/main" id="{BE5FA937-AFC3-4F15-895D-D54AFEA09806}"/>
              </a:ext>
            </a:extLst>
          </p:cNvPr>
          <p:cNvPicPr>
            <a:picLocks noGrp="1" noChangeAspect="1"/>
          </p:cNvPicPr>
          <p:nvPr>
            <p:ph idx="1"/>
          </p:nvPr>
        </p:nvPicPr>
        <p:blipFill>
          <a:blip r:embed="rId2"/>
          <a:stretch>
            <a:fillRect/>
          </a:stretch>
        </p:blipFill>
        <p:spPr>
          <a:xfrm>
            <a:off x="4370874" y="647114"/>
            <a:ext cx="3682961" cy="5972370"/>
          </a:xfrm>
          <a:prstGeom prst="rect">
            <a:avLst/>
          </a:prstGeom>
        </p:spPr>
      </p:pic>
    </p:spTree>
    <p:extLst>
      <p:ext uri="{BB962C8B-B14F-4D97-AF65-F5344CB8AC3E}">
        <p14:creationId xmlns:p14="http://schemas.microsoft.com/office/powerpoint/2010/main" val="1154479496"/>
      </p:ext>
    </p:extLst>
  </p:cSld>
  <p:clrMapOvr>
    <a:masterClrMapping/>
  </p:clrMapOvr>
  <mc:AlternateContent xmlns:mc="http://schemas.openxmlformats.org/markup-compatibility/2006" xmlns:p14="http://schemas.microsoft.com/office/powerpoint/2010/main">
    <mc:Choice Requires="p14">
      <p:transition spd="slow" p14:dur="2000" advTm="44818"/>
    </mc:Choice>
    <mc:Fallback xmlns="">
      <p:transition spd="slow" advTm="44818"/>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D76C-2BB2-42EE-B168-B8FF0ABFFC62}"/>
              </a:ext>
            </a:extLst>
          </p:cNvPr>
          <p:cNvSpPr>
            <a:spLocks noGrp="1"/>
          </p:cNvSpPr>
          <p:nvPr>
            <p:ph type="title"/>
          </p:nvPr>
        </p:nvSpPr>
        <p:spPr/>
        <p:txBody>
          <a:bodyPr/>
          <a:lstStyle/>
          <a:p>
            <a:pPr algn="ctr"/>
            <a:r>
              <a:rPr lang="en-US" dirty="0"/>
              <a:t>Examination</a:t>
            </a:r>
          </a:p>
        </p:txBody>
      </p:sp>
      <p:pic>
        <p:nvPicPr>
          <p:cNvPr id="4" name="Content Placeholder 3">
            <a:extLst>
              <a:ext uri="{FF2B5EF4-FFF2-40B4-BE49-F238E27FC236}">
                <a16:creationId xmlns:a16="http://schemas.microsoft.com/office/drawing/2014/main" id="{B53F4189-DA36-4C51-BDA1-E1CBE28C6005}"/>
              </a:ext>
            </a:extLst>
          </p:cNvPr>
          <p:cNvPicPr>
            <a:picLocks noGrp="1" noChangeAspect="1"/>
          </p:cNvPicPr>
          <p:nvPr>
            <p:ph idx="1"/>
          </p:nvPr>
        </p:nvPicPr>
        <p:blipFill>
          <a:blip r:embed="rId2"/>
          <a:stretch>
            <a:fillRect/>
          </a:stretch>
        </p:blipFill>
        <p:spPr>
          <a:xfrm>
            <a:off x="6242832" y="2514995"/>
            <a:ext cx="5489624" cy="3074189"/>
          </a:xfrm>
          <a:prstGeom prst="rect">
            <a:avLst/>
          </a:prstGeom>
        </p:spPr>
      </p:pic>
      <p:pic>
        <p:nvPicPr>
          <p:cNvPr id="5" name="Picture 4">
            <a:extLst>
              <a:ext uri="{FF2B5EF4-FFF2-40B4-BE49-F238E27FC236}">
                <a16:creationId xmlns:a16="http://schemas.microsoft.com/office/drawing/2014/main" id="{1EECED68-F0AB-47C7-B72F-21C60A0B14E7}"/>
              </a:ext>
            </a:extLst>
          </p:cNvPr>
          <p:cNvPicPr>
            <a:picLocks noChangeAspect="1"/>
          </p:cNvPicPr>
          <p:nvPr/>
        </p:nvPicPr>
        <p:blipFill>
          <a:blip r:embed="rId3"/>
          <a:stretch>
            <a:fillRect/>
          </a:stretch>
        </p:blipFill>
        <p:spPr>
          <a:xfrm>
            <a:off x="459544" y="2435697"/>
            <a:ext cx="5355101" cy="3514285"/>
          </a:xfrm>
          <a:prstGeom prst="rect">
            <a:avLst/>
          </a:prstGeom>
        </p:spPr>
      </p:pic>
    </p:spTree>
    <p:extLst>
      <p:ext uri="{BB962C8B-B14F-4D97-AF65-F5344CB8AC3E}">
        <p14:creationId xmlns:p14="http://schemas.microsoft.com/office/powerpoint/2010/main" val="1206872052"/>
      </p:ext>
    </p:extLst>
  </p:cSld>
  <p:clrMapOvr>
    <a:masterClrMapping/>
  </p:clrMapOvr>
  <mc:AlternateContent xmlns:mc="http://schemas.openxmlformats.org/markup-compatibility/2006" xmlns:p14="http://schemas.microsoft.com/office/powerpoint/2010/main">
    <mc:Choice Requires="p14">
      <p:transition spd="slow" p14:dur="2000" advTm="53791"/>
    </mc:Choice>
    <mc:Fallback xmlns="">
      <p:transition spd="slow" advTm="53791"/>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BADE-1E28-46F7-836D-7E0C5FCE71A6}"/>
              </a:ext>
            </a:extLst>
          </p:cNvPr>
          <p:cNvSpPr>
            <a:spLocks noGrp="1"/>
          </p:cNvSpPr>
          <p:nvPr>
            <p:ph type="title"/>
          </p:nvPr>
        </p:nvSpPr>
        <p:spPr/>
        <p:txBody>
          <a:bodyPr/>
          <a:lstStyle/>
          <a:p>
            <a:pPr algn="ctr"/>
            <a:r>
              <a:rPr lang="en-US"/>
              <a:t>Management</a:t>
            </a:r>
            <a:endParaRPr lang="en-US" dirty="0"/>
          </a:p>
        </p:txBody>
      </p:sp>
      <p:sp>
        <p:nvSpPr>
          <p:cNvPr id="3" name="Content Placeholder 2">
            <a:extLst>
              <a:ext uri="{FF2B5EF4-FFF2-40B4-BE49-F238E27FC236}">
                <a16:creationId xmlns:a16="http://schemas.microsoft.com/office/drawing/2014/main" id="{D056E274-DE21-4F0E-93D5-C4D5D8171B56}"/>
              </a:ext>
            </a:extLst>
          </p:cNvPr>
          <p:cNvSpPr>
            <a:spLocks noGrp="1"/>
          </p:cNvSpPr>
          <p:nvPr>
            <p:ph idx="1"/>
          </p:nvPr>
        </p:nvSpPr>
        <p:spPr/>
        <p:txBody>
          <a:bodyPr/>
          <a:lstStyle/>
          <a:p>
            <a:r>
              <a:rPr lang="en-US" dirty="0"/>
              <a:t> Rest</a:t>
            </a:r>
          </a:p>
          <a:p>
            <a:r>
              <a:rPr lang="en-US" dirty="0"/>
              <a:t>Counterforce brace</a:t>
            </a:r>
          </a:p>
          <a:p>
            <a:r>
              <a:rPr lang="en-US" dirty="0"/>
              <a:t>NSAIDs</a:t>
            </a:r>
          </a:p>
          <a:p>
            <a:r>
              <a:rPr lang="en-US" dirty="0"/>
              <a:t>Wrist splinting </a:t>
            </a:r>
          </a:p>
          <a:p>
            <a:r>
              <a:rPr lang="en-US" dirty="0"/>
              <a:t>Corticosteroid and  injections</a:t>
            </a:r>
          </a:p>
          <a:p>
            <a:r>
              <a:rPr lang="en-US" dirty="0"/>
              <a:t>Low level laser therapy</a:t>
            </a:r>
          </a:p>
          <a:p>
            <a:r>
              <a:rPr lang="en-US" dirty="0"/>
              <a:t>PRP</a:t>
            </a:r>
          </a:p>
        </p:txBody>
      </p:sp>
    </p:spTree>
    <p:extLst>
      <p:ext uri="{BB962C8B-B14F-4D97-AF65-F5344CB8AC3E}">
        <p14:creationId xmlns:p14="http://schemas.microsoft.com/office/powerpoint/2010/main" val="2696438347"/>
      </p:ext>
    </p:extLst>
  </p:cSld>
  <p:clrMapOvr>
    <a:masterClrMapping/>
  </p:clrMapOvr>
  <mc:AlternateContent xmlns:mc="http://schemas.openxmlformats.org/markup-compatibility/2006" xmlns:p14="http://schemas.microsoft.com/office/powerpoint/2010/main">
    <mc:Choice Requires="p14">
      <p:transition spd="slow" p14:dur="2000" advTm="18287"/>
    </mc:Choice>
    <mc:Fallback xmlns="">
      <p:transition spd="slow" advTm="18287"/>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BD23-D6CE-469B-B8A5-0BD6F2847F76}"/>
              </a:ext>
            </a:extLst>
          </p:cNvPr>
          <p:cNvSpPr>
            <a:spLocks noGrp="1"/>
          </p:cNvSpPr>
          <p:nvPr>
            <p:ph type="title"/>
          </p:nvPr>
        </p:nvSpPr>
        <p:spPr/>
        <p:txBody>
          <a:bodyPr/>
          <a:lstStyle/>
          <a:p>
            <a:pPr algn="ctr"/>
            <a:r>
              <a:rPr lang="en-US" dirty="0"/>
              <a:t>Avulsion of distal tendon of biceps</a:t>
            </a:r>
          </a:p>
        </p:txBody>
      </p:sp>
      <p:sp>
        <p:nvSpPr>
          <p:cNvPr id="3" name="Content Placeholder 2">
            <a:extLst>
              <a:ext uri="{FF2B5EF4-FFF2-40B4-BE49-F238E27FC236}">
                <a16:creationId xmlns:a16="http://schemas.microsoft.com/office/drawing/2014/main" id="{D1910ABD-02EE-4D71-875B-2961E0AE5308}"/>
              </a:ext>
            </a:extLst>
          </p:cNvPr>
          <p:cNvSpPr>
            <a:spLocks noGrp="1"/>
          </p:cNvSpPr>
          <p:nvPr>
            <p:ph idx="1"/>
          </p:nvPr>
        </p:nvSpPr>
        <p:spPr>
          <a:xfrm>
            <a:off x="838200" y="1825625"/>
            <a:ext cx="3482009" cy="4351338"/>
          </a:xfrm>
        </p:spPr>
        <p:txBody>
          <a:bodyPr/>
          <a:lstStyle/>
          <a:p>
            <a:r>
              <a:rPr lang="en-US" dirty="0"/>
              <a:t>Loss of supination power with the elbow flexed.</a:t>
            </a:r>
          </a:p>
          <a:p>
            <a:pPr marL="0" indent="0">
              <a:buNone/>
            </a:pPr>
            <a:endParaRPr lang="en-US" dirty="0"/>
          </a:p>
          <a:p>
            <a:r>
              <a:rPr lang="en-US" dirty="0"/>
              <a:t>The results of early surgery and careful rehabilitation are usually very good</a:t>
            </a:r>
          </a:p>
        </p:txBody>
      </p:sp>
      <p:pic>
        <p:nvPicPr>
          <p:cNvPr id="4" name="Picture 3">
            <a:extLst>
              <a:ext uri="{FF2B5EF4-FFF2-40B4-BE49-F238E27FC236}">
                <a16:creationId xmlns:a16="http://schemas.microsoft.com/office/drawing/2014/main" id="{F6D66C10-E51A-4D0E-9E2C-6F6B880E5B00}"/>
              </a:ext>
            </a:extLst>
          </p:cNvPr>
          <p:cNvPicPr>
            <a:picLocks noChangeAspect="1"/>
          </p:cNvPicPr>
          <p:nvPr/>
        </p:nvPicPr>
        <p:blipFill>
          <a:blip r:embed="rId2"/>
          <a:stretch>
            <a:fillRect/>
          </a:stretch>
        </p:blipFill>
        <p:spPr>
          <a:xfrm>
            <a:off x="6496050" y="1724893"/>
            <a:ext cx="2270376" cy="4661839"/>
          </a:xfrm>
          <a:prstGeom prst="rect">
            <a:avLst/>
          </a:prstGeom>
        </p:spPr>
      </p:pic>
    </p:spTree>
    <p:extLst>
      <p:ext uri="{BB962C8B-B14F-4D97-AF65-F5344CB8AC3E}">
        <p14:creationId xmlns:p14="http://schemas.microsoft.com/office/powerpoint/2010/main" val="1420911549"/>
      </p:ext>
    </p:extLst>
  </p:cSld>
  <p:clrMapOvr>
    <a:masterClrMapping/>
  </p:clrMapOvr>
  <mc:AlternateContent xmlns:mc="http://schemas.openxmlformats.org/markup-compatibility/2006" xmlns:p14="http://schemas.microsoft.com/office/powerpoint/2010/main">
    <mc:Choice Requires="p14">
      <p:transition spd="slow" p14:dur="2000" advTm="52102"/>
    </mc:Choice>
    <mc:Fallback xmlns="">
      <p:transition spd="slow" advTm="52102"/>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EEEF-4FDC-47C9-9363-3776A9F80FF7}"/>
              </a:ext>
            </a:extLst>
          </p:cNvPr>
          <p:cNvSpPr>
            <a:spLocks noGrp="1"/>
          </p:cNvSpPr>
          <p:nvPr>
            <p:ph type="title"/>
          </p:nvPr>
        </p:nvSpPr>
        <p:spPr/>
        <p:txBody>
          <a:bodyPr/>
          <a:lstStyle/>
          <a:p>
            <a:pPr algn="ctr"/>
            <a:r>
              <a:rPr lang="en-US" dirty="0" err="1"/>
              <a:t>Olcrenon</a:t>
            </a:r>
            <a:r>
              <a:rPr lang="en-US" dirty="0"/>
              <a:t> bursitis</a:t>
            </a:r>
          </a:p>
        </p:txBody>
      </p:sp>
      <p:sp>
        <p:nvSpPr>
          <p:cNvPr id="3" name="Content Placeholder 2">
            <a:extLst>
              <a:ext uri="{FF2B5EF4-FFF2-40B4-BE49-F238E27FC236}">
                <a16:creationId xmlns:a16="http://schemas.microsoft.com/office/drawing/2014/main" id="{B2B0B552-0743-499F-A548-19AC283BD0A3}"/>
              </a:ext>
            </a:extLst>
          </p:cNvPr>
          <p:cNvSpPr>
            <a:spLocks noGrp="1"/>
          </p:cNvSpPr>
          <p:nvPr>
            <p:ph idx="1"/>
          </p:nvPr>
        </p:nvSpPr>
        <p:spPr/>
        <p:txBody>
          <a:bodyPr/>
          <a:lstStyle/>
          <a:p>
            <a:r>
              <a:rPr lang="en-US" dirty="0"/>
              <a:t>Enlarged bursa as a result of continual pressure or friction; this used to be called student’s elbow</a:t>
            </a:r>
          </a:p>
          <a:p>
            <a:endParaRPr lang="en-US" dirty="0"/>
          </a:p>
          <a:p>
            <a:r>
              <a:rPr lang="en-US" dirty="0"/>
              <a:t>Causes</a:t>
            </a:r>
          </a:p>
          <a:p>
            <a:pPr marL="0" indent="0">
              <a:buNone/>
            </a:pPr>
            <a:r>
              <a:rPr lang="en-US" dirty="0"/>
              <a:t>   Trauma</a:t>
            </a:r>
          </a:p>
          <a:p>
            <a:pPr marL="0" indent="0">
              <a:buNone/>
            </a:pPr>
            <a:r>
              <a:rPr lang="en-US" dirty="0"/>
              <a:t>    Gout → calcification on the </a:t>
            </a:r>
            <a:r>
              <a:rPr lang="en-US" dirty="0" err="1"/>
              <a:t>xray</a:t>
            </a:r>
            <a:endParaRPr lang="en-US" dirty="0"/>
          </a:p>
          <a:p>
            <a:pPr marL="0" indent="0">
              <a:buNone/>
            </a:pPr>
            <a:r>
              <a:rPr lang="en-US" dirty="0"/>
              <a:t>    RA</a:t>
            </a:r>
          </a:p>
        </p:txBody>
      </p:sp>
    </p:spTree>
    <p:extLst>
      <p:ext uri="{BB962C8B-B14F-4D97-AF65-F5344CB8AC3E}">
        <p14:creationId xmlns:p14="http://schemas.microsoft.com/office/powerpoint/2010/main" val="4132157490"/>
      </p:ext>
    </p:extLst>
  </p:cSld>
  <p:clrMapOvr>
    <a:masterClrMapping/>
  </p:clrMapOvr>
  <mc:AlternateContent xmlns:mc="http://schemas.openxmlformats.org/markup-compatibility/2006" xmlns:p14="http://schemas.microsoft.com/office/powerpoint/2010/main">
    <mc:Choice Requires="p14">
      <p:transition spd="slow" p14:dur="2000" advTm="27325"/>
    </mc:Choice>
    <mc:Fallback xmlns="">
      <p:transition spd="slow" advTm="27325"/>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4F5A-E293-413D-957A-2C08EE6B900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08AA6C-3F94-4453-90A7-6D1BD9F8BA20}"/>
              </a:ext>
            </a:extLst>
          </p:cNvPr>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875865367"/>
      </p:ext>
    </p:extLst>
  </p:cSld>
  <p:clrMapOvr>
    <a:masterClrMapping/>
  </p:clrMapOvr>
  <mc:AlternateContent xmlns:mc="http://schemas.openxmlformats.org/markup-compatibility/2006" xmlns:p14="http://schemas.microsoft.com/office/powerpoint/2010/main">
    <mc:Choice Requires="p14">
      <p:transition spd="slow" p14:dur="2000" advTm="23610"/>
    </mc:Choice>
    <mc:Fallback xmlns="">
      <p:transition spd="slow" advTm="236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CB01-04A9-4DDB-99C2-7FE6230E3CB8}"/>
              </a:ext>
            </a:extLst>
          </p:cNvPr>
          <p:cNvSpPr>
            <a:spLocks noGrp="1"/>
          </p:cNvSpPr>
          <p:nvPr>
            <p:ph type="title"/>
          </p:nvPr>
        </p:nvSpPr>
        <p:spPr/>
        <p:txBody>
          <a:bodyPr/>
          <a:lstStyle/>
          <a:p>
            <a:pPr algn="ctr"/>
            <a:r>
              <a:rPr lang="en-US" dirty="0" err="1"/>
              <a:t>Infraspinatous</a:t>
            </a:r>
            <a:br>
              <a:rPr lang="en-US" dirty="0"/>
            </a:br>
            <a:r>
              <a:rPr lang="en-US" dirty="0"/>
              <a:t>suprascapular nerve</a:t>
            </a:r>
          </a:p>
        </p:txBody>
      </p:sp>
      <p:pic>
        <p:nvPicPr>
          <p:cNvPr id="4098" name="Picture 2" descr="نتيجة بحث الصور عن infraspinatous">
            <a:extLst>
              <a:ext uri="{FF2B5EF4-FFF2-40B4-BE49-F238E27FC236}">
                <a16:creationId xmlns:a16="http://schemas.microsoft.com/office/drawing/2014/main" id="{37C94036-B6F0-4D1E-A8EC-6D2D573D7A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0466" y="1825625"/>
            <a:ext cx="361106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561387"/>
      </p:ext>
    </p:extLst>
  </p:cSld>
  <p:clrMapOvr>
    <a:masterClrMapping/>
  </p:clrMapOvr>
  <mc:AlternateContent xmlns:mc="http://schemas.openxmlformats.org/markup-compatibility/2006" xmlns:p14="http://schemas.microsoft.com/office/powerpoint/2010/main">
    <mc:Choice Requires="p14">
      <p:transition spd="slow" p14:dur="2000" advTm="22675"/>
    </mc:Choice>
    <mc:Fallback xmlns="">
      <p:transition spd="slow" advTm="2267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1115</Words>
  <Application>Microsoft Office PowerPoint</Application>
  <PresentationFormat>Widescreen</PresentationFormat>
  <Paragraphs>233</Paragraphs>
  <Slides>88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Calibri Light</vt:lpstr>
      <vt:lpstr>Office Theme</vt:lpstr>
      <vt:lpstr>Shoulder Joint</vt:lpstr>
      <vt:lpstr>Four Joints</vt:lpstr>
      <vt:lpstr>Range of motion</vt:lpstr>
      <vt:lpstr>Stability</vt:lpstr>
      <vt:lpstr>Dynamic Stabilizer Negative Pressure</vt:lpstr>
      <vt:lpstr>Supraspinatous suprascapular nerve</vt:lpstr>
      <vt:lpstr>Examination</vt:lpstr>
      <vt:lpstr>PowerPoint Presentation</vt:lpstr>
      <vt:lpstr>Infraspinatous suprascapular nerve</vt:lpstr>
      <vt:lpstr>Examination</vt:lpstr>
      <vt:lpstr>Teres Minor Axillary nerve</vt:lpstr>
      <vt:lpstr>Examination</vt:lpstr>
      <vt:lpstr>Subscapularis Upper and lower subscapular nerve</vt:lpstr>
      <vt:lpstr>Examination</vt:lpstr>
      <vt:lpstr>PowerPoint Presentation</vt:lpstr>
      <vt:lpstr>Superficial Muscles Deltoid; Axillary nerve</vt:lpstr>
      <vt:lpstr>Pectoralis Major Medial and lateral pectoral Nerve</vt:lpstr>
      <vt:lpstr>Latissmus dorsi Thoracodorsal nerve</vt:lpstr>
      <vt:lpstr>Biceps Musculocutaneous nerve</vt:lpstr>
      <vt:lpstr>PowerPoint Presentation</vt:lpstr>
      <vt:lpstr>PowerPoint Presentation</vt:lpstr>
      <vt:lpstr>PowerPoint Presentation</vt:lpstr>
      <vt:lpstr>Serratous anterior Long thoracic nerve</vt:lpstr>
      <vt:lpstr>PowerPoint Presentation</vt:lpstr>
      <vt:lpstr>Trapezius Spinal Accessory Nerve</vt:lpstr>
      <vt:lpstr>Lateral winging of the scapula</vt:lpstr>
      <vt:lpstr>Static Stabilizer</vt:lpstr>
      <vt:lpstr>Glenohumeral joint</vt:lpstr>
      <vt:lpstr>Capsule</vt:lpstr>
      <vt:lpstr>Labrum</vt:lpstr>
      <vt:lpstr>PowerPoint Presentation</vt:lpstr>
      <vt:lpstr>Management</vt:lpstr>
      <vt:lpstr>Rotator Cuff Impingement</vt:lpstr>
      <vt:lpstr>Supraspinatous outlet  Pain awakens from sleep  weakness and loss of mobility</vt:lpstr>
      <vt:lpstr>Management</vt:lpstr>
      <vt:lpstr>Rotator cuff tendenitis Pain inflammation and irritation</vt:lpstr>
      <vt:lpstr>PowerPoint Presentation</vt:lpstr>
      <vt:lpstr>Managemet</vt:lpstr>
      <vt:lpstr>Rotator cuff tear Partial or Full thickness</vt:lpstr>
      <vt:lpstr>Traumatic</vt:lpstr>
      <vt:lpstr>Radiological investigation </vt:lpstr>
      <vt:lpstr>Management </vt:lpstr>
      <vt:lpstr>Degenerative  </vt:lpstr>
      <vt:lpstr>Management</vt:lpstr>
      <vt:lpstr>Rotator cuff pathologies </vt:lpstr>
      <vt:lpstr>Bicipital tendenitis and Biceps tendon Rupture</vt:lpstr>
      <vt:lpstr>Pathology of the capsule</vt:lpstr>
      <vt:lpstr>PowerPoint Presentation</vt:lpstr>
      <vt:lpstr>PowerPoint Presentation</vt:lpstr>
      <vt:lpstr>PowerPoint Presentation</vt:lpstr>
      <vt:lpstr>Management</vt:lpstr>
      <vt:lpstr>Pathology of the Acromioclavicular Joint</vt:lpstr>
      <vt:lpstr>Acromioclavicular Joint dislocation</vt:lpstr>
      <vt:lpstr>Management</vt:lpstr>
      <vt:lpstr>Pathology of glenohumeral joint</vt:lpstr>
      <vt:lpstr>Risk factors </vt:lpstr>
      <vt:lpstr>PowerPoint Presentation</vt:lpstr>
      <vt:lpstr>Examination Neurovascular bundle pre and post reduction</vt:lpstr>
      <vt:lpstr>Management</vt:lpstr>
      <vt:lpstr>Posterior dislocation ( 2 views )</vt:lpstr>
      <vt:lpstr>PowerPoint Presentation</vt:lpstr>
      <vt:lpstr>Inferior dislocation</vt:lpstr>
      <vt:lpstr>PowerPoint Presentation</vt:lpstr>
      <vt:lpstr>Bankart lesion </vt:lpstr>
      <vt:lpstr>Hill sachs lesion</vt:lpstr>
      <vt:lpstr>Management</vt:lpstr>
      <vt:lpstr>Elbow Joint</vt:lpstr>
      <vt:lpstr>Range of motion</vt:lpstr>
      <vt:lpstr>Ligaments</vt:lpstr>
      <vt:lpstr>Muscles</vt:lpstr>
      <vt:lpstr>PowerPoint Presentation</vt:lpstr>
      <vt:lpstr>Medial Epicondyle</vt:lpstr>
      <vt:lpstr>PowerPoint Presentation</vt:lpstr>
      <vt:lpstr>PowerPoint Presentation</vt:lpstr>
      <vt:lpstr>PowerPoint Presentation</vt:lpstr>
      <vt:lpstr>Pathology of the joint</vt:lpstr>
      <vt:lpstr>PowerPoint Presentation</vt:lpstr>
      <vt:lpstr>Management</vt:lpstr>
      <vt:lpstr>Pathology of muscles</vt:lpstr>
      <vt:lpstr>Examination</vt:lpstr>
      <vt:lpstr>Management</vt:lpstr>
      <vt:lpstr>PowerPoint Presentation</vt:lpstr>
      <vt:lpstr>Ulnar nerve compression symptoms is present in high percentage of patients</vt:lpstr>
      <vt:lpstr>Examination</vt:lpstr>
      <vt:lpstr>Management</vt:lpstr>
      <vt:lpstr>Avulsion of distal tendon of biceps</vt:lpstr>
      <vt:lpstr>Olcrenon bursitis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Shoulder Joint</dc:title>
  <dc:creator>DELL</dc:creator>
  <cp:lastModifiedBy>kareem yanall</cp:lastModifiedBy>
  <cp:revision>105</cp:revision>
  <dcterms:created xsi:type="dcterms:W3CDTF">2020-03-21T19:01:35Z</dcterms:created>
  <dcterms:modified xsi:type="dcterms:W3CDTF">2020-10-13T18:24:36Z</dcterms:modified>
</cp:coreProperties>
</file>