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Lst>
  <p:sldSz cy="6858000" cx="12192000"/>
  <p:notesSz cx="6858000" cy="9144000"/>
  <p:embeddedFontLst>
    <p:embeddedFont>
      <p:font typeface="Garamond"/>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7" roundtripDataSignature="AMtx7mh16KbKeH3+yk5lk76ALDtuho2O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Garamond-bold.fntdata"/><Relationship Id="rId63" Type="http://schemas.openxmlformats.org/officeDocument/2006/relationships/font" Target="fonts/Garamond-regular.fntdata"/><Relationship Id="rId22" Type="http://schemas.openxmlformats.org/officeDocument/2006/relationships/slide" Target="slides/slide18.xml"/><Relationship Id="rId66" Type="http://schemas.openxmlformats.org/officeDocument/2006/relationships/font" Target="fonts/Garamond-boldItalic.fntdata"/><Relationship Id="rId21" Type="http://schemas.openxmlformats.org/officeDocument/2006/relationships/slide" Target="slides/slide17.xml"/><Relationship Id="rId65" Type="http://schemas.openxmlformats.org/officeDocument/2006/relationships/font" Target="fonts/Garamond-italic.fntdata"/><Relationship Id="rId24" Type="http://schemas.openxmlformats.org/officeDocument/2006/relationships/slide" Target="slides/slide20.xml"/><Relationship Id="rId23" Type="http://schemas.openxmlformats.org/officeDocument/2006/relationships/slide" Target="slides/slide19.xml"/><Relationship Id="rId67" Type="http://customschemas.google.com/relationships/presentationmetadata" Target="meta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u="none" strike="noStrike">
              <a:latin typeface="Arial"/>
              <a:ea typeface="Arial"/>
              <a:cs typeface="Arial"/>
              <a:sym typeface="Arial"/>
            </a:endParaRPr>
          </a:p>
        </p:txBody>
      </p:sp>
      <p:sp>
        <p:nvSpPr>
          <p:cNvPr id="209" name="Google Shape;20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8" name="Google Shape;388;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u="none" strike="noStrike">
              <a:solidFill>
                <a:srgbClr val="241F1F"/>
              </a:solidFill>
              <a:latin typeface="Garamond"/>
              <a:ea typeface="Garamond"/>
              <a:cs typeface="Garamond"/>
              <a:sym typeface="Garamond"/>
            </a:endParaRPr>
          </a:p>
        </p:txBody>
      </p:sp>
      <p:sp>
        <p:nvSpPr>
          <p:cNvPr id="418" name="Google Shape;41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693" name="Google Shape;693;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60"/>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60"/>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191919"/>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60"/>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191919"/>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0" name="Google Shape;20;p60"/>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60"/>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60"/>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23" name="Google Shape;23;p60"/>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6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9"/>
          <p:cNvSpPr txBox="1"/>
          <p:nvPr>
            <p:ph idx="1" type="body"/>
          </p:nvPr>
        </p:nvSpPr>
        <p:spPr>
          <a:xfrm rot="5400000">
            <a:off x="3872484" y="-562355"/>
            <a:ext cx="4023360" cy="9720071"/>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69"/>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9"/>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9"/>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4" name="Shape 84"/>
        <p:cNvGrpSpPr/>
        <p:nvPr/>
      </p:nvGrpSpPr>
      <p:grpSpPr>
        <a:xfrm>
          <a:off x="0" y="0"/>
          <a:ext cx="0" cy="0"/>
          <a:chOff x="0" y="0"/>
          <a:chExt cx="0" cy="0"/>
        </a:xfrm>
      </p:grpSpPr>
      <p:sp>
        <p:nvSpPr>
          <p:cNvPr id="85" name="Google Shape;85;p70"/>
          <p:cNvSpPr txBox="1"/>
          <p:nvPr>
            <p:ph type="title"/>
          </p:nvPr>
        </p:nvSpPr>
        <p:spPr>
          <a:xfrm rot="5400000">
            <a:off x="7334250"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70"/>
          <p:cNvSpPr txBox="1"/>
          <p:nvPr>
            <p:ph idx="1" type="body"/>
          </p:nvPr>
        </p:nvSpPr>
        <p:spPr>
          <a:xfrm rot="5400000">
            <a:off x="2076450"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70"/>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70"/>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70"/>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90" name="Google Shape;90;p70"/>
          <p:cNvCxnSpPr/>
          <p:nvPr/>
        </p:nvCxnSpPr>
        <p:spPr>
          <a:xfrm rot="10800000">
            <a:off x="10058400" y="59263"/>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6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1"/>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61"/>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61"/>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1"/>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6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2"/>
          <p:cNvSpPr txBox="1"/>
          <p:nvPr>
            <p:ph idx="1" type="body"/>
          </p:nvPr>
        </p:nvSpPr>
        <p:spPr>
          <a:xfrm>
            <a:off x="1024128"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62"/>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62"/>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2"/>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2"/>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7" name="Shape 37"/>
        <p:cNvGrpSpPr/>
        <p:nvPr/>
      </p:nvGrpSpPr>
      <p:grpSpPr>
        <a:xfrm>
          <a:off x="0" y="0"/>
          <a:ext cx="0" cy="0"/>
          <a:chOff x="0" y="0"/>
          <a:chExt cx="0" cy="0"/>
        </a:xfrm>
      </p:grpSpPr>
      <p:sp>
        <p:nvSpPr>
          <p:cNvPr id="38" name="Google Shape;38;p63"/>
          <p:cNvSpPr/>
          <p:nvPr/>
        </p:nvSpPr>
        <p:spPr>
          <a:xfrm>
            <a:off x="0" y="-1"/>
            <a:ext cx="12192000" cy="4572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3"/>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191919"/>
              </a:buClr>
              <a:buSzPts val="5000"/>
              <a:buFont typeface="Twentieth Century"/>
              <a:buNone/>
              <a:defRPr b="0"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3"/>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191919"/>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1" name="Google Shape;41;p63"/>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3"/>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3"/>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44" name="Google Shape;44;p63"/>
          <p:cNvCxnSpPr/>
          <p:nvPr/>
        </p:nvCxnSpPr>
        <p:spPr>
          <a:xfrm rot="10800000">
            <a:off x="8386842" y="5264106"/>
            <a:ext cx="0" cy="9144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6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4"/>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DD7E0E"/>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8" name="Google Shape;48;p64"/>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64"/>
          <p:cNvSpPr txBox="1"/>
          <p:nvPr>
            <p:ph idx="3" type="body"/>
          </p:nvPr>
        </p:nvSpPr>
        <p:spPr>
          <a:xfrm>
            <a:off x="5989320"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DD7E0E"/>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0" name="Google Shape;50;p64"/>
          <p:cNvSpPr txBox="1"/>
          <p:nvPr>
            <p:ph idx="4" type="body"/>
          </p:nvPr>
        </p:nvSpPr>
        <p:spPr>
          <a:xfrm>
            <a:off x="5989320"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64"/>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4"/>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4"/>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6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5"/>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5"/>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65"/>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9" name="Shape 59"/>
        <p:cNvGrpSpPr/>
        <p:nvPr/>
      </p:nvGrpSpPr>
      <p:grpSpPr>
        <a:xfrm>
          <a:off x="0" y="0"/>
          <a:ext cx="0" cy="0"/>
          <a:chOff x="0" y="0"/>
          <a:chExt cx="0" cy="0"/>
        </a:xfrm>
      </p:grpSpPr>
      <p:sp>
        <p:nvSpPr>
          <p:cNvPr id="60" name="Google Shape;60;p66"/>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6"/>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6"/>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67"/>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191919"/>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7"/>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6" name="Google Shape;66;p67"/>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7" name="Google Shape;67;p67"/>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7"/>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7"/>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0" name="Shape 70"/>
        <p:cNvGrpSpPr/>
        <p:nvPr/>
      </p:nvGrpSpPr>
      <p:grpSpPr>
        <a:xfrm>
          <a:off x="0" y="0"/>
          <a:ext cx="0" cy="0"/>
          <a:chOff x="0" y="0"/>
          <a:chExt cx="0" cy="0"/>
        </a:xfrm>
      </p:grpSpPr>
      <p:sp>
        <p:nvSpPr>
          <p:cNvPr id="71" name="Google Shape;71;p68"/>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191919"/>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8"/>
          <p:cNvSpPr/>
          <p:nvPr>
            <p:ph idx="2" type="pic"/>
          </p:nvPr>
        </p:nvSpPr>
        <p:spPr>
          <a:xfrm>
            <a:off x="0" y="-1"/>
            <a:ext cx="12188952" cy="4572000"/>
          </a:xfrm>
          <a:prstGeom prst="rect">
            <a:avLst/>
          </a:prstGeom>
          <a:solidFill>
            <a:srgbClr val="F8C78E"/>
          </a:solidFill>
          <a:ln>
            <a:noFill/>
          </a:ln>
        </p:spPr>
        <p:txBody>
          <a:bodyPr anchorCtr="0" anchor="t" bIns="45700" lIns="457200" spcFirstLastPara="1" rIns="45700" wrap="square" tIns="365750">
            <a:normAutofit/>
          </a:bodyPr>
          <a:lstStyle>
            <a:lvl1pPr lvl="0" marR="0" rtl="0" algn="l">
              <a:lnSpc>
                <a:spcPct val="90000"/>
              </a:lnSpc>
              <a:spcBef>
                <a:spcPts val="1200"/>
              </a:spcBef>
              <a:spcAft>
                <a:spcPts val="0"/>
              </a:spcAft>
              <a:buClr>
                <a:schemeClr val="accent2"/>
              </a:buClr>
              <a:buSzPts val="3200"/>
              <a:buFont typeface="Twentieth Century"/>
              <a:buNone/>
              <a:defRPr b="0" i="0" sz="3200" u="none" cap="none" strike="noStrike">
                <a:solidFill>
                  <a:schemeClr val="dk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2"/>
              </a:buClr>
              <a:buSzPts val="2800"/>
              <a:buFont typeface="Noto Sans Symbols"/>
              <a:buNone/>
              <a:defRPr b="0" i="0" sz="2800" u="none" cap="none" strike="noStrike">
                <a:solidFill>
                  <a:schemeClr val="dk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2"/>
              </a:buClr>
              <a:buSzPts val="2400"/>
              <a:buFont typeface="Noto Sans Symbols"/>
              <a:buNone/>
              <a:defRPr b="0" i="0" sz="2400" u="none" cap="none" strike="noStrike">
                <a:solidFill>
                  <a:schemeClr val="dk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9pPr>
          </a:lstStyle>
          <a:p/>
        </p:txBody>
      </p:sp>
      <p:sp>
        <p:nvSpPr>
          <p:cNvPr id="73" name="Google Shape;73;p68"/>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191919"/>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4" name="Google Shape;74;p68"/>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8"/>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8"/>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77" name="Google Shape;77;p68"/>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191919"/>
              </a:buClr>
              <a:buSzPts val="5000"/>
              <a:buFont typeface="Twentieth Century"/>
              <a:buNone/>
              <a:defRPr b="0" i="0" sz="5000" u="none" cap="none" strike="noStrike">
                <a:solidFill>
                  <a:srgbClr val="191919"/>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9"/>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2"/>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2"/>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59"/>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191919"/>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59"/>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191919"/>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59"/>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1pPr>
            <a:lvl2pPr indent="0" lvl="1"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2pPr>
            <a:lvl3pPr indent="0" lvl="2"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3pPr>
            <a:lvl4pPr indent="0" lvl="3"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4pPr>
            <a:lvl5pPr indent="0" lvl="4"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5pPr>
            <a:lvl6pPr indent="0" lvl="5"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6pPr>
            <a:lvl7pPr indent="0" lvl="6"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7pPr>
            <a:lvl8pPr indent="0" lvl="7"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8pPr>
            <a:lvl9pPr indent="0" lvl="8"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59"/>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8.png"/><Relationship Id="rId4" Type="http://schemas.openxmlformats.org/officeDocument/2006/relationships/image" Target="../media/image46.png"/><Relationship Id="rId5"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0.jpg"/><Relationship Id="rId4" Type="http://schemas.openxmlformats.org/officeDocument/2006/relationships/image" Target="../media/image50.jpg"/><Relationship Id="rId5" Type="http://schemas.openxmlformats.org/officeDocument/2006/relationships/image" Target="../media/image6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6.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4.png"/><Relationship Id="rId4" Type="http://schemas.openxmlformats.org/officeDocument/2006/relationships/image" Target="../media/image6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1"/>
          <p:cNvSpPr/>
          <p:nvPr/>
        </p:nvSpPr>
        <p:spPr>
          <a:xfrm flipH="1">
            <a:off x="0" y="0"/>
            <a:ext cx="12188726" cy="68589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97" name="Google Shape;97;p1"/>
          <p:cNvSpPr/>
          <p:nvPr/>
        </p:nvSpPr>
        <p:spPr>
          <a:xfrm>
            <a:off x="642258" y="620720"/>
            <a:ext cx="7315732" cy="559316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98" name="Google Shape;98;p1"/>
          <p:cNvSpPr txBox="1"/>
          <p:nvPr>
            <p:ph type="ctrTitle"/>
          </p:nvPr>
        </p:nvSpPr>
        <p:spPr>
          <a:xfrm>
            <a:off x="1079946" y="1105351"/>
            <a:ext cx="6420707" cy="3023981"/>
          </a:xfrm>
          <a:prstGeom prst="rect">
            <a:avLst/>
          </a:prstGeom>
          <a:noFill/>
          <a:ln>
            <a:noFill/>
          </a:ln>
        </p:spPr>
        <p:txBody>
          <a:bodyPr anchorCtr="0" anchor="b" bIns="45700" lIns="91425" spcFirstLastPara="1" rIns="91425" wrap="square" tIns="45700">
            <a:normAutofit/>
          </a:bodyPr>
          <a:lstStyle/>
          <a:p>
            <a:pPr indent="0" lvl="0" marL="0" rtl="0" algn="l">
              <a:lnSpc>
                <a:spcPct val="80000"/>
              </a:lnSpc>
              <a:spcBef>
                <a:spcPts val="0"/>
              </a:spcBef>
              <a:spcAft>
                <a:spcPts val="0"/>
              </a:spcAft>
              <a:buClr>
                <a:srgbClr val="FFFFFF"/>
              </a:buClr>
              <a:buSzPts val="4800"/>
              <a:buFont typeface="Twentieth Century"/>
              <a:buNone/>
            </a:pPr>
            <a:r>
              <a:rPr b="1" lang="en-US" sz="4800">
                <a:solidFill>
                  <a:srgbClr val="FFFFFF"/>
                </a:solidFill>
              </a:rPr>
              <a:t>KNEE DISORDERS</a:t>
            </a:r>
            <a:endParaRPr/>
          </a:p>
        </p:txBody>
      </p:sp>
      <p:sp>
        <p:nvSpPr>
          <p:cNvPr id="99" name="Google Shape;99;p1"/>
          <p:cNvSpPr txBox="1"/>
          <p:nvPr>
            <p:ph idx="1" type="subTitle"/>
          </p:nvPr>
        </p:nvSpPr>
        <p:spPr>
          <a:xfrm>
            <a:off x="1079946" y="4297556"/>
            <a:ext cx="6420707" cy="143169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lang="en-US" sz="2000">
                <a:solidFill>
                  <a:srgbClr val="FFFFFF"/>
                </a:solidFill>
              </a:rPr>
              <a:t>Mohammad Said Dawood, M.D.</a:t>
            </a:r>
            <a:endParaRPr/>
          </a:p>
          <a:p>
            <a:pPr indent="0" lvl="0" marL="0" rtl="0" algn="l">
              <a:lnSpc>
                <a:spcPct val="100000"/>
              </a:lnSpc>
              <a:spcBef>
                <a:spcPts val="200"/>
              </a:spcBef>
              <a:spcAft>
                <a:spcPts val="0"/>
              </a:spcAft>
              <a:buSzPts val="2000"/>
              <a:buNone/>
            </a:pPr>
            <a:r>
              <a:rPr lang="en-US" sz="2000">
                <a:solidFill>
                  <a:srgbClr val="FFFFFF"/>
                </a:solidFill>
              </a:rPr>
              <a:t>Orthopedics And Reconstructive Surgery Consultant</a:t>
            </a:r>
            <a:endParaRPr/>
          </a:p>
          <a:p>
            <a:pPr indent="0" lvl="0" marL="0" rtl="0" algn="l">
              <a:lnSpc>
                <a:spcPct val="100000"/>
              </a:lnSpc>
              <a:spcBef>
                <a:spcPts val="200"/>
              </a:spcBef>
              <a:spcAft>
                <a:spcPts val="0"/>
              </a:spcAft>
              <a:buSzPts val="2000"/>
              <a:buNone/>
            </a:pPr>
            <a:r>
              <a:rPr lang="en-US" sz="2000">
                <a:solidFill>
                  <a:srgbClr val="FFFFFF"/>
                </a:solidFill>
              </a:rPr>
              <a:t>Faculty of Medicine , Mut'ah University</a:t>
            </a:r>
            <a:endParaRPr/>
          </a:p>
          <a:p>
            <a:pPr indent="0" lvl="0" marL="0" rtl="0" algn="l">
              <a:lnSpc>
                <a:spcPct val="100000"/>
              </a:lnSpc>
              <a:spcBef>
                <a:spcPts val="200"/>
              </a:spcBef>
              <a:spcAft>
                <a:spcPts val="0"/>
              </a:spcAft>
              <a:buSzPts val="2000"/>
              <a:buNone/>
            </a:pPr>
            <a:r>
              <a:rPr lang="en-US" sz="2000">
                <a:solidFill>
                  <a:srgbClr val="FFFFFF"/>
                </a:solidFill>
              </a:rPr>
              <a:t>2020</a:t>
            </a:r>
            <a:endParaRPr/>
          </a:p>
          <a:p>
            <a:pPr indent="0" lvl="0" marL="0" rtl="0" algn="l">
              <a:lnSpc>
                <a:spcPct val="100000"/>
              </a:lnSpc>
              <a:spcBef>
                <a:spcPts val="200"/>
              </a:spcBef>
              <a:spcAft>
                <a:spcPts val="0"/>
              </a:spcAft>
              <a:buSzPts val="2000"/>
              <a:buNone/>
            </a:pPr>
            <a:r>
              <a:t/>
            </a:r>
            <a:endParaRPr sz="2000">
              <a:solidFill>
                <a:srgbClr val="FFFFFF"/>
              </a:solidFill>
            </a:endParaRPr>
          </a:p>
        </p:txBody>
      </p:sp>
      <p:cxnSp>
        <p:nvCxnSpPr>
          <p:cNvPr id="100" name="Google Shape;100;p1"/>
          <p:cNvCxnSpPr/>
          <p:nvPr/>
        </p:nvCxnSpPr>
        <p:spPr>
          <a:xfrm>
            <a:off x="1079946" y="4214336"/>
            <a:ext cx="5120640" cy="0"/>
          </a:xfrm>
          <a:prstGeom prst="straightConnector1">
            <a:avLst/>
          </a:prstGeom>
          <a:noFill/>
          <a:ln cap="flat" cmpd="sng" w="19050">
            <a:solidFill>
              <a:srgbClr val="FFFFFF"/>
            </a:solidFill>
            <a:prstDash val="solid"/>
            <a:round/>
            <a:headEnd len="sm" w="sm" type="none"/>
            <a:tailEnd len="sm" w="sm" type="none"/>
          </a:ln>
        </p:spPr>
      </p:cxnSp>
      <p:sp>
        <p:nvSpPr>
          <p:cNvPr id="101" name="Google Shape;101;p1"/>
          <p:cNvSpPr/>
          <p:nvPr/>
        </p:nvSpPr>
        <p:spPr>
          <a:xfrm>
            <a:off x="8126334" y="620720"/>
            <a:ext cx="3425490" cy="5593163"/>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02" name="Google Shape;102;p1"/>
          <p:cNvSpPr txBox="1"/>
          <p:nvPr/>
        </p:nvSpPr>
        <p:spPr>
          <a:xfrm>
            <a:off x="9799050" y="4945775"/>
            <a:ext cx="1880700" cy="12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Twentieth Century"/>
                <a:ea typeface="Twentieth Century"/>
                <a:cs typeface="Twentieth Century"/>
                <a:sym typeface="Twentieth Century"/>
              </a:rPr>
              <a:t>Edited by; </a:t>
            </a:r>
            <a:endParaRPr>
              <a:solidFill>
                <a:srgbClr val="FFFFFF"/>
              </a:solidFill>
              <a:latin typeface="Twentieth Century"/>
              <a:ea typeface="Twentieth Century"/>
              <a:cs typeface="Twentieth Century"/>
              <a:sym typeface="Twentieth Century"/>
            </a:endParaRPr>
          </a:p>
          <a:p>
            <a:pPr indent="0" lvl="0" marL="0" rtl="0" algn="l">
              <a:spcBef>
                <a:spcPts val="0"/>
              </a:spcBef>
              <a:spcAft>
                <a:spcPts val="0"/>
              </a:spcAft>
              <a:buNone/>
            </a:pPr>
            <a:r>
              <a:rPr lang="en-US">
                <a:solidFill>
                  <a:srgbClr val="FFFFFF"/>
                </a:solidFill>
                <a:latin typeface="Twentieth Century"/>
                <a:ea typeface="Twentieth Century"/>
                <a:cs typeface="Twentieth Century"/>
                <a:sym typeface="Twentieth Century"/>
              </a:rPr>
              <a:t>Lana Sabateen </a:t>
            </a:r>
            <a:endParaRPr>
              <a:solidFill>
                <a:srgbClr val="FFFFFF"/>
              </a:solidFill>
              <a:latin typeface="Twentieth Century"/>
              <a:ea typeface="Twentieth Century"/>
              <a:cs typeface="Twentieth Century"/>
              <a:sym typeface="Twentieth Century"/>
            </a:endParaRPr>
          </a:p>
          <a:p>
            <a:pPr indent="0" lvl="0" marL="0" rtl="0" algn="l">
              <a:spcBef>
                <a:spcPts val="0"/>
              </a:spcBef>
              <a:spcAft>
                <a:spcPts val="0"/>
              </a:spcAft>
              <a:buNone/>
            </a:pPr>
            <a:r>
              <a:rPr lang="en-US">
                <a:solidFill>
                  <a:srgbClr val="FFFFFF"/>
                </a:solidFill>
                <a:latin typeface="Twentieth Century"/>
                <a:ea typeface="Twentieth Century"/>
                <a:cs typeface="Twentieth Century"/>
                <a:sym typeface="Twentieth Century"/>
              </a:rPr>
              <a:t>Malak Al-Majali</a:t>
            </a:r>
            <a:endParaRPr>
              <a:solidFill>
                <a:srgbClr val="FFFFFF"/>
              </a:solidFill>
              <a:latin typeface="Twentieth Century"/>
              <a:ea typeface="Twentieth Century"/>
              <a:cs typeface="Twentieth Century"/>
              <a:sym typeface="Twentieth Century"/>
            </a:endParaRPr>
          </a:p>
          <a:p>
            <a:pPr indent="0" lvl="0" marL="0" rtl="0" algn="l">
              <a:spcBef>
                <a:spcPts val="0"/>
              </a:spcBef>
              <a:spcAft>
                <a:spcPts val="0"/>
              </a:spcAft>
              <a:buNone/>
            </a:pPr>
            <a:r>
              <a:rPr lang="en-US">
                <a:solidFill>
                  <a:srgbClr val="FFFFFF"/>
                </a:solidFill>
                <a:latin typeface="Twentieth Century"/>
                <a:ea typeface="Twentieth Century"/>
                <a:cs typeface="Twentieth Century"/>
                <a:sym typeface="Twentieth Century"/>
              </a:rPr>
              <a:t>Sara Khreisat</a:t>
            </a:r>
            <a:endParaRPr>
              <a:solidFill>
                <a:srgbClr val="FFFFFF"/>
              </a:solidFill>
              <a:latin typeface="Twentieth Century"/>
              <a:ea typeface="Twentieth Century"/>
              <a:cs typeface="Twentieth Century"/>
              <a:sym typeface="Twentieth Centur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10"/>
          <p:cNvSpPr txBox="1"/>
          <p:nvPr>
            <p:ph type="title"/>
          </p:nvPr>
        </p:nvSpPr>
        <p:spPr>
          <a:xfrm>
            <a:off x="1024128" y="585216"/>
            <a:ext cx="389574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ACL – CLINICAL FEATURES</a:t>
            </a:r>
            <a:endParaRPr/>
          </a:p>
        </p:txBody>
      </p:sp>
      <p:pic>
        <p:nvPicPr>
          <p:cNvPr descr="A picture containing clothing, underwear&#10;&#10;Description automatically generated" id="212" name="Google Shape;212;p10"/>
          <p:cNvPicPr preferRelativeResize="0"/>
          <p:nvPr/>
        </p:nvPicPr>
        <p:blipFill rotWithShape="1">
          <a:blip r:embed="rId3">
            <a:alphaModFix/>
          </a:blip>
          <a:srcRect b="0" l="13043" r="64461" t="0"/>
          <a:stretch/>
        </p:blipFill>
        <p:spPr>
          <a:xfrm>
            <a:off x="1125538" y="2287075"/>
            <a:ext cx="3024475" cy="4470474"/>
          </a:xfrm>
          <a:prstGeom prst="rect">
            <a:avLst/>
          </a:prstGeom>
          <a:noFill/>
          <a:ln>
            <a:noFill/>
          </a:ln>
        </p:spPr>
      </p:pic>
      <p:grpSp>
        <p:nvGrpSpPr>
          <p:cNvPr id="213" name="Google Shape;213;p10"/>
          <p:cNvGrpSpPr/>
          <p:nvPr/>
        </p:nvGrpSpPr>
        <p:grpSpPr>
          <a:xfrm>
            <a:off x="5224791" y="714430"/>
            <a:ext cx="6451393" cy="5733000"/>
            <a:chOff x="0" y="222999"/>
            <a:chExt cx="6451393" cy="5733000"/>
          </a:xfrm>
        </p:grpSpPr>
        <p:sp>
          <p:nvSpPr>
            <p:cNvPr id="214" name="Google Shape;214;p10"/>
            <p:cNvSpPr/>
            <p:nvPr/>
          </p:nvSpPr>
          <p:spPr>
            <a:xfrm>
              <a:off x="0" y="222999"/>
              <a:ext cx="6451393" cy="1292850"/>
            </a:xfrm>
            <a:prstGeom prst="roundRect">
              <a:avLst>
                <a:gd fmla="val 16667" name="adj"/>
              </a:avLst>
            </a:prstGeom>
            <a:gradFill>
              <a:gsLst>
                <a:gs pos="0">
                  <a:srgbClr val="F2B780"/>
                </a:gs>
                <a:gs pos="100000">
                  <a:srgbClr val="FFCA9A"/>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
            <p:cNvSpPr txBox="1"/>
            <p:nvPr/>
          </p:nvSpPr>
          <p:spPr>
            <a:xfrm>
              <a:off x="63112" y="286111"/>
              <a:ext cx="6325169" cy="1166626"/>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patient gives a history of a twisting or wrenching injury and may even claim to have </a:t>
              </a:r>
              <a:r>
                <a:rPr b="1" i="0" lang="en-US" sz="1800" u="none" cap="none" strike="noStrike">
                  <a:solidFill>
                    <a:schemeClr val="dk1"/>
                  </a:solidFill>
                  <a:latin typeface="Arial"/>
                  <a:ea typeface="Arial"/>
                  <a:cs typeface="Arial"/>
                  <a:sym typeface="Arial"/>
                </a:rPr>
                <a:t>heard a ‘pop’</a:t>
              </a:r>
              <a:r>
                <a:rPr b="0" i="0" lang="en-US" sz="1800" u="none" cap="none" strike="noStrike">
                  <a:solidFill>
                    <a:schemeClr val="dk1"/>
                  </a:solidFill>
                  <a:latin typeface="Arial"/>
                  <a:ea typeface="Arial"/>
                  <a:cs typeface="Arial"/>
                  <a:sym typeface="Arial"/>
                </a:rPr>
                <a:t> as the tissues snapped. </a:t>
              </a:r>
              <a:endParaRPr b="0" i="0" sz="1800" u="none" cap="none" strike="noStrike">
                <a:solidFill>
                  <a:schemeClr val="dk1"/>
                </a:solidFill>
                <a:latin typeface="Twentieth Century"/>
                <a:ea typeface="Twentieth Century"/>
                <a:cs typeface="Twentieth Century"/>
                <a:sym typeface="Twentieth Century"/>
              </a:endParaRPr>
            </a:p>
          </p:txBody>
        </p:sp>
        <p:sp>
          <p:nvSpPr>
            <p:cNvPr id="216" name="Google Shape;216;p10"/>
            <p:cNvSpPr/>
            <p:nvPr/>
          </p:nvSpPr>
          <p:spPr>
            <a:xfrm>
              <a:off x="0" y="1703049"/>
              <a:ext cx="6451393" cy="1292850"/>
            </a:xfrm>
            <a:prstGeom prst="roundRect">
              <a:avLst>
                <a:gd fmla="val 16667" name="adj"/>
              </a:avLst>
            </a:prstGeom>
            <a:gradFill>
              <a:gsLst>
                <a:gs pos="0">
                  <a:srgbClr val="EAC976"/>
                </a:gs>
                <a:gs pos="100000">
                  <a:srgbClr val="FFDF96"/>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0"/>
            <p:cNvSpPr txBox="1"/>
            <p:nvPr/>
          </p:nvSpPr>
          <p:spPr>
            <a:xfrm>
              <a:off x="63112" y="1766161"/>
              <a:ext cx="6325169" cy="1166626"/>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knee is </a:t>
              </a:r>
              <a:r>
                <a:rPr b="1" i="0" lang="en-US" sz="1800" u="none" cap="none" strike="noStrike">
                  <a:solidFill>
                    <a:schemeClr val="dk1"/>
                  </a:solidFill>
                  <a:latin typeface="Arial"/>
                  <a:ea typeface="Arial"/>
                  <a:cs typeface="Arial"/>
                  <a:sym typeface="Arial"/>
                </a:rPr>
                <a:t>painful</a:t>
              </a:r>
              <a:r>
                <a:rPr b="0" i="0" lang="en-US" sz="1800" u="none" cap="none" strike="noStrike">
                  <a:solidFill>
                    <a:schemeClr val="dk1"/>
                  </a:solidFill>
                  <a:latin typeface="Arial"/>
                  <a:ea typeface="Arial"/>
                  <a:cs typeface="Arial"/>
                  <a:sym typeface="Arial"/>
                </a:rPr>
                <a:t> and </a:t>
              </a:r>
              <a:r>
                <a:rPr b="1" i="0" lang="en-US" sz="1800" u="none" cap="none" strike="noStrike">
                  <a:solidFill>
                    <a:schemeClr val="dk1"/>
                  </a:solidFill>
                  <a:latin typeface="Arial"/>
                  <a:ea typeface="Arial"/>
                  <a:cs typeface="Arial"/>
                  <a:sym typeface="Arial"/>
                </a:rPr>
                <a:t>swollen (Hemarthrosis), </a:t>
              </a:r>
              <a:r>
                <a:rPr b="0" i="0" lang="en-US" sz="1800" u="none" cap="none" strike="noStrike">
                  <a:solidFill>
                    <a:schemeClr val="dk1"/>
                  </a:solidFill>
                  <a:latin typeface="Arial"/>
                  <a:ea typeface="Arial"/>
                  <a:cs typeface="Arial"/>
                  <a:sym typeface="Arial"/>
                </a:rPr>
                <a:t>and, in contrast to meniscal injury, the swelling appears almost immediately. </a:t>
              </a:r>
              <a:endParaRPr/>
            </a:p>
          </p:txBody>
        </p:sp>
        <p:sp>
          <p:nvSpPr>
            <p:cNvPr id="218" name="Google Shape;218;p10"/>
            <p:cNvSpPr/>
            <p:nvPr/>
          </p:nvSpPr>
          <p:spPr>
            <a:xfrm>
              <a:off x="0" y="3183099"/>
              <a:ext cx="6451393" cy="1292850"/>
            </a:xfrm>
            <a:prstGeom prst="roundRect">
              <a:avLst>
                <a:gd fmla="val 16667" name="adj"/>
              </a:avLst>
            </a:prstGeom>
            <a:gradFill>
              <a:gsLst>
                <a:gs pos="0">
                  <a:srgbClr val="D8A9BA"/>
                </a:gs>
                <a:gs pos="100000">
                  <a:srgbClr val="EABCCC"/>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txBox="1"/>
            <p:nvPr/>
          </p:nvSpPr>
          <p:spPr>
            <a:xfrm>
              <a:off x="63112" y="3246211"/>
              <a:ext cx="6325169" cy="1166626"/>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The knee may be too painful to permit deep palpation or much movement. Tenderness is most acute over the torn ligament and stressing one or other side of the joint may produce excruciating pain.</a:t>
              </a:r>
              <a:endParaRPr/>
            </a:p>
          </p:txBody>
        </p:sp>
        <p:sp>
          <p:nvSpPr>
            <p:cNvPr id="220" name="Google Shape;220;p10"/>
            <p:cNvSpPr/>
            <p:nvPr/>
          </p:nvSpPr>
          <p:spPr>
            <a:xfrm>
              <a:off x="0" y="4663149"/>
              <a:ext cx="6451393" cy="1292850"/>
            </a:xfrm>
            <a:prstGeom prst="roundRect">
              <a:avLst>
                <a:gd fmla="val 16667" name="adj"/>
              </a:avLst>
            </a:prstGeom>
            <a:gradFill>
              <a:gsLst>
                <a:gs pos="0">
                  <a:srgbClr val="B2A2CC"/>
                </a:gs>
                <a:gs pos="100000">
                  <a:srgbClr val="C8B9E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
            <p:cNvSpPr txBox="1"/>
            <p:nvPr/>
          </p:nvSpPr>
          <p:spPr>
            <a:xfrm>
              <a:off x="63112" y="4726261"/>
              <a:ext cx="6325169" cy="1166626"/>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After some time, the symptoms will go away, and the patient will complain of a “</a:t>
              </a:r>
              <a:r>
                <a:rPr b="1" i="0" lang="en-US" sz="1800" u="none" cap="none" strike="noStrike">
                  <a:solidFill>
                    <a:schemeClr val="dk1"/>
                  </a:solidFill>
                  <a:latin typeface="Arial"/>
                  <a:ea typeface="Arial"/>
                  <a:cs typeface="Arial"/>
                  <a:sym typeface="Arial"/>
                </a:rPr>
                <a:t>Giving away</a:t>
              </a:r>
              <a:r>
                <a:rPr b="0" i="0" lang="en-US" sz="1800" u="none" cap="none" strike="noStrike">
                  <a:solidFill>
                    <a:schemeClr val="dk1"/>
                  </a:solidFill>
                  <a:latin typeface="Arial"/>
                  <a:ea typeface="Arial"/>
                  <a:cs typeface="Arial"/>
                  <a:sym typeface="Arial"/>
                </a:rPr>
                <a:t>” sensation (indicating instability of the knee joint).</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cxnSp>
        <p:nvCxnSpPr>
          <p:cNvPr id="226" name="Google Shape;226;p11"/>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27" name="Google Shape;227;p11"/>
          <p:cNvSpPr txBox="1"/>
          <p:nvPr>
            <p:ph type="title"/>
          </p:nvPr>
        </p:nvSpPr>
        <p:spPr>
          <a:xfrm>
            <a:off x="988837" y="533716"/>
            <a:ext cx="447768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ACL – EXAMINATION </a:t>
            </a:r>
            <a:endParaRPr/>
          </a:p>
        </p:txBody>
      </p:sp>
      <p:sp>
        <p:nvSpPr>
          <p:cNvPr id="228" name="Google Shape;228;p11"/>
          <p:cNvSpPr txBox="1"/>
          <p:nvPr>
            <p:ph idx="2" type="body"/>
          </p:nvPr>
        </p:nvSpPr>
        <p:spPr>
          <a:xfrm>
            <a:off x="988837" y="1954187"/>
            <a:ext cx="3587259" cy="4097368"/>
          </a:xfrm>
          <a:prstGeom prst="rect">
            <a:avLst/>
          </a:prstGeom>
          <a:noFill/>
          <a:ln>
            <a:noFill/>
          </a:ln>
        </p:spPr>
        <p:txBody>
          <a:bodyPr anchorCtr="0" anchor="t" bIns="45700" lIns="45700" spcFirstLastPara="1" rIns="45700" wrap="square" tIns="45700">
            <a:normAutofit/>
          </a:bodyPr>
          <a:lstStyle/>
          <a:p>
            <a:pPr indent="-105727" lvl="0" marL="91440" rtl="0" algn="l">
              <a:lnSpc>
                <a:spcPct val="70000"/>
              </a:lnSpc>
              <a:spcBef>
                <a:spcPts val="0"/>
              </a:spcBef>
              <a:spcAft>
                <a:spcPts val="0"/>
              </a:spcAft>
              <a:buSzPts val="1665"/>
              <a:buChar char=" "/>
            </a:pPr>
            <a:r>
              <a:rPr b="1" i="0" lang="en-US" sz="1665" u="none" strike="noStrike"/>
              <a:t>The Anterior Drawer Test</a:t>
            </a:r>
            <a:endParaRPr/>
          </a:p>
          <a:p>
            <a:pPr indent="-105727" lvl="0" marL="91440" rtl="0" algn="l">
              <a:lnSpc>
                <a:spcPct val="70000"/>
              </a:lnSpc>
              <a:spcBef>
                <a:spcPts val="1400"/>
              </a:spcBef>
              <a:spcAft>
                <a:spcPts val="0"/>
              </a:spcAft>
              <a:buSzPts val="1665"/>
              <a:buFont typeface="Noto Sans Symbols"/>
              <a:buChar char="⮚"/>
            </a:pPr>
            <a:r>
              <a:rPr lang="en-US" sz="1665"/>
              <a:t>U</a:t>
            </a:r>
            <a:r>
              <a:rPr b="0" i="0" lang="en-US" sz="1665" u="none" strike="noStrike"/>
              <a:t>sed for testing for abnormal gliding movements in the anteroposterior (sagittal) plane. </a:t>
            </a:r>
            <a:endParaRPr/>
          </a:p>
          <a:p>
            <a:pPr indent="-105727" lvl="0" marL="91440" rtl="0" algn="l">
              <a:lnSpc>
                <a:spcPct val="70000"/>
              </a:lnSpc>
              <a:spcBef>
                <a:spcPts val="1400"/>
              </a:spcBef>
              <a:spcAft>
                <a:spcPts val="0"/>
              </a:spcAft>
              <a:buSzPts val="1665"/>
              <a:buFont typeface="Noto Sans Symbols"/>
              <a:buChar char="⮚"/>
            </a:pPr>
            <a:r>
              <a:rPr b="0" i="0" lang="en-US" sz="1665" u="none" strike="noStrike"/>
              <a:t>With the patient’s knees flexed 90 degrees and the feet resting on the couch. The foot is anchored by the examiner sitting on it (provided this does not cause pain); then, using both hands, the upper end of the tibia is grasped firmly and rocked forward to see if there is any anteroposterior glide.</a:t>
            </a:r>
            <a:endParaRPr/>
          </a:p>
          <a:p>
            <a:pPr indent="-105727" lvl="0" marL="91440" rtl="0" algn="l">
              <a:lnSpc>
                <a:spcPct val="70000"/>
              </a:lnSpc>
              <a:spcBef>
                <a:spcPts val="1400"/>
              </a:spcBef>
              <a:spcAft>
                <a:spcPts val="0"/>
              </a:spcAft>
              <a:buSzPts val="1665"/>
              <a:buFont typeface="Noto Sans Symbols"/>
              <a:buChar char="⮚"/>
            </a:pPr>
            <a:r>
              <a:rPr b="0" i="0" lang="en-US" sz="1665" u="none" strike="noStrike"/>
              <a:t> Excessive anterior movement, a positive anterior drawer sign, indicates anterior cruciate laxity.</a:t>
            </a:r>
            <a:endParaRPr/>
          </a:p>
          <a:p>
            <a:pPr indent="-105727" lvl="0" marL="91440" rtl="0" algn="l">
              <a:lnSpc>
                <a:spcPct val="70000"/>
              </a:lnSpc>
              <a:spcBef>
                <a:spcPts val="1400"/>
              </a:spcBef>
              <a:spcAft>
                <a:spcPts val="0"/>
              </a:spcAft>
              <a:buSzPts val="1665"/>
              <a:buFont typeface="Noto Sans Symbols"/>
              <a:buChar char="⮚"/>
            </a:pPr>
            <a:r>
              <a:rPr lang="en-US" sz="1665"/>
              <a:t>Mostly examines the anteromedial bundle.</a:t>
            </a:r>
            <a:endParaRPr b="0" i="0" sz="1665" u="none" strike="noStrike"/>
          </a:p>
          <a:p>
            <a:pPr indent="0" lvl="0" marL="91440" rtl="0" algn="l">
              <a:lnSpc>
                <a:spcPct val="70000"/>
              </a:lnSpc>
              <a:spcBef>
                <a:spcPts val="1400"/>
              </a:spcBef>
              <a:spcAft>
                <a:spcPts val="0"/>
              </a:spcAft>
              <a:buSzPts val="1665"/>
              <a:buNone/>
            </a:pPr>
            <a:r>
              <a:t/>
            </a:r>
            <a:endParaRPr sz="1665"/>
          </a:p>
        </p:txBody>
      </p:sp>
      <p:pic>
        <p:nvPicPr>
          <p:cNvPr id="229" name="Google Shape;229;p11"/>
          <p:cNvPicPr preferRelativeResize="0"/>
          <p:nvPr>
            <p:ph idx="1" type="body"/>
          </p:nvPr>
        </p:nvPicPr>
        <p:blipFill rotWithShape="1">
          <a:blip r:embed="rId3">
            <a:alphaModFix/>
          </a:blip>
          <a:srcRect b="0" l="0" r="0" t="0"/>
          <a:stretch/>
        </p:blipFill>
        <p:spPr>
          <a:xfrm>
            <a:off x="4736126" y="2291367"/>
            <a:ext cx="6909577" cy="31956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cxnSp>
        <p:nvCxnSpPr>
          <p:cNvPr id="234" name="Google Shape;234;p12"/>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35" name="Google Shape;235;p12"/>
          <p:cNvSpPr txBox="1"/>
          <p:nvPr>
            <p:ph type="title"/>
          </p:nvPr>
        </p:nvSpPr>
        <p:spPr>
          <a:xfrm>
            <a:off x="855162" y="615778"/>
            <a:ext cx="6082351" cy="1335492"/>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ACL – EXAMINATION </a:t>
            </a:r>
            <a:endParaRPr/>
          </a:p>
        </p:txBody>
      </p:sp>
      <p:sp>
        <p:nvSpPr>
          <p:cNvPr id="236" name="Google Shape;236;p12"/>
          <p:cNvSpPr txBox="1"/>
          <p:nvPr>
            <p:ph idx="2" type="body"/>
          </p:nvPr>
        </p:nvSpPr>
        <p:spPr>
          <a:xfrm>
            <a:off x="855162" y="1920706"/>
            <a:ext cx="3481751" cy="4110967"/>
          </a:xfrm>
          <a:prstGeom prst="rect">
            <a:avLst/>
          </a:prstGeom>
          <a:noFill/>
          <a:ln>
            <a:noFill/>
          </a:ln>
        </p:spPr>
        <p:txBody>
          <a:bodyPr anchorCtr="0" anchor="t" bIns="45700" lIns="45700" spcFirstLastPara="1" rIns="45700" wrap="square" tIns="45700">
            <a:normAutofit/>
          </a:bodyPr>
          <a:lstStyle/>
          <a:p>
            <a:pPr indent="-114300" lvl="0" marL="91440" rtl="0" algn="l">
              <a:lnSpc>
                <a:spcPct val="90000"/>
              </a:lnSpc>
              <a:spcBef>
                <a:spcPts val="0"/>
              </a:spcBef>
              <a:spcAft>
                <a:spcPts val="0"/>
              </a:spcAft>
              <a:buSzPts val="1800"/>
              <a:buChar char=" "/>
            </a:pPr>
            <a:r>
              <a:rPr b="1" lang="en-US" sz="1800"/>
              <a:t>Lachman test</a:t>
            </a:r>
            <a:endParaRPr/>
          </a:p>
          <a:p>
            <a:pPr indent="-114300" lvl="0" marL="91440" rtl="0" algn="l">
              <a:lnSpc>
                <a:spcPct val="90000"/>
              </a:lnSpc>
              <a:spcBef>
                <a:spcPts val="1400"/>
              </a:spcBef>
              <a:spcAft>
                <a:spcPts val="0"/>
              </a:spcAft>
              <a:buSzPts val="1800"/>
              <a:buFont typeface="Noto Sans Symbols"/>
              <a:buChar char="⮚"/>
            </a:pPr>
            <a:r>
              <a:rPr b="0" i="0" lang="en-US" sz="1800" u="none" strike="noStrike"/>
              <a:t>The patient’s knee is flexed 20 degrees; with one hand grasping the lower thigh and the other the upper part of the leg, the joint surfaces are shifted backwards and forwards upon each other. If the knee is stable, there should be no gliding.</a:t>
            </a:r>
            <a:endParaRPr/>
          </a:p>
          <a:p>
            <a:pPr indent="-114300" lvl="0" marL="91440" rtl="0" algn="l">
              <a:lnSpc>
                <a:spcPct val="90000"/>
              </a:lnSpc>
              <a:spcBef>
                <a:spcPts val="1400"/>
              </a:spcBef>
              <a:spcAft>
                <a:spcPts val="0"/>
              </a:spcAft>
              <a:buSzPts val="1800"/>
              <a:buFont typeface="Noto Sans Symbols"/>
              <a:buChar char="⮚"/>
            </a:pPr>
            <a:r>
              <a:rPr b="0" i="0" lang="en-US" sz="1800" u="none" strike="noStrike"/>
              <a:t>More sensitive, but difficult if the patient has big thighs (or the examiner has small hands). </a:t>
            </a:r>
            <a:endParaRPr/>
          </a:p>
          <a:p>
            <a:pPr indent="-114300" lvl="0" marL="91440" rtl="0" algn="l">
              <a:lnSpc>
                <a:spcPct val="90000"/>
              </a:lnSpc>
              <a:spcBef>
                <a:spcPts val="1400"/>
              </a:spcBef>
              <a:spcAft>
                <a:spcPts val="0"/>
              </a:spcAft>
              <a:buSzPts val="1800"/>
              <a:buFont typeface="Noto Sans Symbols"/>
              <a:buChar char="⮚"/>
            </a:pPr>
            <a:r>
              <a:rPr lang="en-US" sz="1800"/>
              <a:t> Mostly examines the posterolateral bundle.</a:t>
            </a:r>
            <a:endParaRPr b="0" i="0" sz="1800" u="none" strike="noStrike"/>
          </a:p>
          <a:p>
            <a:pPr indent="0" lvl="0" marL="91440" rtl="0" algn="l">
              <a:lnSpc>
                <a:spcPct val="90000"/>
              </a:lnSpc>
              <a:spcBef>
                <a:spcPts val="1400"/>
              </a:spcBef>
              <a:spcAft>
                <a:spcPts val="0"/>
              </a:spcAft>
              <a:buSzPts val="1800"/>
              <a:buNone/>
            </a:pPr>
            <a:r>
              <a:t/>
            </a:r>
            <a:endParaRPr sz="1800"/>
          </a:p>
        </p:txBody>
      </p:sp>
      <p:pic>
        <p:nvPicPr>
          <p:cNvPr id="237" name="Google Shape;237;p12"/>
          <p:cNvPicPr preferRelativeResize="0"/>
          <p:nvPr>
            <p:ph idx="1" type="body"/>
          </p:nvPr>
        </p:nvPicPr>
        <p:blipFill rotWithShape="1">
          <a:blip r:embed="rId3">
            <a:alphaModFix/>
          </a:blip>
          <a:srcRect b="0" l="0" r="0" t="0"/>
          <a:stretch/>
        </p:blipFill>
        <p:spPr>
          <a:xfrm>
            <a:off x="4682099" y="1831160"/>
            <a:ext cx="6909577" cy="31956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cxnSp>
        <p:nvCxnSpPr>
          <p:cNvPr id="243" name="Google Shape;243;p1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44" name="Google Shape;244;p13"/>
          <p:cNvSpPr txBox="1"/>
          <p:nvPr>
            <p:ph type="title"/>
          </p:nvPr>
        </p:nvSpPr>
        <p:spPr>
          <a:xfrm>
            <a:off x="914797" y="585217"/>
            <a:ext cx="443245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ACL – EXAMINATION </a:t>
            </a:r>
            <a:endParaRPr/>
          </a:p>
        </p:txBody>
      </p:sp>
      <p:sp>
        <p:nvSpPr>
          <p:cNvPr id="245" name="Google Shape;245;p13"/>
          <p:cNvSpPr txBox="1"/>
          <p:nvPr>
            <p:ph idx="1" type="body"/>
          </p:nvPr>
        </p:nvSpPr>
        <p:spPr>
          <a:xfrm>
            <a:off x="914797" y="1969476"/>
            <a:ext cx="3587262" cy="4303307"/>
          </a:xfrm>
          <a:prstGeom prst="rect">
            <a:avLst/>
          </a:prstGeom>
          <a:noFill/>
          <a:ln>
            <a:noFill/>
          </a:ln>
        </p:spPr>
        <p:txBody>
          <a:bodyPr anchorCtr="0" anchor="t" bIns="45700" lIns="45700" spcFirstLastPara="1" rIns="45700" wrap="square" tIns="45700">
            <a:normAutofit/>
          </a:bodyPr>
          <a:lstStyle/>
          <a:p>
            <a:pPr indent="-114300" lvl="0" marL="91440" rtl="0" algn="l">
              <a:lnSpc>
                <a:spcPct val="90000"/>
              </a:lnSpc>
              <a:spcBef>
                <a:spcPts val="0"/>
              </a:spcBef>
              <a:spcAft>
                <a:spcPts val="0"/>
              </a:spcAft>
              <a:buSzPts val="1800"/>
              <a:buChar char=" "/>
            </a:pPr>
            <a:r>
              <a:rPr b="1" lang="en-US" sz="1800"/>
              <a:t>Pivot shift test</a:t>
            </a:r>
            <a:endParaRPr/>
          </a:p>
          <a:p>
            <a:pPr indent="-114300" lvl="0" marL="91440" rtl="0" algn="l">
              <a:lnSpc>
                <a:spcPct val="90000"/>
              </a:lnSpc>
              <a:spcBef>
                <a:spcPts val="1400"/>
              </a:spcBef>
              <a:spcAft>
                <a:spcPts val="0"/>
              </a:spcAft>
              <a:buSzPts val="1800"/>
              <a:buFont typeface="Noto Sans Symbols"/>
              <a:buChar char="⮚"/>
            </a:pPr>
            <a:r>
              <a:rPr lang="en-US" sz="1800"/>
              <a:t>The patient lies supine with the lower limb completely relaxed. </a:t>
            </a:r>
            <a:endParaRPr/>
          </a:p>
          <a:p>
            <a:pPr indent="-114300" lvl="0" marL="91440" rtl="0" algn="l">
              <a:lnSpc>
                <a:spcPct val="90000"/>
              </a:lnSpc>
              <a:spcBef>
                <a:spcPts val="1400"/>
              </a:spcBef>
              <a:spcAft>
                <a:spcPts val="0"/>
              </a:spcAft>
              <a:buSzPts val="1800"/>
              <a:buFont typeface="Noto Sans Symbols"/>
              <a:buChar char="⮚"/>
            </a:pPr>
            <a:r>
              <a:rPr lang="en-US" sz="1800"/>
              <a:t>The examiner lifts the leg with the knee held in full extension and the tibia internally rotated. A valgus force is then applied to the lateral side of the joint as the knee is flexed; a sudden posterior movement of the tibia is seen and felt as the joint is fully re-located (a ‘click’ can be heard). The test is sometimes quite painful.</a:t>
            </a:r>
            <a:endParaRPr/>
          </a:p>
          <a:p>
            <a:pPr indent="-114300" lvl="0" marL="91440" rtl="0" algn="l">
              <a:lnSpc>
                <a:spcPct val="90000"/>
              </a:lnSpc>
              <a:spcBef>
                <a:spcPts val="1400"/>
              </a:spcBef>
              <a:spcAft>
                <a:spcPts val="0"/>
              </a:spcAft>
              <a:buSzPts val="1800"/>
              <a:buFont typeface="Noto Sans Symbols"/>
              <a:buChar char="⮚"/>
            </a:pPr>
            <a:r>
              <a:rPr lang="en-US" sz="1800"/>
              <a:t>Highly sensitive and specific.</a:t>
            </a:r>
            <a:endParaRPr/>
          </a:p>
          <a:p>
            <a:pPr indent="0" lvl="0" marL="91440" rtl="0" algn="l">
              <a:lnSpc>
                <a:spcPct val="90000"/>
              </a:lnSpc>
              <a:spcBef>
                <a:spcPts val="1400"/>
              </a:spcBef>
              <a:spcAft>
                <a:spcPts val="0"/>
              </a:spcAft>
              <a:buSzPts val="1800"/>
              <a:buNone/>
            </a:pPr>
            <a:r>
              <a:t/>
            </a:r>
            <a:endParaRPr b="1" sz="1800"/>
          </a:p>
        </p:txBody>
      </p:sp>
      <p:pic>
        <p:nvPicPr>
          <p:cNvPr id="246" name="Google Shape;246;p13"/>
          <p:cNvPicPr preferRelativeResize="0"/>
          <p:nvPr>
            <p:ph idx="2" type="body"/>
          </p:nvPr>
        </p:nvPicPr>
        <p:blipFill rotWithShape="1">
          <a:blip r:embed="rId3">
            <a:alphaModFix/>
          </a:blip>
          <a:srcRect b="0" l="0" r="0" t="0"/>
          <a:stretch/>
        </p:blipFill>
        <p:spPr>
          <a:xfrm>
            <a:off x="4803299" y="2403012"/>
            <a:ext cx="6626701" cy="30648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cxnSp>
        <p:nvCxnSpPr>
          <p:cNvPr id="252" name="Google Shape;252;p14"/>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53" name="Google Shape;253;p14"/>
          <p:cNvSpPr txBox="1"/>
          <p:nvPr>
            <p:ph type="title"/>
          </p:nvPr>
        </p:nvSpPr>
        <p:spPr>
          <a:xfrm>
            <a:off x="920260" y="585216"/>
            <a:ext cx="313358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ACL - IMAGING</a:t>
            </a:r>
            <a:endParaRPr/>
          </a:p>
        </p:txBody>
      </p:sp>
      <p:sp>
        <p:nvSpPr>
          <p:cNvPr id="254" name="Google Shape;254;p14"/>
          <p:cNvSpPr txBox="1"/>
          <p:nvPr>
            <p:ph idx="1" type="body"/>
          </p:nvPr>
        </p:nvSpPr>
        <p:spPr>
          <a:xfrm>
            <a:off x="920259" y="1959413"/>
            <a:ext cx="3133580" cy="3931920"/>
          </a:xfrm>
          <a:prstGeom prst="rect">
            <a:avLst/>
          </a:prstGeom>
          <a:noFill/>
          <a:ln>
            <a:noFill/>
          </a:ln>
        </p:spPr>
        <p:txBody>
          <a:bodyPr anchorCtr="0" anchor="t" bIns="45700" lIns="45700" spcFirstLastPara="1" rIns="45700" wrap="square" tIns="45700">
            <a:normAutofit/>
          </a:bodyPr>
          <a:lstStyle/>
          <a:p>
            <a:pPr indent="0" lvl="0" marL="0" rtl="0" algn="l">
              <a:lnSpc>
                <a:spcPct val="80000"/>
              </a:lnSpc>
              <a:spcBef>
                <a:spcPts val="0"/>
              </a:spcBef>
              <a:spcAft>
                <a:spcPts val="0"/>
              </a:spcAft>
              <a:buSzPts val="1850"/>
              <a:buNone/>
            </a:pPr>
            <a:r>
              <a:rPr b="1" lang="en-US" sz="1850"/>
              <a:t>Plain x-rays</a:t>
            </a:r>
            <a:r>
              <a:rPr lang="en-US" sz="1850"/>
              <a:t>:</a:t>
            </a:r>
            <a:endParaRPr/>
          </a:p>
          <a:p>
            <a:pPr indent="-117475" lvl="0" marL="91440" rtl="0" algn="l">
              <a:lnSpc>
                <a:spcPct val="80000"/>
              </a:lnSpc>
              <a:spcBef>
                <a:spcPts val="1400"/>
              </a:spcBef>
              <a:spcAft>
                <a:spcPts val="0"/>
              </a:spcAft>
              <a:buSzPts val="1850"/>
              <a:buFont typeface="Arial"/>
              <a:buChar char="•"/>
            </a:pPr>
            <a:r>
              <a:rPr lang="en-US" sz="1850"/>
              <a:t>Usually normal.</a:t>
            </a:r>
            <a:endParaRPr/>
          </a:p>
          <a:p>
            <a:pPr indent="-117475" lvl="0" marL="91440" rtl="0" algn="l">
              <a:lnSpc>
                <a:spcPct val="80000"/>
              </a:lnSpc>
              <a:spcBef>
                <a:spcPts val="1400"/>
              </a:spcBef>
              <a:spcAft>
                <a:spcPts val="0"/>
              </a:spcAft>
              <a:buSzPts val="1850"/>
              <a:buFont typeface="Arial"/>
              <a:buChar char="•"/>
            </a:pPr>
            <a:r>
              <a:rPr lang="en-US" sz="1850"/>
              <a:t>May show that the ligament has avulsed a small piece of bone from the tibial spine by the anterior cruciate ligament.</a:t>
            </a:r>
            <a:endParaRPr/>
          </a:p>
          <a:p>
            <a:pPr indent="-117475" lvl="0" marL="91440" rtl="0" algn="l">
              <a:lnSpc>
                <a:spcPct val="80000"/>
              </a:lnSpc>
              <a:spcBef>
                <a:spcPts val="1400"/>
              </a:spcBef>
              <a:spcAft>
                <a:spcPts val="0"/>
              </a:spcAft>
              <a:buSzPts val="1850"/>
              <a:buFont typeface="Arial"/>
              <a:buChar char="•"/>
            </a:pPr>
            <a:r>
              <a:rPr lang="en-US" sz="1850"/>
              <a:t>Or Avulsion from the near edge of the lateral tibial condyle by the iliotibial tract or capsule (a Segond fracture, which is often associated with anterior cruciate ligament and meniscal injuries).</a:t>
            </a:r>
            <a:endParaRPr/>
          </a:p>
          <a:p>
            <a:pPr indent="0" lvl="0" marL="91440" rtl="0" algn="l">
              <a:lnSpc>
                <a:spcPct val="80000"/>
              </a:lnSpc>
              <a:spcBef>
                <a:spcPts val="1400"/>
              </a:spcBef>
              <a:spcAft>
                <a:spcPts val="0"/>
              </a:spcAft>
              <a:buSzPts val="1850"/>
              <a:buFont typeface="Arial"/>
              <a:buNone/>
            </a:pPr>
            <a:r>
              <a:t/>
            </a:r>
            <a:endParaRPr sz="1850"/>
          </a:p>
        </p:txBody>
      </p:sp>
      <p:pic>
        <p:nvPicPr>
          <p:cNvPr id="255" name="Google Shape;255;p14"/>
          <p:cNvPicPr preferRelativeResize="0"/>
          <p:nvPr>
            <p:ph idx="2" type="body"/>
          </p:nvPr>
        </p:nvPicPr>
        <p:blipFill rotWithShape="1">
          <a:blip r:embed="rId3">
            <a:alphaModFix/>
          </a:blip>
          <a:srcRect b="0" l="0" r="0" t="0"/>
          <a:stretch/>
        </p:blipFill>
        <p:spPr>
          <a:xfrm>
            <a:off x="4157707" y="2084832"/>
            <a:ext cx="7960908" cy="33634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cxnSp>
        <p:nvCxnSpPr>
          <p:cNvPr id="261" name="Google Shape;261;p15"/>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62" name="Google Shape;262;p15"/>
          <p:cNvSpPr txBox="1"/>
          <p:nvPr>
            <p:ph type="title"/>
          </p:nvPr>
        </p:nvSpPr>
        <p:spPr>
          <a:xfrm>
            <a:off x="90485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ACL - IMAGING</a:t>
            </a:r>
            <a:endParaRPr/>
          </a:p>
        </p:txBody>
      </p:sp>
      <p:sp>
        <p:nvSpPr>
          <p:cNvPr id="263" name="Google Shape;263;p15"/>
          <p:cNvSpPr txBox="1"/>
          <p:nvPr>
            <p:ph idx="1" type="body"/>
          </p:nvPr>
        </p:nvSpPr>
        <p:spPr>
          <a:xfrm>
            <a:off x="904858" y="1937790"/>
            <a:ext cx="4943060"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000"/>
              <a:buNone/>
            </a:pPr>
            <a:r>
              <a:rPr b="1" lang="en-US" sz="2000"/>
              <a:t>MRI:</a:t>
            </a:r>
            <a:endParaRPr/>
          </a:p>
          <a:p>
            <a:pPr indent="-127000" lvl="0" marL="91440" rtl="0" algn="l">
              <a:lnSpc>
                <a:spcPct val="90000"/>
              </a:lnSpc>
              <a:spcBef>
                <a:spcPts val="1400"/>
              </a:spcBef>
              <a:spcAft>
                <a:spcPts val="0"/>
              </a:spcAft>
              <a:buSzPts val="2000"/>
              <a:buFont typeface="Arial"/>
              <a:buChar char="•"/>
            </a:pPr>
            <a:r>
              <a:rPr b="0" i="0" lang="en-US" sz="2000" u="none" strike="noStrike"/>
              <a:t>Gold Standard</a:t>
            </a:r>
            <a:endParaRPr/>
          </a:p>
          <a:p>
            <a:pPr indent="-127000" lvl="0" marL="91440" rtl="0" algn="l">
              <a:lnSpc>
                <a:spcPct val="90000"/>
              </a:lnSpc>
              <a:spcBef>
                <a:spcPts val="1400"/>
              </a:spcBef>
              <a:spcAft>
                <a:spcPts val="0"/>
              </a:spcAft>
              <a:buSzPts val="2000"/>
              <a:buFont typeface="Arial"/>
              <a:buChar char="•"/>
            </a:pPr>
            <a:r>
              <a:rPr b="0" i="0" lang="en-US" sz="2000" u="none" strike="noStrike"/>
              <a:t>Helpful in distinguishing partial from complete ligament tears.</a:t>
            </a:r>
            <a:endParaRPr/>
          </a:p>
          <a:p>
            <a:pPr indent="-127000" lvl="0" marL="91440" rtl="0" algn="l">
              <a:lnSpc>
                <a:spcPct val="90000"/>
              </a:lnSpc>
              <a:spcBef>
                <a:spcPts val="1400"/>
              </a:spcBef>
              <a:spcAft>
                <a:spcPts val="0"/>
              </a:spcAft>
              <a:buSzPts val="2000"/>
              <a:buFont typeface="Arial"/>
              <a:buChar char="•"/>
            </a:pPr>
            <a:r>
              <a:rPr b="0" i="0" lang="en-US" sz="2000" u="none" strike="noStrike"/>
              <a:t>In Rupture; the ACL will be torn, and the PCL is redundant.</a:t>
            </a:r>
            <a:endParaRPr/>
          </a:p>
          <a:p>
            <a:pPr indent="-127000" lvl="0" marL="91440" rtl="0" algn="l">
              <a:lnSpc>
                <a:spcPct val="90000"/>
              </a:lnSpc>
              <a:spcBef>
                <a:spcPts val="1400"/>
              </a:spcBef>
              <a:spcAft>
                <a:spcPts val="0"/>
              </a:spcAft>
              <a:buSzPts val="2000"/>
              <a:buFont typeface="Arial"/>
              <a:buChar char="•"/>
            </a:pPr>
            <a:r>
              <a:rPr b="0" i="0" lang="en-US" sz="2000" u="none" strike="noStrike"/>
              <a:t>It may also reveal ‘bone bruising’ on lateral femoral condyle or tibial plateau.  </a:t>
            </a:r>
            <a:endParaRPr/>
          </a:p>
          <a:p>
            <a:pPr indent="-127000" lvl="0" marL="91440" rtl="0" algn="l">
              <a:lnSpc>
                <a:spcPct val="90000"/>
              </a:lnSpc>
              <a:spcBef>
                <a:spcPts val="1400"/>
              </a:spcBef>
              <a:spcAft>
                <a:spcPts val="0"/>
              </a:spcAft>
              <a:buSzPts val="2000"/>
              <a:buFont typeface="Noto Sans Symbols"/>
              <a:buChar char="❖"/>
            </a:pPr>
            <a:r>
              <a:rPr lang="en-US" sz="2000"/>
              <a:t> Two pathognomonic for ACL injury: a Segond fracture and bone bruises.</a:t>
            </a:r>
            <a:endParaRPr/>
          </a:p>
          <a:p>
            <a:pPr indent="0" lvl="0" marL="91440" rtl="0" algn="l">
              <a:lnSpc>
                <a:spcPct val="90000"/>
              </a:lnSpc>
              <a:spcBef>
                <a:spcPts val="1400"/>
              </a:spcBef>
              <a:spcAft>
                <a:spcPts val="0"/>
              </a:spcAft>
              <a:buSzPts val="2000"/>
              <a:buNone/>
            </a:pPr>
            <a:r>
              <a:t/>
            </a:r>
            <a:endParaRPr sz="2000"/>
          </a:p>
        </p:txBody>
      </p:sp>
      <p:pic>
        <p:nvPicPr>
          <p:cNvPr descr="Where is the ACL? | Missoula Bone &amp; Joint" id="264" name="Google Shape;264;p15"/>
          <p:cNvPicPr preferRelativeResize="0"/>
          <p:nvPr/>
        </p:nvPicPr>
        <p:blipFill rotWithShape="1">
          <a:blip r:embed="rId3">
            <a:alphaModFix/>
          </a:blip>
          <a:srcRect b="0" l="0" r="0" t="0"/>
          <a:stretch/>
        </p:blipFill>
        <p:spPr>
          <a:xfrm>
            <a:off x="6129340" y="446581"/>
            <a:ext cx="5422581" cy="2982419"/>
          </a:xfrm>
          <a:prstGeom prst="rect">
            <a:avLst/>
          </a:prstGeom>
          <a:noFill/>
          <a:ln>
            <a:noFill/>
          </a:ln>
        </p:spPr>
      </p:pic>
      <p:pic>
        <p:nvPicPr>
          <p:cNvPr id="265" name="Google Shape;265;p15"/>
          <p:cNvPicPr preferRelativeResize="0"/>
          <p:nvPr>
            <p:ph idx="2" type="body"/>
          </p:nvPr>
        </p:nvPicPr>
        <p:blipFill rotWithShape="1">
          <a:blip r:embed="rId4">
            <a:alphaModFix/>
          </a:blip>
          <a:srcRect b="7520" l="0" r="0" t="0"/>
          <a:stretch/>
        </p:blipFill>
        <p:spPr>
          <a:xfrm>
            <a:off x="6129340" y="3589867"/>
            <a:ext cx="5422581" cy="26829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cxnSp>
        <p:nvCxnSpPr>
          <p:cNvPr id="270" name="Google Shape;270;p16"/>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71" name="Google Shape;271;p16"/>
          <p:cNvSpPr txBox="1"/>
          <p:nvPr>
            <p:ph type="title"/>
          </p:nvPr>
        </p:nvSpPr>
        <p:spPr>
          <a:xfrm>
            <a:off x="875040" y="729501"/>
            <a:ext cx="6066818" cy="1108045"/>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ACL - TREATMENT</a:t>
            </a:r>
            <a:endParaRPr/>
          </a:p>
        </p:txBody>
      </p:sp>
      <p:sp>
        <p:nvSpPr>
          <p:cNvPr id="272" name="Google Shape;272;p16"/>
          <p:cNvSpPr txBox="1"/>
          <p:nvPr>
            <p:ph idx="1" type="body"/>
          </p:nvPr>
        </p:nvSpPr>
        <p:spPr>
          <a:xfrm>
            <a:off x="875040" y="1952871"/>
            <a:ext cx="6489856" cy="4357101"/>
          </a:xfrm>
          <a:prstGeom prst="rect">
            <a:avLst/>
          </a:prstGeom>
          <a:noFill/>
          <a:ln>
            <a:noFill/>
          </a:ln>
        </p:spPr>
        <p:txBody>
          <a:bodyPr anchorCtr="0" anchor="t" bIns="45700" lIns="45700" spcFirstLastPara="1" rIns="45700" wrap="square" tIns="45700">
            <a:normAutofit/>
          </a:bodyPr>
          <a:lstStyle/>
          <a:p>
            <a:pPr indent="-105727" lvl="0" marL="91440" rtl="0" algn="l">
              <a:lnSpc>
                <a:spcPct val="100000"/>
              </a:lnSpc>
              <a:spcBef>
                <a:spcPts val="0"/>
              </a:spcBef>
              <a:spcAft>
                <a:spcPts val="0"/>
              </a:spcAft>
              <a:buSzPts val="1665"/>
              <a:buFont typeface="Arial"/>
              <a:buChar char="•"/>
            </a:pPr>
            <a:r>
              <a:rPr lang="en-US" sz="1665"/>
              <a:t>Treatment is decided according to the lifestyle of the patient.</a:t>
            </a:r>
            <a:endParaRPr/>
          </a:p>
          <a:p>
            <a:pPr indent="-137159" lvl="2" marL="448056" rtl="0" algn="l">
              <a:lnSpc>
                <a:spcPct val="100000"/>
              </a:lnSpc>
              <a:spcBef>
                <a:spcPts val="400"/>
              </a:spcBef>
              <a:spcAft>
                <a:spcPts val="0"/>
              </a:spcAft>
              <a:buSzPts val="1665"/>
              <a:buFont typeface="Noto Sans Symbols"/>
              <a:buChar char="⮚"/>
            </a:pPr>
            <a:r>
              <a:rPr lang="en-US" sz="1665"/>
              <a:t>Office works are usually treated conservatively while young adults and athletes undergo surgery.</a:t>
            </a:r>
            <a:endParaRPr/>
          </a:p>
          <a:p>
            <a:pPr indent="-111569" lvl="0" marL="91440" rtl="0" algn="l">
              <a:lnSpc>
                <a:spcPct val="100000"/>
              </a:lnSpc>
              <a:spcBef>
                <a:spcPts val="1600"/>
              </a:spcBef>
              <a:spcAft>
                <a:spcPts val="0"/>
              </a:spcAft>
              <a:buSzPts val="1757"/>
              <a:buFont typeface="Arial"/>
              <a:buChar char="•"/>
            </a:pPr>
            <a:r>
              <a:rPr b="1" lang="en-US" sz="1757"/>
              <a:t>Non-Operative:</a:t>
            </a:r>
            <a:endParaRPr/>
          </a:p>
          <a:p>
            <a:pPr indent="-342900" lvl="2" marL="699516" rtl="0" algn="l">
              <a:lnSpc>
                <a:spcPct val="100000"/>
              </a:lnSpc>
              <a:spcBef>
                <a:spcPts val="400"/>
              </a:spcBef>
              <a:spcAft>
                <a:spcPts val="0"/>
              </a:spcAft>
              <a:buSzPts val="1665"/>
              <a:buFont typeface="Twentieth Century"/>
              <a:buAutoNum type="arabicPeriod"/>
            </a:pPr>
            <a:r>
              <a:rPr lang="en-US" sz="1665"/>
              <a:t>Physical Therapy &amp; Lifestyle Modifications.</a:t>
            </a:r>
            <a:endParaRPr/>
          </a:p>
          <a:p>
            <a:pPr indent="-342900" lvl="2" marL="699516" rtl="0" algn="l">
              <a:lnSpc>
                <a:spcPct val="100000"/>
              </a:lnSpc>
              <a:spcBef>
                <a:spcPts val="600"/>
              </a:spcBef>
              <a:spcAft>
                <a:spcPts val="0"/>
              </a:spcAft>
              <a:buSzPts val="1665"/>
              <a:buFont typeface="Twentieth Century"/>
              <a:buAutoNum type="arabicPeriod"/>
            </a:pPr>
            <a:r>
              <a:rPr lang="en-US" sz="1665"/>
              <a:t>Strengthening of the Hamstrings muscles.</a:t>
            </a:r>
            <a:endParaRPr/>
          </a:p>
          <a:p>
            <a:pPr indent="-137160" lvl="1" marL="265176" rtl="0" algn="l">
              <a:lnSpc>
                <a:spcPct val="100000"/>
              </a:lnSpc>
              <a:spcBef>
                <a:spcPts val="600"/>
              </a:spcBef>
              <a:spcAft>
                <a:spcPts val="0"/>
              </a:spcAft>
              <a:buSzPts val="1665"/>
              <a:buFont typeface="Arial"/>
              <a:buChar char="•"/>
            </a:pPr>
            <a:r>
              <a:rPr lang="en-US" sz="1665"/>
              <a:t>Indicated in </a:t>
            </a:r>
            <a:endParaRPr/>
          </a:p>
          <a:p>
            <a:pPr indent="-285750" lvl="2" marL="642366" rtl="0" algn="l">
              <a:lnSpc>
                <a:spcPct val="100000"/>
              </a:lnSpc>
              <a:spcBef>
                <a:spcPts val="600"/>
              </a:spcBef>
              <a:spcAft>
                <a:spcPts val="0"/>
              </a:spcAft>
              <a:buSzPts val="1665"/>
              <a:buFont typeface="Noto Sans Symbols"/>
              <a:buChar char="❑"/>
            </a:pPr>
            <a:r>
              <a:rPr lang="en-US" sz="1665"/>
              <a:t>Low demand patients with decreased laxity.</a:t>
            </a:r>
            <a:endParaRPr/>
          </a:p>
          <a:p>
            <a:pPr indent="-285750" lvl="2" marL="642366" rtl="0" algn="l">
              <a:lnSpc>
                <a:spcPct val="100000"/>
              </a:lnSpc>
              <a:spcBef>
                <a:spcPts val="600"/>
              </a:spcBef>
              <a:spcAft>
                <a:spcPts val="0"/>
              </a:spcAft>
              <a:buSzPts val="1665"/>
              <a:buFont typeface="Noto Sans Symbols"/>
              <a:buChar char="❑"/>
            </a:pPr>
            <a:r>
              <a:rPr lang="en-US" sz="1665"/>
              <a:t>Recreational athlete not participating in cutting/pivoting activities</a:t>
            </a:r>
            <a:endParaRPr/>
          </a:p>
          <a:p>
            <a:pPr indent="-137160" lvl="1" marL="265176" rtl="0" algn="l">
              <a:lnSpc>
                <a:spcPct val="100000"/>
              </a:lnSpc>
              <a:spcBef>
                <a:spcPts val="600"/>
              </a:spcBef>
              <a:spcAft>
                <a:spcPts val="0"/>
              </a:spcAft>
              <a:buSzPts val="1665"/>
              <a:buFont typeface="Arial"/>
              <a:buChar char="•"/>
            </a:pPr>
            <a:r>
              <a:rPr lang="en-US" sz="1665"/>
              <a:t>Outcome is an increased meniscal/cartilage damage </a:t>
            </a:r>
            <a:endParaRPr/>
          </a:p>
          <a:p>
            <a:pPr indent="-137159" lvl="2" marL="448056" rtl="0" algn="l">
              <a:lnSpc>
                <a:spcPct val="100000"/>
              </a:lnSpc>
              <a:spcBef>
                <a:spcPts val="600"/>
              </a:spcBef>
              <a:spcAft>
                <a:spcPts val="0"/>
              </a:spcAft>
              <a:buSzPts val="1665"/>
              <a:buFont typeface="Noto Sans Symbols"/>
              <a:buChar char="❑"/>
            </a:pPr>
            <a:r>
              <a:rPr lang="en-US" sz="1665"/>
              <a:t>Loss of meniscal integrity, the frequency of buckling episodes, level I and II activity (e.g. jumping, cutting, side-to-side sports, heavy manual labor)</a:t>
            </a:r>
            <a:endParaRPr/>
          </a:p>
          <a:p>
            <a:pPr indent="0" lvl="0" marL="91440" rtl="0" algn="l">
              <a:lnSpc>
                <a:spcPct val="100000"/>
              </a:lnSpc>
              <a:spcBef>
                <a:spcPts val="1600"/>
              </a:spcBef>
              <a:spcAft>
                <a:spcPts val="0"/>
              </a:spcAft>
              <a:buSzPts val="1665"/>
              <a:buFont typeface="Arial"/>
              <a:buNone/>
            </a:pPr>
            <a:r>
              <a:t/>
            </a:r>
            <a:endParaRPr sz="1665"/>
          </a:p>
        </p:txBody>
      </p:sp>
      <p:pic>
        <p:nvPicPr>
          <p:cNvPr id="273" name="Google Shape;273;p16"/>
          <p:cNvPicPr preferRelativeResize="0"/>
          <p:nvPr>
            <p:ph idx="2" type="body"/>
          </p:nvPr>
        </p:nvPicPr>
        <p:blipFill rotWithShape="1">
          <a:blip r:embed="rId3">
            <a:alphaModFix/>
          </a:blip>
          <a:srcRect b="0" l="0" r="0" t="0"/>
          <a:stretch/>
        </p:blipFill>
        <p:spPr>
          <a:xfrm>
            <a:off x="7729926" y="2084832"/>
            <a:ext cx="3933840" cy="40931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cxnSp>
        <p:nvCxnSpPr>
          <p:cNvPr id="278" name="Google Shape;278;p17"/>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279" name="Google Shape;279;p17"/>
          <p:cNvSpPr txBox="1"/>
          <p:nvPr>
            <p:ph type="title"/>
          </p:nvPr>
        </p:nvSpPr>
        <p:spPr>
          <a:xfrm>
            <a:off x="893063" y="785879"/>
            <a:ext cx="6066818" cy="995289"/>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ACL - TREATMENT</a:t>
            </a:r>
            <a:endParaRPr/>
          </a:p>
        </p:txBody>
      </p:sp>
      <p:sp>
        <p:nvSpPr>
          <p:cNvPr id="280" name="Google Shape;280;p17"/>
          <p:cNvSpPr txBox="1"/>
          <p:nvPr>
            <p:ph idx="1" type="body"/>
          </p:nvPr>
        </p:nvSpPr>
        <p:spPr>
          <a:xfrm>
            <a:off x="893063" y="1878496"/>
            <a:ext cx="6328947" cy="4631635"/>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2035"/>
              <a:buNone/>
            </a:pPr>
            <a:r>
              <a:rPr b="1" lang="en-US" sz="2035"/>
              <a:t>Operative</a:t>
            </a:r>
            <a:endParaRPr/>
          </a:p>
          <a:p>
            <a:pPr indent="-137160" lvl="1" marL="265176" rtl="0" algn="l">
              <a:lnSpc>
                <a:spcPct val="100000"/>
              </a:lnSpc>
              <a:spcBef>
                <a:spcPts val="0"/>
              </a:spcBef>
              <a:spcAft>
                <a:spcPts val="0"/>
              </a:spcAft>
              <a:buSzPts val="1665"/>
              <a:buFont typeface="Arial"/>
              <a:buChar char="•"/>
            </a:pPr>
            <a:r>
              <a:rPr lang="en-US" sz="1665"/>
              <a:t>ACL reconstruction using a graft from the hamstring tendon </a:t>
            </a:r>
            <a:endParaRPr/>
          </a:p>
          <a:p>
            <a:pPr indent="-137160" lvl="1" marL="265176" rtl="0" algn="l">
              <a:lnSpc>
                <a:spcPct val="100000"/>
              </a:lnSpc>
              <a:spcBef>
                <a:spcPts val="0"/>
              </a:spcBef>
              <a:spcAft>
                <a:spcPts val="0"/>
              </a:spcAft>
              <a:buSzPts val="1665"/>
              <a:buFont typeface="Arial"/>
              <a:buChar char="•"/>
            </a:pPr>
            <a:r>
              <a:rPr lang="en-US" sz="1665"/>
              <a:t>Indications</a:t>
            </a:r>
            <a:endParaRPr/>
          </a:p>
          <a:p>
            <a:pPr indent="-228600" lvl="3" marL="731520" rtl="0" algn="l">
              <a:lnSpc>
                <a:spcPct val="100000"/>
              </a:lnSpc>
              <a:spcBef>
                <a:spcPts val="0"/>
              </a:spcBef>
              <a:spcAft>
                <a:spcPts val="0"/>
              </a:spcAft>
              <a:buSzPts val="1665"/>
              <a:buFont typeface="Twentieth Century"/>
              <a:buAutoNum type="arabicPeriod"/>
            </a:pPr>
            <a:r>
              <a:rPr lang="en-US" sz="1665"/>
              <a:t>Must have full motion of knee restored following injury (unless meniscal tear causing mechanical block).</a:t>
            </a:r>
            <a:endParaRPr/>
          </a:p>
          <a:p>
            <a:pPr indent="-228600" lvl="3" marL="731520" rtl="0" algn="l">
              <a:lnSpc>
                <a:spcPct val="100000"/>
              </a:lnSpc>
              <a:spcBef>
                <a:spcPts val="0"/>
              </a:spcBef>
              <a:spcAft>
                <a:spcPts val="0"/>
              </a:spcAft>
              <a:buSzPts val="1665"/>
              <a:buFont typeface="Twentieth Century"/>
              <a:buAutoNum type="arabicPeriod"/>
            </a:pPr>
            <a:r>
              <a:rPr lang="en-US" sz="1665"/>
              <a:t>Lack of pre-operative motion risk factor for post-operative arthrofibrosis.  </a:t>
            </a:r>
            <a:endParaRPr/>
          </a:p>
          <a:p>
            <a:pPr indent="-228600" lvl="3" marL="731520" rtl="0" algn="l">
              <a:lnSpc>
                <a:spcPct val="100000"/>
              </a:lnSpc>
              <a:spcBef>
                <a:spcPts val="0"/>
              </a:spcBef>
              <a:spcAft>
                <a:spcPts val="0"/>
              </a:spcAft>
              <a:buSzPts val="1665"/>
              <a:buFont typeface="Twentieth Century"/>
              <a:buAutoNum type="arabicPeriod"/>
            </a:pPr>
            <a:r>
              <a:rPr lang="en-US" sz="1665"/>
              <a:t>Younger, more active patients (reduces the incidence of meniscal or chondral injury)</a:t>
            </a:r>
            <a:endParaRPr/>
          </a:p>
          <a:p>
            <a:pPr indent="-228600" lvl="3" marL="731520" rtl="0" algn="l">
              <a:lnSpc>
                <a:spcPct val="100000"/>
              </a:lnSpc>
              <a:spcBef>
                <a:spcPts val="0"/>
              </a:spcBef>
              <a:spcAft>
                <a:spcPts val="0"/>
              </a:spcAft>
              <a:buSzPts val="1665"/>
              <a:buFont typeface="Twentieth Century"/>
              <a:buAutoNum type="arabicPeriod"/>
            </a:pPr>
            <a:r>
              <a:rPr lang="en-US" sz="1665"/>
              <a:t>Children (activity limitation is not realistic)</a:t>
            </a:r>
            <a:endParaRPr/>
          </a:p>
          <a:p>
            <a:pPr indent="-228600" lvl="3" marL="731520" rtl="0" algn="l">
              <a:lnSpc>
                <a:spcPct val="100000"/>
              </a:lnSpc>
              <a:spcBef>
                <a:spcPts val="0"/>
              </a:spcBef>
              <a:spcAft>
                <a:spcPts val="0"/>
              </a:spcAft>
              <a:buSzPts val="1665"/>
              <a:buFont typeface="Twentieth Century"/>
              <a:buAutoNum type="arabicPeriod"/>
            </a:pPr>
            <a:r>
              <a:rPr lang="en-US" sz="1665"/>
              <a:t>Older active patients (age &gt;40 is not a contraindication if high demand athlete)</a:t>
            </a:r>
            <a:endParaRPr/>
          </a:p>
          <a:p>
            <a:pPr indent="-228600" lvl="3" marL="731520" rtl="0" algn="l">
              <a:lnSpc>
                <a:spcPct val="100000"/>
              </a:lnSpc>
              <a:spcBef>
                <a:spcPts val="0"/>
              </a:spcBef>
              <a:spcAft>
                <a:spcPts val="0"/>
              </a:spcAft>
              <a:buSzPts val="1665"/>
              <a:buFont typeface="Twentieth Century"/>
              <a:buAutoNum type="arabicPeriod"/>
            </a:pPr>
            <a:r>
              <a:rPr lang="en-US" sz="1665"/>
              <a:t>Partial/single bundle tears with clinical and functional instability.</a:t>
            </a:r>
            <a:endParaRPr/>
          </a:p>
          <a:p>
            <a:pPr indent="-228600" lvl="3" marL="731520" rtl="0" algn="l">
              <a:lnSpc>
                <a:spcPct val="100000"/>
              </a:lnSpc>
              <a:spcBef>
                <a:spcPts val="0"/>
              </a:spcBef>
              <a:spcAft>
                <a:spcPts val="0"/>
              </a:spcAft>
              <a:buSzPts val="1665"/>
              <a:buFont typeface="Twentieth Century"/>
              <a:buAutoNum type="arabicPeriod"/>
            </a:pPr>
            <a:r>
              <a:rPr lang="en-US" sz="1665"/>
              <a:t>Prior ACL reconstruction failure.</a:t>
            </a:r>
            <a:endParaRPr/>
          </a:p>
          <a:p>
            <a:pPr indent="-137160" lvl="1" marL="265176" rtl="0" algn="l">
              <a:lnSpc>
                <a:spcPct val="100000"/>
              </a:lnSpc>
              <a:spcBef>
                <a:spcPts val="0"/>
              </a:spcBef>
              <a:spcAft>
                <a:spcPts val="0"/>
              </a:spcAft>
              <a:buSzPts val="1665"/>
              <a:buFont typeface="Arial"/>
              <a:buChar char="•"/>
            </a:pPr>
            <a:r>
              <a:rPr lang="en-US" sz="1665"/>
              <a:t> Outcome is a return to play largely influenced by psychological, demographic and functional outcomes.</a:t>
            </a:r>
            <a:endParaRPr/>
          </a:p>
          <a:p>
            <a:pPr indent="0" lvl="0" marL="91440" rtl="0" algn="l">
              <a:lnSpc>
                <a:spcPct val="100000"/>
              </a:lnSpc>
              <a:spcBef>
                <a:spcPts val="1200"/>
              </a:spcBef>
              <a:spcAft>
                <a:spcPts val="0"/>
              </a:spcAft>
              <a:buSzPts val="1665"/>
              <a:buNone/>
            </a:pPr>
            <a:r>
              <a:t/>
            </a:r>
            <a:endParaRPr b="1" sz="1665"/>
          </a:p>
        </p:txBody>
      </p:sp>
      <p:pic>
        <p:nvPicPr>
          <p:cNvPr id="281" name="Google Shape;281;p17"/>
          <p:cNvPicPr preferRelativeResize="0"/>
          <p:nvPr>
            <p:ph idx="2" type="body"/>
          </p:nvPr>
        </p:nvPicPr>
        <p:blipFill rotWithShape="1">
          <a:blip r:embed="rId3">
            <a:alphaModFix/>
          </a:blip>
          <a:srcRect b="0" l="0" r="0" t="0"/>
          <a:stretch/>
        </p:blipFill>
        <p:spPr>
          <a:xfrm>
            <a:off x="7305260" y="2410317"/>
            <a:ext cx="4654050" cy="3359267"/>
          </a:xfrm>
          <a:prstGeom prst="rect">
            <a:avLst/>
          </a:prstGeom>
          <a:noFill/>
          <a:ln>
            <a:noFill/>
          </a:ln>
        </p:spPr>
      </p:pic>
      <p:sp>
        <p:nvSpPr>
          <p:cNvPr id="282" name="Google Shape;282;p17"/>
          <p:cNvSpPr/>
          <p:nvPr/>
        </p:nvSpPr>
        <p:spPr>
          <a:xfrm>
            <a:off x="0" y="-92333"/>
            <a:ext cx="65" cy="184666"/>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22229C"/>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18"/>
          <p:cNvSpPr txBox="1"/>
          <p:nvPr>
            <p:ph type="title"/>
          </p:nvPr>
        </p:nvSpPr>
        <p:spPr>
          <a:xfrm>
            <a:off x="841805" y="659715"/>
            <a:ext cx="313358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400"/>
              <a:buFont typeface="Twentieth Century"/>
              <a:buNone/>
            </a:pPr>
            <a:r>
              <a:rPr lang="en-US" sz="3400" cap="none">
                <a:latin typeface="Twentieth Century"/>
                <a:ea typeface="Twentieth Century"/>
                <a:cs typeface="Twentieth Century"/>
                <a:sym typeface="Twentieth Century"/>
              </a:rPr>
              <a:t>POSTERIOR CRUCIATE LIGAMENT - OVERVIEW</a:t>
            </a:r>
            <a:endParaRPr/>
          </a:p>
        </p:txBody>
      </p:sp>
      <p:grpSp>
        <p:nvGrpSpPr>
          <p:cNvPr id="289" name="Google Shape;289;p18"/>
          <p:cNvGrpSpPr/>
          <p:nvPr/>
        </p:nvGrpSpPr>
        <p:grpSpPr>
          <a:xfrm>
            <a:off x="4385477" y="239287"/>
            <a:ext cx="7507909" cy="6379424"/>
            <a:chOff x="0" y="67837"/>
            <a:chExt cx="7507909" cy="6379424"/>
          </a:xfrm>
        </p:grpSpPr>
        <p:sp>
          <p:nvSpPr>
            <p:cNvPr id="290" name="Google Shape;290;p18"/>
            <p:cNvSpPr/>
            <p:nvPr/>
          </p:nvSpPr>
          <p:spPr>
            <a:xfrm>
              <a:off x="0" y="259717"/>
              <a:ext cx="7507909" cy="624487"/>
            </a:xfrm>
            <a:prstGeom prst="rect">
              <a:avLst/>
            </a:prstGeom>
            <a:solidFill>
              <a:schemeClr val="lt1">
                <a:alpha val="89803"/>
              </a:schemeClr>
            </a:solidFill>
            <a:ln cap="flat" cmpd="sng" w="9525">
              <a:solidFill>
                <a:srgbClr val="F2A34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txBox="1"/>
            <p:nvPr/>
          </p:nvSpPr>
          <p:spPr>
            <a:xfrm>
              <a:off x="0" y="259717"/>
              <a:ext cx="7507909" cy="624487"/>
            </a:xfrm>
            <a:prstGeom prst="rect">
              <a:avLst/>
            </a:prstGeom>
            <a:noFill/>
            <a:ln>
              <a:noFill/>
            </a:ln>
          </p:spPr>
          <p:txBody>
            <a:bodyPr anchorCtr="0" anchor="t" bIns="128000" lIns="582675" spcFirstLastPara="1" rIns="582675" wrap="square" tIns="270750">
              <a:noAutofit/>
            </a:bodyPr>
            <a:lstStyle/>
            <a:p>
              <a:pPr indent="-171450" lvl="1" marL="171450" marR="0" rtl="0" algn="l">
                <a:lnSpc>
                  <a:spcPct val="90000"/>
                </a:lnSpc>
                <a:spcBef>
                  <a:spcPts val="0"/>
                </a:spcBef>
                <a:spcAft>
                  <a:spcPts val="0"/>
                </a:spcAft>
                <a:buClr>
                  <a:schemeClr val="accent2"/>
                </a:buClr>
                <a:buSzPts val="1800"/>
                <a:buFont typeface="Arial"/>
                <a:buChar char="•"/>
              </a:pPr>
              <a:r>
                <a:rPr b="0" i="0" lang="en-US" sz="1800" u="none" cap="none" strike="noStrike">
                  <a:solidFill>
                    <a:schemeClr val="dk1"/>
                  </a:solidFill>
                  <a:latin typeface="Twentieth Century"/>
                  <a:ea typeface="Twentieth Century"/>
                  <a:cs typeface="Twentieth Century"/>
                  <a:sym typeface="Twentieth Century"/>
                </a:rPr>
                <a:t>Prevents posterior translation of the tibia relative to the femur</a:t>
              </a:r>
              <a:endParaRPr/>
            </a:p>
          </p:txBody>
        </p:sp>
        <p:sp>
          <p:nvSpPr>
            <p:cNvPr id="292" name="Google Shape;292;p18"/>
            <p:cNvSpPr/>
            <p:nvPr/>
          </p:nvSpPr>
          <p:spPr>
            <a:xfrm>
              <a:off x="375395" y="67837"/>
              <a:ext cx="5255536" cy="383760"/>
            </a:xfrm>
            <a:prstGeom prst="roundRect">
              <a:avLst>
                <a:gd fmla="val 16667" name="adj"/>
              </a:avLst>
            </a:prstGeom>
            <a:gradFill>
              <a:gsLst>
                <a:gs pos="0">
                  <a:srgbClr val="E0973F"/>
                </a:gs>
                <a:gs pos="100000">
                  <a:srgbClr val="FEAD4A"/>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txBox="1"/>
            <p:nvPr/>
          </p:nvSpPr>
          <p:spPr>
            <a:xfrm>
              <a:off x="394129" y="86571"/>
              <a:ext cx="5218068" cy="346292"/>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accent2"/>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Function</a:t>
              </a:r>
              <a:endParaRPr/>
            </a:p>
          </p:txBody>
        </p:sp>
        <p:sp>
          <p:nvSpPr>
            <p:cNvPr id="294" name="Google Shape;294;p18"/>
            <p:cNvSpPr/>
            <p:nvPr/>
          </p:nvSpPr>
          <p:spPr>
            <a:xfrm>
              <a:off x="0" y="1146284"/>
              <a:ext cx="7507909" cy="1433250"/>
            </a:xfrm>
            <a:prstGeom prst="rect">
              <a:avLst/>
            </a:prstGeom>
            <a:solidFill>
              <a:schemeClr val="lt1">
                <a:alpha val="89803"/>
              </a:schemeClr>
            </a:solidFill>
            <a:ln cap="flat" cmpd="sng" w="9525">
              <a:solidFill>
                <a:srgbClr val="E6BB2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txBox="1"/>
            <p:nvPr/>
          </p:nvSpPr>
          <p:spPr>
            <a:xfrm>
              <a:off x="0" y="1146284"/>
              <a:ext cx="7507909" cy="1433250"/>
            </a:xfrm>
            <a:prstGeom prst="rect">
              <a:avLst/>
            </a:prstGeom>
            <a:noFill/>
            <a:ln>
              <a:noFill/>
            </a:ln>
          </p:spPr>
          <p:txBody>
            <a:bodyPr anchorCtr="0" anchor="t" bIns="128000" lIns="582675" spcFirstLastPara="1" rIns="582675" wrap="square" tIns="27075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Origin</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Arises from antero-lateral aspect of medial femoral condyle.</a:t>
              </a:r>
              <a:endParaRPr/>
            </a:p>
            <a:p>
              <a:pPr indent="-171450" lvl="1" marL="171450" marR="0" rtl="0" algn="l">
                <a:lnSpc>
                  <a:spcPct val="90000"/>
                </a:lnSpc>
                <a:spcBef>
                  <a:spcPts val="27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Insertion</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Posterolateral aspect of proximal tibia (tibial sulcus).</a:t>
              </a:r>
              <a:endParaRPr/>
            </a:p>
          </p:txBody>
        </p:sp>
        <p:sp>
          <p:nvSpPr>
            <p:cNvPr id="296" name="Google Shape;296;p18"/>
            <p:cNvSpPr/>
            <p:nvPr/>
          </p:nvSpPr>
          <p:spPr>
            <a:xfrm>
              <a:off x="375395" y="954404"/>
              <a:ext cx="5255536" cy="383760"/>
            </a:xfrm>
            <a:prstGeom prst="roundRect">
              <a:avLst>
                <a:gd fmla="val 16667" name="adj"/>
              </a:avLst>
            </a:prstGeom>
            <a:gradFill>
              <a:gsLst>
                <a:gs pos="0">
                  <a:srgbClr val="D4AC23"/>
                </a:gs>
                <a:gs pos="100000">
                  <a:srgbClr val="FFD23B"/>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txBox="1"/>
            <p:nvPr/>
          </p:nvSpPr>
          <p:spPr>
            <a:xfrm>
              <a:off x="394129" y="973138"/>
              <a:ext cx="5218068" cy="346292"/>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Anatomy     </a:t>
              </a:r>
              <a:endParaRPr/>
            </a:p>
          </p:txBody>
        </p:sp>
        <p:sp>
          <p:nvSpPr>
            <p:cNvPr id="298" name="Google Shape;298;p18"/>
            <p:cNvSpPr/>
            <p:nvPr/>
          </p:nvSpPr>
          <p:spPr>
            <a:xfrm>
              <a:off x="0" y="2841615"/>
              <a:ext cx="7507909" cy="1146600"/>
            </a:xfrm>
            <a:prstGeom prst="rect">
              <a:avLst/>
            </a:prstGeom>
            <a:solidFill>
              <a:schemeClr val="lt1">
                <a:alpha val="89803"/>
              </a:schemeClr>
            </a:solidFill>
            <a:ln cap="flat" cmpd="sng" w="9525">
              <a:solidFill>
                <a:srgbClr val="CF92A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txBox="1"/>
            <p:nvPr/>
          </p:nvSpPr>
          <p:spPr>
            <a:xfrm>
              <a:off x="0" y="2841615"/>
              <a:ext cx="7507909" cy="1146600"/>
            </a:xfrm>
            <a:prstGeom prst="rect">
              <a:avLst/>
            </a:prstGeom>
            <a:noFill/>
            <a:ln>
              <a:noFill/>
            </a:ln>
          </p:spPr>
          <p:txBody>
            <a:bodyPr anchorCtr="0" anchor="t" bIns="128000" lIns="582675" spcFirstLastPara="1" rIns="582675" wrap="square" tIns="27075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There are two components of the PCL</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Anterolateral Bundle.</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Posteromedial Bundle.</a:t>
              </a:r>
              <a:endParaRPr/>
            </a:p>
          </p:txBody>
        </p:sp>
        <p:sp>
          <p:nvSpPr>
            <p:cNvPr id="300" name="Google Shape;300;p18"/>
            <p:cNvSpPr/>
            <p:nvPr/>
          </p:nvSpPr>
          <p:spPr>
            <a:xfrm>
              <a:off x="375395" y="2649735"/>
              <a:ext cx="5255536" cy="383760"/>
            </a:xfrm>
            <a:prstGeom prst="roundRect">
              <a:avLst>
                <a:gd fmla="val 16667" name="adj"/>
              </a:avLst>
            </a:prstGeom>
            <a:gradFill>
              <a:gsLst>
                <a:gs pos="0">
                  <a:srgbClr val="BF879B"/>
                </a:gs>
                <a:gs pos="100000">
                  <a:srgbClr val="DF94AD"/>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txBox="1"/>
            <p:nvPr/>
          </p:nvSpPr>
          <p:spPr>
            <a:xfrm>
              <a:off x="394129" y="2668469"/>
              <a:ext cx="5218068" cy="346292"/>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Structure</a:t>
              </a:r>
              <a:endParaRPr b="0" i="0" sz="1800" u="none" cap="none" strike="noStrike">
                <a:solidFill>
                  <a:schemeClr val="lt1"/>
                </a:solidFill>
                <a:latin typeface="Twentieth Century"/>
                <a:ea typeface="Twentieth Century"/>
                <a:cs typeface="Twentieth Century"/>
                <a:sym typeface="Twentieth Century"/>
              </a:endParaRPr>
            </a:p>
          </p:txBody>
        </p:sp>
        <p:sp>
          <p:nvSpPr>
            <p:cNvPr id="302" name="Google Shape;302;p18"/>
            <p:cNvSpPr/>
            <p:nvPr/>
          </p:nvSpPr>
          <p:spPr>
            <a:xfrm>
              <a:off x="0" y="4250295"/>
              <a:ext cx="7507909" cy="1310400"/>
            </a:xfrm>
            <a:prstGeom prst="rect">
              <a:avLst/>
            </a:prstGeom>
            <a:solidFill>
              <a:schemeClr val="lt1">
                <a:alpha val="89803"/>
              </a:schemeClr>
            </a:solidFill>
            <a:ln cap="flat" cmpd="sng" w="9525">
              <a:solidFill>
                <a:schemeClr val="accent5"/>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txBox="1"/>
            <p:nvPr/>
          </p:nvSpPr>
          <p:spPr>
            <a:xfrm>
              <a:off x="0" y="4250295"/>
              <a:ext cx="7507909" cy="1310400"/>
            </a:xfrm>
            <a:prstGeom prst="rect">
              <a:avLst/>
            </a:prstGeom>
            <a:noFill/>
            <a:ln>
              <a:noFill/>
            </a:ln>
          </p:spPr>
          <p:txBody>
            <a:bodyPr anchorCtr="0" anchor="t" bIns="128000" lIns="582675" spcFirstLastPara="1" rIns="582675" wrap="square" tIns="27075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The major blood supply of the cruciate ligaments arises from the middle geniculate artery. The distal part of both cruciate ligaments is vascularized by branches of the lateral and medial inferior geniculate artery</a:t>
              </a:r>
              <a:endParaRPr/>
            </a:p>
          </p:txBody>
        </p:sp>
        <p:sp>
          <p:nvSpPr>
            <p:cNvPr id="304" name="Google Shape;304;p18"/>
            <p:cNvSpPr/>
            <p:nvPr/>
          </p:nvSpPr>
          <p:spPr>
            <a:xfrm>
              <a:off x="375395" y="4058415"/>
              <a:ext cx="5255536" cy="383760"/>
            </a:xfrm>
            <a:prstGeom prst="roundRect">
              <a:avLst>
                <a:gd fmla="val 16667" name="adj"/>
              </a:avLst>
            </a:prstGeom>
            <a:gradFill>
              <a:gsLst>
                <a:gs pos="0">
                  <a:srgbClr val="907AB2"/>
                </a:gs>
                <a:gs pos="100000">
                  <a:srgbClr val="A68AD3"/>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txBox="1"/>
            <p:nvPr/>
          </p:nvSpPr>
          <p:spPr>
            <a:xfrm>
              <a:off x="394129" y="4077149"/>
              <a:ext cx="5218068" cy="346292"/>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Blood supply</a:t>
              </a:r>
              <a:endParaRPr b="0" i="0" sz="1800" u="none" cap="none" strike="noStrike">
                <a:solidFill>
                  <a:schemeClr val="lt1"/>
                </a:solidFill>
                <a:latin typeface="Twentieth Century"/>
                <a:ea typeface="Twentieth Century"/>
                <a:cs typeface="Twentieth Century"/>
                <a:sym typeface="Twentieth Century"/>
              </a:endParaRPr>
            </a:p>
          </p:txBody>
        </p:sp>
        <p:sp>
          <p:nvSpPr>
            <p:cNvPr id="306" name="Google Shape;306;p18"/>
            <p:cNvSpPr/>
            <p:nvPr/>
          </p:nvSpPr>
          <p:spPr>
            <a:xfrm>
              <a:off x="0" y="5822774"/>
              <a:ext cx="7507909" cy="624487"/>
            </a:xfrm>
            <a:prstGeom prst="rect">
              <a:avLst/>
            </a:prstGeom>
            <a:solidFill>
              <a:schemeClr val="lt1">
                <a:alpha val="89803"/>
              </a:schemeClr>
            </a:solidFill>
            <a:ln cap="flat" cmpd="sng" w="9525">
              <a:solidFill>
                <a:schemeClr val="accent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txBox="1"/>
            <p:nvPr/>
          </p:nvSpPr>
          <p:spPr>
            <a:xfrm>
              <a:off x="0" y="5822774"/>
              <a:ext cx="7507909" cy="624487"/>
            </a:xfrm>
            <a:prstGeom prst="rect">
              <a:avLst/>
            </a:prstGeom>
            <a:noFill/>
            <a:ln>
              <a:noFill/>
            </a:ln>
          </p:spPr>
          <p:txBody>
            <a:bodyPr anchorCtr="0" anchor="t" bIns="128000" lIns="582675" spcFirstLastPara="1" rIns="582675" wrap="square" tIns="27075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From the posterior articular branches of the tibial nerve.</a:t>
              </a:r>
              <a:endParaRPr/>
            </a:p>
          </p:txBody>
        </p:sp>
        <p:sp>
          <p:nvSpPr>
            <p:cNvPr id="308" name="Google Shape;308;p18"/>
            <p:cNvSpPr/>
            <p:nvPr/>
          </p:nvSpPr>
          <p:spPr>
            <a:xfrm>
              <a:off x="375395" y="5630895"/>
              <a:ext cx="5255536" cy="383760"/>
            </a:xfrm>
            <a:prstGeom prst="roundRect">
              <a:avLst>
                <a:gd fmla="val 16667" name="adj"/>
              </a:avLst>
            </a:prstGeom>
            <a:gradFill>
              <a:gsLst>
                <a:gs pos="0">
                  <a:srgbClr val="7692B4"/>
                </a:gs>
                <a:gs pos="100000">
                  <a:srgbClr val="84A9D6"/>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txBox="1"/>
            <p:nvPr/>
          </p:nvSpPr>
          <p:spPr>
            <a:xfrm>
              <a:off x="394129" y="5649629"/>
              <a:ext cx="5218068" cy="346292"/>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Innervation</a:t>
              </a:r>
              <a:endParaRPr b="0" i="0" sz="1800" u="none" cap="none" strike="noStrike">
                <a:solidFill>
                  <a:schemeClr val="lt1"/>
                </a:solidFill>
                <a:latin typeface="Twentieth Century"/>
                <a:ea typeface="Twentieth Century"/>
                <a:cs typeface="Twentieth Century"/>
                <a:sym typeface="Twentieth Century"/>
              </a:endParaRPr>
            </a:p>
          </p:txBody>
        </p:sp>
      </p:grpSp>
      <p:pic>
        <p:nvPicPr>
          <p:cNvPr descr="The Knee Resource | Posterior Cruciate Ligament Injury" id="310" name="Google Shape;310;p18"/>
          <p:cNvPicPr preferRelativeResize="0"/>
          <p:nvPr/>
        </p:nvPicPr>
        <p:blipFill rotWithShape="1">
          <a:blip r:embed="rId3">
            <a:alphaModFix/>
          </a:blip>
          <a:srcRect b="0" l="0" r="0" t="0"/>
          <a:stretch/>
        </p:blipFill>
        <p:spPr>
          <a:xfrm>
            <a:off x="841805" y="2164788"/>
            <a:ext cx="3133581" cy="4269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19"/>
          <p:cNvSpPr txBox="1"/>
          <p:nvPr>
            <p:ph type="title"/>
          </p:nvPr>
        </p:nvSpPr>
        <p:spPr>
          <a:xfrm>
            <a:off x="867374" y="519902"/>
            <a:ext cx="6054126"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PC</a:t>
            </a:r>
            <a:r>
              <a:rPr lang="en-US" cap="none">
                <a:solidFill>
                  <a:srgbClr val="191919"/>
                </a:solidFill>
                <a:latin typeface="Twentieth Century"/>
                <a:ea typeface="Twentieth Century"/>
                <a:cs typeface="Twentieth Century"/>
                <a:sym typeface="Twentieth Century"/>
              </a:rPr>
              <a:t>L – MECHANISM OF INJURY</a:t>
            </a:r>
            <a:endParaRPr/>
          </a:p>
        </p:txBody>
      </p:sp>
      <p:grpSp>
        <p:nvGrpSpPr>
          <p:cNvPr id="317" name="Google Shape;317;p19"/>
          <p:cNvGrpSpPr/>
          <p:nvPr/>
        </p:nvGrpSpPr>
        <p:grpSpPr>
          <a:xfrm>
            <a:off x="876382" y="2282809"/>
            <a:ext cx="11154208" cy="3690040"/>
            <a:chOff x="9008" y="708408"/>
            <a:chExt cx="11154208" cy="3690040"/>
          </a:xfrm>
        </p:grpSpPr>
        <p:sp>
          <p:nvSpPr>
            <p:cNvPr id="318" name="Google Shape;318;p19"/>
            <p:cNvSpPr/>
            <p:nvPr/>
          </p:nvSpPr>
          <p:spPr>
            <a:xfrm>
              <a:off x="20225" y="708408"/>
              <a:ext cx="3251292" cy="2601033"/>
            </a:xfrm>
            <a:prstGeom prst="rect">
              <a:avLst/>
            </a:prstGeom>
            <a:blipFill rotWithShape="1">
              <a:blip r:embed="rId3">
                <a:alphaModFix/>
              </a:blip>
              <a:stretch>
                <a:fillRect b="0" l="0" r="0" t="0"/>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9008" y="3296911"/>
              <a:ext cx="3501316" cy="1101537"/>
            </a:xfrm>
            <a:prstGeom prst="wedgeRectCallout">
              <a:avLst>
                <a:gd fmla="val 20250" name="adj1"/>
                <a:gd fmla="val -60700" name="adj2"/>
              </a:avLst>
            </a:prstGeom>
            <a:gradFill>
              <a:gsLst>
                <a:gs pos="0">
                  <a:srgbClr val="E0973F"/>
                </a:gs>
                <a:gs pos="100000">
                  <a:srgbClr val="FEAD4A"/>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txBox="1"/>
            <p:nvPr/>
          </p:nvSpPr>
          <p:spPr>
            <a:xfrm>
              <a:off x="9008" y="3296911"/>
              <a:ext cx="3501316" cy="1101537"/>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Twentieth Century"/>
                <a:buNone/>
              </a:pPr>
              <a:r>
                <a:rPr b="0" i="0" lang="en-US" sz="2000" u="none" cap="none" strike="noStrike">
                  <a:solidFill>
                    <a:schemeClr val="lt1"/>
                  </a:solidFill>
                  <a:latin typeface="Twentieth Century"/>
                  <a:ea typeface="Twentieth Century"/>
                  <a:cs typeface="Twentieth Century"/>
                  <a:sym typeface="Twentieth Century"/>
                </a:rPr>
                <a:t>1- Dashboard injury</a:t>
              </a:r>
              <a:endParaRPr/>
            </a:p>
            <a:p>
              <a:pPr indent="-228600" lvl="1" marL="228600" marR="0" rtl="0" algn="l">
                <a:lnSpc>
                  <a:spcPct val="90000"/>
                </a:lnSpc>
                <a:spcBef>
                  <a:spcPts val="700"/>
                </a:spcBef>
                <a:spcAft>
                  <a:spcPts val="0"/>
                </a:spcAft>
                <a:buClr>
                  <a:schemeClr val="lt1"/>
                </a:buClr>
                <a:buSzPts val="2000"/>
                <a:buFont typeface="Twentieth Century"/>
                <a:buChar char="•"/>
              </a:pPr>
              <a:r>
                <a:rPr b="0" i="0" lang="en-US" sz="2000" u="none" cap="none" strike="noStrike">
                  <a:solidFill>
                    <a:schemeClr val="lt1"/>
                  </a:solidFill>
                  <a:latin typeface="Twentieth Century"/>
                  <a:ea typeface="Twentieth Century"/>
                  <a:cs typeface="Twentieth Century"/>
                  <a:sym typeface="Twentieth Century"/>
                </a:rPr>
                <a:t>A direct blow to proximal tibia with a flexed knee.</a:t>
              </a:r>
              <a:endParaRPr/>
            </a:p>
          </p:txBody>
        </p:sp>
        <p:sp>
          <p:nvSpPr>
            <p:cNvPr id="321" name="Google Shape;321;p19"/>
            <p:cNvSpPr/>
            <p:nvPr/>
          </p:nvSpPr>
          <p:spPr>
            <a:xfrm>
              <a:off x="3846671" y="708408"/>
              <a:ext cx="3251292" cy="2601033"/>
            </a:xfrm>
            <a:prstGeom prst="rect">
              <a:avLst/>
            </a:prstGeom>
            <a:blipFill rotWithShape="1">
              <a:blip r:embed="rId4">
                <a:alphaModFix/>
              </a:blip>
              <a:stretch>
                <a:fillRect b="0" l="-9999" r="-9999" t="0"/>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835454" y="3296911"/>
              <a:ext cx="3501316" cy="1101537"/>
            </a:xfrm>
            <a:prstGeom prst="wedgeRectCallout">
              <a:avLst>
                <a:gd fmla="val 20250" name="adj1"/>
                <a:gd fmla="val -60700" name="adj2"/>
              </a:avLst>
            </a:prstGeom>
            <a:gradFill>
              <a:gsLst>
                <a:gs pos="0">
                  <a:srgbClr val="D4AC23"/>
                </a:gs>
                <a:gs pos="100000">
                  <a:srgbClr val="FFD23B"/>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txBox="1"/>
            <p:nvPr/>
          </p:nvSpPr>
          <p:spPr>
            <a:xfrm>
              <a:off x="3835454" y="3296911"/>
              <a:ext cx="3501316" cy="110153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Twentieth Century"/>
                <a:buNone/>
              </a:pPr>
              <a:r>
                <a:rPr b="0" i="0" lang="en-US" sz="2000" u="none" cap="none" strike="noStrike">
                  <a:solidFill>
                    <a:schemeClr val="lt1"/>
                  </a:solidFill>
                  <a:latin typeface="Twentieth Century"/>
                  <a:ea typeface="Twentieth Century"/>
                  <a:cs typeface="Twentieth Century"/>
                  <a:sym typeface="Twentieth Century"/>
                </a:rPr>
                <a:t>2- Noncontact hyperflexion with a plantar-flexed foot </a:t>
              </a:r>
              <a:endParaRPr/>
            </a:p>
          </p:txBody>
        </p:sp>
        <p:sp>
          <p:nvSpPr>
            <p:cNvPr id="324" name="Google Shape;324;p19"/>
            <p:cNvSpPr/>
            <p:nvPr/>
          </p:nvSpPr>
          <p:spPr>
            <a:xfrm>
              <a:off x="7673117" y="708408"/>
              <a:ext cx="3251292" cy="2601033"/>
            </a:xfrm>
            <a:prstGeom prst="rect">
              <a:avLst/>
            </a:prstGeom>
            <a:blipFill rotWithShape="1">
              <a:blip r:embed="rId5">
                <a:alphaModFix/>
              </a:blip>
              <a:stretch>
                <a:fillRect b="-860" l="-509" r="508" t="514"/>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7661900" y="3296911"/>
              <a:ext cx="3501316" cy="1101537"/>
            </a:xfrm>
            <a:prstGeom prst="wedgeRectCallout">
              <a:avLst>
                <a:gd fmla="val 20250" name="adj1"/>
                <a:gd fmla="val -60700" name="adj2"/>
              </a:avLst>
            </a:prstGeom>
            <a:gradFill>
              <a:gsLst>
                <a:gs pos="0">
                  <a:srgbClr val="BF879B"/>
                </a:gs>
                <a:gs pos="100000">
                  <a:srgbClr val="DF94AD"/>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txBox="1"/>
            <p:nvPr/>
          </p:nvSpPr>
          <p:spPr>
            <a:xfrm>
              <a:off x="7661900" y="3296911"/>
              <a:ext cx="3501316" cy="1101537"/>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Twentieth Century"/>
                <a:buNone/>
              </a:pPr>
              <a:r>
                <a:rPr b="0" i="0" lang="en-US" sz="2000" u="none" cap="none" strike="noStrike">
                  <a:solidFill>
                    <a:schemeClr val="lt1"/>
                  </a:solidFill>
                  <a:latin typeface="Twentieth Century"/>
                  <a:ea typeface="Twentieth Century"/>
                  <a:cs typeface="Twentieth Century"/>
                  <a:sym typeface="Twentieth Century"/>
                </a:rPr>
                <a:t>3- Hyperextension injury</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2"/>
          <p:cNvSpPr txBox="1"/>
          <p:nvPr>
            <p:ph type="title"/>
          </p:nvPr>
        </p:nvSpPr>
        <p:spPr>
          <a:xfrm>
            <a:off x="5918029" y="484632"/>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KNEE JOINT – ANATOMY </a:t>
            </a:r>
            <a:endParaRPr/>
          </a:p>
        </p:txBody>
      </p:sp>
      <p:pic>
        <p:nvPicPr>
          <p:cNvPr descr="A close up of text on a white background&#10;&#10;Description automatically generated" id="109" name="Google Shape;109;p2"/>
          <p:cNvPicPr preferRelativeResize="0"/>
          <p:nvPr/>
        </p:nvPicPr>
        <p:blipFill rotWithShape="1">
          <a:blip r:embed="rId3">
            <a:alphaModFix/>
          </a:blip>
          <a:srcRect b="4" l="0" r="4" t="2702"/>
          <a:stretch/>
        </p:blipFill>
        <p:spPr>
          <a:xfrm>
            <a:off x="484632" y="484632"/>
            <a:ext cx="3248521" cy="3511948"/>
          </a:xfrm>
          <a:prstGeom prst="rect">
            <a:avLst/>
          </a:prstGeom>
          <a:noFill/>
          <a:ln>
            <a:noFill/>
          </a:ln>
        </p:spPr>
      </p:pic>
      <p:sp>
        <p:nvSpPr>
          <p:cNvPr id="110" name="Google Shape;110;p2"/>
          <p:cNvSpPr/>
          <p:nvPr/>
        </p:nvSpPr>
        <p:spPr>
          <a:xfrm>
            <a:off x="3897745" y="484632"/>
            <a:ext cx="1082693" cy="3511948"/>
          </a:xfrm>
          <a:prstGeom prst="rect">
            <a:avLst/>
          </a:prstGeom>
          <a:solidFill>
            <a:srgbClr val="C8D2BC">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111" name="Google Shape;111;p2"/>
          <p:cNvCxnSpPr/>
          <p:nvPr/>
        </p:nvCxnSpPr>
        <p:spPr>
          <a:xfrm rot="10800000">
            <a:off x="56896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112" name="Google Shape;112;p2"/>
          <p:cNvSpPr/>
          <p:nvPr/>
        </p:nvSpPr>
        <p:spPr>
          <a:xfrm>
            <a:off x="485775" y="4150596"/>
            <a:ext cx="1038557" cy="2231807"/>
          </a:xfrm>
          <a:prstGeom prst="rect">
            <a:avLst/>
          </a:prstGeom>
          <a:solidFill>
            <a:srgbClr val="DD7E0E">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A picture containing person&#10;&#10;Description automatically generated" id="113" name="Google Shape;113;p2"/>
          <p:cNvPicPr preferRelativeResize="0"/>
          <p:nvPr/>
        </p:nvPicPr>
        <p:blipFill rotWithShape="1">
          <a:blip r:embed="rId4">
            <a:alphaModFix/>
          </a:blip>
          <a:srcRect b="1514" l="0" r="3" t="928"/>
          <a:stretch/>
        </p:blipFill>
        <p:spPr>
          <a:xfrm>
            <a:off x="1688924" y="4150596"/>
            <a:ext cx="3291514" cy="2231808"/>
          </a:xfrm>
          <a:prstGeom prst="rect">
            <a:avLst/>
          </a:prstGeom>
          <a:noFill/>
          <a:ln>
            <a:noFill/>
          </a:ln>
        </p:spPr>
      </p:pic>
      <p:sp>
        <p:nvSpPr>
          <p:cNvPr id="114" name="Google Shape;114;p2"/>
          <p:cNvSpPr txBox="1"/>
          <p:nvPr>
            <p:ph idx="1" type="body"/>
          </p:nvPr>
        </p:nvSpPr>
        <p:spPr>
          <a:xfrm>
            <a:off x="5689600" y="1740724"/>
            <a:ext cx="6197598" cy="5117276"/>
          </a:xfrm>
          <a:prstGeom prst="rect">
            <a:avLst/>
          </a:prstGeom>
          <a:noFill/>
          <a:ln>
            <a:noFill/>
          </a:ln>
        </p:spPr>
        <p:txBody>
          <a:bodyPr anchorCtr="0" anchor="t" bIns="45700" lIns="45700" spcFirstLastPara="1" rIns="45700" wrap="square" tIns="45700">
            <a:normAutofit/>
          </a:bodyPr>
          <a:lstStyle/>
          <a:p>
            <a:pPr indent="-91440" lvl="0" marL="91440" rtl="0" algn="l">
              <a:lnSpc>
                <a:spcPct val="100000"/>
              </a:lnSpc>
              <a:spcBef>
                <a:spcPts val="0"/>
              </a:spcBef>
              <a:spcAft>
                <a:spcPts val="0"/>
              </a:spcAft>
              <a:buSzPts val="1360"/>
              <a:buChar char=" "/>
            </a:pPr>
            <a:r>
              <a:rPr lang="en-US" sz="1360"/>
              <a:t>A </a:t>
            </a:r>
            <a:r>
              <a:rPr b="1" lang="en-US" sz="1360"/>
              <a:t>h</a:t>
            </a:r>
            <a:r>
              <a:rPr b="1" i="0" lang="en-US" sz="1360"/>
              <a:t>inge type synovial joint</a:t>
            </a:r>
            <a:r>
              <a:rPr i="0" lang="en-US" sz="1360"/>
              <a:t>, which mainly allows for </a:t>
            </a:r>
            <a:r>
              <a:rPr b="1" i="0" lang="en-US" sz="1360"/>
              <a:t>flexion and extension</a:t>
            </a:r>
            <a:r>
              <a:rPr i="0" lang="en-US" sz="1360"/>
              <a:t> (and a small degree of </a:t>
            </a:r>
            <a:r>
              <a:rPr b="1" i="0" lang="en-US" sz="1360"/>
              <a:t>medial and lateral rotation</a:t>
            </a:r>
            <a:r>
              <a:rPr i="0" lang="en-US" sz="1360"/>
              <a:t>). Its surfaces are lined with hyaline cartilage and are enclosed within a single joint cavity.</a:t>
            </a:r>
            <a:endParaRPr/>
          </a:p>
          <a:p>
            <a:pPr indent="-91440" lvl="0" marL="91440" rtl="0" algn="l">
              <a:lnSpc>
                <a:spcPct val="100000"/>
              </a:lnSpc>
              <a:spcBef>
                <a:spcPts val="1400"/>
              </a:spcBef>
              <a:spcAft>
                <a:spcPts val="0"/>
              </a:spcAft>
              <a:buSzPts val="1360"/>
              <a:buChar char=" "/>
            </a:pPr>
            <a:r>
              <a:rPr i="0" lang="en-US" sz="1360"/>
              <a:t>Articulating Surfaces</a:t>
            </a:r>
            <a:endParaRPr/>
          </a:p>
          <a:p>
            <a:pPr indent="-342900" lvl="1" marL="800100" rtl="0" algn="l">
              <a:lnSpc>
                <a:spcPct val="100000"/>
              </a:lnSpc>
              <a:spcBef>
                <a:spcPts val="400"/>
              </a:spcBef>
              <a:spcAft>
                <a:spcPts val="0"/>
              </a:spcAft>
              <a:buSzPts val="1360"/>
              <a:buFont typeface="Twentieth Century"/>
              <a:buAutoNum type="arabicPeriod"/>
            </a:pPr>
            <a:r>
              <a:rPr i="0" lang="en-US" sz="1360"/>
              <a:t>Tibiofemoral: medial and lateral condyles of the femur articulate with the tibial condyles. It is the weight-bearing component of the knee joint.</a:t>
            </a:r>
            <a:endParaRPr/>
          </a:p>
          <a:p>
            <a:pPr indent="-342900" lvl="1" marL="800100" rtl="0" algn="l">
              <a:lnSpc>
                <a:spcPct val="100000"/>
              </a:lnSpc>
              <a:spcBef>
                <a:spcPts val="600"/>
              </a:spcBef>
              <a:spcAft>
                <a:spcPts val="0"/>
              </a:spcAft>
              <a:buSzPts val="1360"/>
              <a:buFont typeface="Twentieth Century"/>
              <a:buAutoNum type="arabicPeriod"/>
            </a:pPr>
            <a:r>
              <a:rPr i="0" lang="en-US" sz="1360"/>
              <a:t>Patellofemoral: anterior aspect of the distal femur articulates with the patella. </a:t>
            </a:r>
            <a:endParaRPr/>
          </a:p>
          <a:p>
            <a:pPr indent="-137159" lvl="2" marL="448056" rtl="0" algn="l">
              <a:lnSpc>
                <a:spcPct val="100000"/>
              </a:lnSpc>
              <a:spcBef>
                <a:spcPts val="600"/>
              </a:spcBef>
              <a:spcAft>
                <a:spcPts val="0"/>
              </a:spcAft>
              <a:buSzPts val="1360"/>
              <a:buFont typeface="Noto Sans Symbols"/>
              <a:buChar char="❑"/>
            </a:pPr>
            <a:r>
              <a:rPr i="0" lang="en-US" sz="1360"/>
              <a:t>It allows the tendon of the quadriceps femoris (knee extensor) to be inserted directly over the knee; increasing the efficiency of the muscle. As the patella is both formed and resides within the quadriceps femoris tendon, it </a:t>
            </a:r>
            <a:r>
              <a:rPr b="1" i="0" lang="en-US" sz="1360"/>
              <a:t>provides a fulcrum to increase power of the knee extensor </a:t>
            </a:r>
            <a:r>
              <a:rPr i="0" lang="en-US" sz="1360"/>
              <a:t>and serves as a stabilizing structure that reduces frictional forces placed on femoral condyles.</a:t>
            </a:r>
            <a:endParaRPr/>
          </a:p>
          <a:p>
            <a:pPr indent="-91440" lvl="0" marL="91440" rtl="0" algn="l">
              <a:lnSpc>
                <a:spcPct val="100000"/>
              </a:lnSpc>
              <a:spcBef>
                <a:spcPts val="1600"/>
              </a:spcBef>
              <a:spcAft>
                <a:spcPts val="0"/>
              </a:spcAft>
              <a:buSzPts val="1360"/>
              <a:buChar char=" "/>
            </a:pPr>
            <a:r>
              <a:rPr b="1" i="0" lang="en-US" sz="1360"/>
              <a:t>Neurovascular Supply</a:t>
            </a:r>
            <a:endParaRPr/>
          </a:p>
          <a:p>
            <a:pPr indent="-137159" lvl="1" marL="265176" rtl="0" algn="l">
              <a:lnSpc>
                <a:spcPct val="100000"/>
              </a:lnSpc>
              <a:spcBef>
                <a:spcPts val="400"/>
              </a:spcBef>
              <a:spcAft>
                <a:spcPts val="0"/>
              </a:spcAft>
              <a:buSzPts val="1360"/>
              <a:buFont typeface="Noto Sans Symbols"/>
              <a:buChar char="❑"/>
            </a:pPr>
            <a:r>
              <a:rPr i="0" lang="en-US" sz="1360"/>
              <a:t>The blood supply is through the genicular anastomoses around the knee, which are supplied by the genicular branches of the femoral and popliteal arteries.</a:t>
            </a:r>
            <a:endParaRPr/>
          </a:p>
          <a:p>
            <a:pPr indent="-137159" lvl="1" marL="265176" rtl="0" algn="l">
              <a:lnSpc>
                <a:spcPct val="100000"/>
              </a:lnSpc>
              <a:spcBef>
                <a:spcPts val="600"/>
              </a:spcBef>
              <a:spcAft>
                <a:spcPts val="0"/>
              </a:spcAft>
              <a:buSzPts val="1360"/>
              <a:buFont typeface="Noto Sans Symbols"/>
              <a:buChar char="❑"/>
            </a:pPr>
            <a:r>
              <a:rPr i="0" lang="en-US" sz="1360"/>
              <a:t>The nerve supply, according to Hilton’s law, is by the nerves which supply the muscles which cross the joint. These are the femoral, tibial and common fibular nerves.</a:t>
            </a:r>
            <a:endParaRPr/>
          </a:p>
          <a:p>
            <a:pPr indent="-5079" lvl="0" marL="91440" rtl="0" algn="l">
              <a:lnSpc>
                <a:spcPct val="100000"/>
              </a:lnSpc>
              <a:spcBef>
                <a:spcPts val="1600"/>
              </a:spcBef>
              <a:spcAft>
                <a:spcPts val="0"/>
              </a:spcAft>
              <a:buSzPts val="1360"/>
              <a:buNone/>
            </a:pPr>
            <a:r>
              <a:t/>
            </a:r>
            <a:endParaRPr sz="136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33" name="Google Shape;333;p20"/>
          <p:cNvSpPr txBox="1"/>
          <p:nvPr>
            <p:ph type="title"/>
          </p:nvPr>
        </p:nvSpPr>
        <p:spPr>
          <a:xfrm>
            <a:off x="964788" y="804333"/>
            <a:ext cx="3391900" cy="5249334"/>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191919"/>
              </a:buClr>
              <a:buSzPts val="5000"/>
              <a:buFont typeface="Twentieth Century"/>
              <a:buNone/>
            </a:pPr>
            <a:r>
              <a:rPr lang="en-US"/>
              <a:t>PCL – CLINICAL FEATURES</a:t>
            </a:r>
            <a:endParaRPr/>
          </a:p>
        </p:txBody>
      </p:sp>
      <p:cxnSp>
        <p:nvCxnSpPr>
          <p:cNvPr id="334" name="Google Shape;334;p20"/>
          <p:cNvCxnSpPr/>
          <p:nvPr/>
        </p:nvCxnSpPr>
        <p:spPr>
          <a:xfrm>
            <a:off x="4677597" y="1600200"/>
            <a:ext cx="0" cy="3657600"/>
          </a:xfrm>
          <a:prstGeom prst="straightConnector1">
            <a:avLst/>
          </a:prstGeom>
          <a:noFill/>
          <a:ln cap="flat" cmpd="sng" w="19050">
            <a:solidFill>
              <a:schemeClr val="accent1"/>
            </a:solidFill>
            <a:prstDash val="solid"/>
            <a:round/>
            <a:headEnd len="sm" w="sm" type="none"/>
            <a:tailEnd len="sm" w="sm" type="none"/>
          </a:ln>
        </p:spPr>
      </p:cxnSp>
      <p:grpSp>
        <p:nvGrpSpPr>
          <p:cNvPr id="335" name="Google Shape;335;p20"/>
          <p:cNvGrpSpPr/>
          <p:nvPr/>
        </p:nvGrpSpPr>
        <p:grpSpPr>
          <a:xfrm>
            <a:off x="5531557" y="1157364"/>
            <a:ext cx="5376596" cy="5000470"/>
            <a:chOff x="695209" y="1664"/>
            <a:chExt cx="5376596" cy="5000470"/>
          </a:xfrm>
        </p:grpSpPr>
        <p:sp>
          <p:nvSpPr>
            <p:cNvPr id="336" name="Google Shape;336;p20"/>
            <p:cNvSpPr/>
            <p:nvPr/>
          </p:nvSpPr>
          <p:spPr>
            <a:xfrm rot="10800000">
              <a:off x="1499271" y="1664"/>
              <a:ext cx="4572534" cy="1390172"/>
            </a:xfrm>
            <a:prstGeom prst="homePlate">
              <a:avLst>
                <a:gd fmla="val 50000" name="adj"/>
              </a:avLst>
            </a:prstGeom>
            <a:gradFill>
              <a:gsLst>
                <a:gs pos="0">
                  <a:srgbClr val="907AB2"/>
                </a:gs>
                <a:gs pos="100000">
                  <a:srgbClr val="A68AD3"/>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
            <p:cNvSpPr txBox="1"/>
            <p:nvPr/>
          </p:nvSpPr>
          <p:spPr>
            <a:xfrm>
              <a:off x="1846814" y="1664"/>
              <a:ext cx="4224991" cy="1390172"/>
            </a:xfrm>
            <a:prstGeom prst="rect">
              <a:avLst/>
            </a:prstGeom>
            <a:noFill/>
            <a:ln>
              <a:noFill/>
            </a:ln>
          </p:spPr>
          <p:txBody>
            <a:bodyPr anchorCtr="0" anchor="ctr" bIns="91425" lIns="613025" spcFirstLastPara="1" rIns="170675" wrap="square" tIns="91425">
              <a:noAutofit/>
            </a:bodyPr>
            <a:lstStyle/>
            <a:p>
              <a:pPr indent="0" lvl="0" marL="0" marR="0" rtl="0" algn="ctr">
                <a:lnSpc>
                  <a:spcPct val="90000"/>
                </a:lnSpc>
                <a:spcBef>
                  <a:spcPts val="0"/>
                </a:spcBef>
                <a:spcAft>
                  <a:spcPts val="0"/>
                </a:spcAft>
                <a:buClr>
                  <a:schemeClr val="lt1"/>
                </a:buClr>
                <a:buSzPts val="2400"/>
                <a:buFont typeface="Twentieth Century"/>
                <a:buNone/>
              </a:pPr>
              <a:r>
                <a:rPr b="0" i="0" lang="en-US" sz="2400" u="none" cap="none" strike="noStrike">
                  <a:solidFill>
                    <a:schemeClr val="lt1"/>
                  </a:solidFill>
                  <a:latin typeface="Twentieth Century"/>
                  <a:ea typeface="Twentieth Century"/>
                  <a:cs typeface="Twentieth Century"/>
                  <a:sym typeface="Twentieth Century"/>
                </a:rPr>
                <a:t>Posterior knee pain</a:t>
              </a:r>
              <a:endParaRPr b="0" i="0" sz="2400" u="none" cap="none" strike="noStrike">
                <a:solidFill>
                  <a:schemeClr val="lt1"/>
                </a:solidFill>
                <a:latin typeface="Twentieth Century"/>
                <a:ea typeface="Twentieth Century"/>
                <a:cs typeface="Twentieth Century"/>
                <a:sym typeface="Twentieth Century"/>
              </a:endParaRPr>
            </a:p>
          </p:txBody>
        </p:sp>
        <p:sp>
          <p:nvSpPr>
            <p:cNvPr id="338" name="Google Shape;338;p20"/>
            <p:cNvSpPr/>
            <p:nvPr/>
          </p:nvSpPr>
          <p:spPr>
            <a:xfrm>
              <a:off x="728448" y="1664"/>
              <a:ext cx="1390172" cy="1390172"/>
            </a:xfrm>
            <a:prstGeom prst="ellipse">
              <a:avLst/>
            </a:prstGeom>
            <a:blipFill rotWithShape="1">
              <a:blip r:embed="rId3">
                <a:alphaModFix/>
              </a:blip>
              <a:stretch>
                <a:fillRect b="0" l="0" r="0" t="0"/>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rot="10800000">
              <a:off x="1499271" y="1806813"/>
              <a:ext cx="4572534" cy="1390172"/>
            </a:xfrm>
            <a:prstGeom prst="homePlate">
              <a:avLst>
                <a:gd fmla="val 50000" name="adj"/>
              </a:avLst>
            </a:prstGeom>
            <a:gradFill>
              <a:gsLst>
                <a:gs pos="0">
                  <a:srgbClr val="7679B2"/>
                </a:gs>
                <a:gs pos="100000">
                  <a:srgbClr val="8788D3"/>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0"/>
            <p:cNvSpPr txBox="1"/>
            <p:nvPr/>
          </p:nvSpPr>
          <p:spPr>
            <a:xfrm>
              <a:off x="1846814" y="1806813"/>
              <a:ext cx="4224991" cy="1390172"/>
            </a:xfrm>
            <a:prstGeom prst="rect">
              <a:avLst/>
            </a:prstGeom>
            <a:noFill/>
            <a:ln>
              <a:noFill/>
            </a:ln>
          </p:spPr>
          <p:txBody>
            <a:bodyPr anchorCtr="0" anchor="ctr" bIns="80000" lIns="613025" spcFirstLastPara="1" rIns="149350" wrap="square" tIns="80000">
              <a:noAutofit/>
            </a:bodyPr>
            <a:lstStyle/>
            <a:p>
              <a:pPr indent="0" lvl="0" marL="0" marR="0" rtl="0" algn="l">
                <a:lnSpc>
                  <a:spcPct val="90000"/>
                </a:lnSpc>
                <a:spcBef>
                  <a:spcPts val="0"/>
                </a:spcBef>
                <a:spcAft>
                  <a:spcPts val="0"/>
                </a:spcAft>
                <a:buClr>
                  <a:schemeClr val="lt1"/>
                </a:buClr>
                <a:buSzPts val="2100"/>
                <a:buFont typeface="Twentieth Century"/>
                <a:buNone/>
              </a:pPr>
              <a:r>
                <a:rPr b="0" i="0" lang="en-US" sz="2100" u="none" cap="none" strike="noStrike">
                  <a:solidFill>
                    <a:schemeClr val="lt1"/>
                  </a:solidFill>
                  <a:latin typeface="Twentieth Century"/>
                  <a:ea typeface="Twentieth Century"/>
                  <a:cs typeface="Twentieth Century"/>
                  <a:sym typeface="Twentieth Century"/>
                </a:rPr>
                <a:t>Instability “Giving away’</a:t>
              </a:r>
              <a:endParaRPr b="0" i="0" sz="2100" u="none" cap="none" strike="noStrike">
                <a:solidFill>
                  <a:schemeClr val="lt1"/>
                </a:solidFill>
                <a:latin typeface="Twentieth Century"/>
                <a:ea typeface="Twentieth Century"/>
                <a:cs typeface="Twentieth Century"/>
                <a:sym typeface="Twentieth Century"/>
              </a:endParaRPr>
            </a:p>
            <a:p>
              <a:pPr indent="-228600" lvl="1" marL="228600" marR="0" rtl="0" algn="l">
                <a:lnSpc>
                  <a:spcPct val="90000"/>
                </a:lnSpc>
                <a:spcBef>
                  <a:spcPts val="735"/>
                </a:spcBef>
                <a:spcAft>
                  <a:spcPts val="0"/>
                </a:spcAft>
                <a:buClr>
                  <a:schemeClr val="lt1"/>
                </a:buClr>
                <a:buSzPts val="2100"/>
                <a:buFont typeface="Twentieth Century"/>
                <a:buChar char="•"/>
              </a:pPr>
              <a:r>
                <a:rPr b="0" i="0" lang="en-US" sz="2100" u="none" cap="none" strike="noStrike">
                  <a:solidFill>
                    <a:schemeClr val="lt1"/>
                  </a:solidFill>
                  <a:latin typeface="Twentieth Century"/>
                  <a:ea typeface="Twentieth Century"/>
                  <a:cs typeface="Twentieth Century"/>
                  <a:sym typeface="Twentieth Century"/>
                </a:rPr>
                <a:t>Often subtle or asymptomatic in isolated PCL injuries.</a:t>
              </a:r>
              <a:endParaRPr/>
            </a:p>
          </p:txBody>
        </p:sp>
        <p:sp>
          <p:nvSpPr>
            <p:cNvPr id="341" name="Google Shape;341;p20"/>
            <p:cNvSpPr/>
            <p:nvPr/>
          </p:nvSpPr>
          <p:spPr>
            <a:xfrm>
              <a:off x="703258" y="1806813"/>
              <a:ext cx="1390172" cy="1390172"/>
            </a:xfrm>
            <a:prstGeom prst="ellipse">
              <a:avLst/>
            </a:prstGeom>
            <a:blipFill rotWithShape="1">
              <a:blip r:embed="rId4">
                <a:alphaModFix/>
              </a:blip>
              <a:stretch>
                <a:fillRect b="0" l="0" r="0" t="0"/>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0"/>
            <p:cNvSpPr/>
            <p:nvPr/>
          </p:nvSpPr>
          <p:spPr>
            <a:xfrm rot="10800000">
              <a:off x="1499271" y="3611962"/>
              <a:ext cx="4572534" cy="1390172"/>
            </a:xfrm>
            <a:prstGeom prst="homePlate">
              <a:avLst>
                <a:gd fmla="val 50000" name="adj"/>
              </a:avLst>
            </a:prstGeom>
            <a:gradFill>
              <a:gsLst>
                <a:gs pos="0">
                  <a:srgbClr val="7590B3"/>
                </a:gs>
                <a:gs pos="100000">
                  <a:srgbClr val="84A7D5"/>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0"/>
            <p:cNvSpPr txBox="1"/>
            <p:nvPr/>
          </p:nvSpPr>
          <p:spPr>
            <a:xfrm>
              <a:off x="1846814" y="3611962"/>
              <a:ext cx="4224991" cy="1390172"/>
            </a:xfrm>
            <a:prstGeom prst="rect">
              <a:avLst/>
            </a:prstGeom>
            <a:noFill/>
            <a:ln>
              <a:noFill/>
            </a:ln>
          </p:spPr>
          <p:txBody>
            <a:bodyPr anchorCtr="0" anchor="ctr" bIns="80000" lIns="613025" spcFirstLastPara="1" rIns="149350" wrap="square" tIns="80000">
              <a:noAutofit/>
            </a:bodyPr>
            <a:lstStyle/>
            <a:p>
              <a:pPr indent="0" lvl="0" marL="0" marR="0" rtl="0" algn="l">
                <a:lnSpc>
                  <a:spcPct val="90000"/>
                </a:lnSpc>
                <a:spcBef>
                  <a:spcPts val="0"/>
                </a:spcBef>
                <a:spcAft>
                  <a:spcPts val="0"/>
                </a:spcAft>
                <a:buClr>
                  <a:schemeClr val="lt1"/>
                </a:buClr>
                <a:buSzPts val="2100"/>
                <a:buFont typeface="Twentieth Century"/>
                <a:buNone/>
              </a:pPr>
              <a:r>
                <a:rPr b="0" i="0" lang="en-US" sz="2100" u="none" cap="none" strike="noStrike">
                  <a:solidFill>
                    <a:schemeClr val="lt1"/>
                  </a:solidFill>
                  <a:latin typeface="Twentieth Century"/>
                  <a:ea typeface="Twentieth Century"/>
                  <a:cs typeface="Twentieth Century"/>
                  <a:sym typeface="Twentieth Century"/>
                </a:rPr>
                <a:t>Rarely an isolated injury.</a:t>
              </a:r>
              <a:endParaRPr/>
            </a:p>
            <a:p>
              <a:pPr indent="-228600" lvl="1" marL="228600" marR="0" rtl="0" algn="l">
                <a:lnSpc>
                  <a:spcPct val="90000"/>
                </a:lnSpc>
                <a:spcBef>
                  <a:spcPts val="735"/>
                </a:spcBef>
                <a:spcAft>
                  <a:spcPts val="0"/>
                </a:spcAft>
                <a:buClr>
                  <a:schemeClr val="lt1"/>
                </a:buClr>
                <a:buSzPts val="2100"/>
                <a:buFont typeface="Twentieth Century"/>
                <a:buChar char="•"/>
              </a:pPr>
              <a:r>
                <a:rPr b="0" i="0" lang="en-US" sz="2100" u="none" cap="none" strike="noStrike">
                  <a:solidFill>
                    <a:schemeClr val="lt1"/>
                  </a:solidFill>
                  <a:latin typeface="Twentieth Century"/>
                  <a:ea typeface="Twentieth Century"/>
                  <a:cs typeface="Twentieth Century"/>
                  <a:sym typeface="Twentieth Century"/>
                </a:rPr>
                <a:t>Look for associated lateral collateral ligament injury &amp;/or posterolateral corner injury.</a:t>
              </a:r>
              <a:endParaRPr/>
            </a:p>
          </p:txBody>
        </p:sp>
        <p:sp>
          <p:nvSpPr>
            <p:cNvPr id="344" name="Google Shape;344;p20"/>
            <p:cNvSpPr/>
            <p:nvPr/>
          </p:nvSpPr>
          <p:spPr>
            <a:xfrm>
              <a:off x="695209" y="3611962"/>
              <a:ext cx="1390172" cy="1390172"/>
            </a:xfrm>
            <a:prstGeom prst="ellipse">
              <a:avLst/>
            </a:prstGeom>
            <a:blipFill rotWithShape="1">
              <a:blip r:embed="rId5">
                <a:alphaModFix/>
              </a:blip>
              <a:stretch>
                <a:fillRect b="0" l="0" r="0" t="0"/>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9" name="Shape 349"/>
        <p:cNvGrpSpPr/>
        <p:nvPr/>
      </p:nvGrpSpPr>
      <p:grpSpPr>
        <a:xfrm>
          <a:off x="0" y="0"/>
          <a:ext cx="0" cy="0"/>
          <a:chOff x="0" y="0"/>
          <a:chExt cx="0" cy="0"/>
        </a:xfrm>
      </p:grpSpPr>
      <p:cxnSp>
        <p:nvCxnSpPr>
          <p:cNvPr id="350" name="Google Shape;350;p21"/>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351" name="Google Shape;351;p21"/>
          <p:cNvSpPr txBox="1"/>
          <p:nvPr>
            <p:ph type="title"/>
          </p:nvPr>
        </p:nvSpPr>
        <p:spPr>
          <a:xfrm>
            <a:off x="894919" y="780405"/>
            <a:ext cx="3846042" cy="1006238"/>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PCL - EXAMINATION</a:t>
            </a:r>
            <a:endParaRPr/>
          </a:p>
        </p:txBody>
      </p:sp>
      <p:sp>
        <p:nvSpPr>
          <p:cNvPr id="352" name="Google Shape;352;p21"/>
          <p:cNvSpPr txBox="1"/>
          <p:nvPr>
            <p:ph idx="1" type="body"/>
          </p:nvPr>
        </p:nvSpPr>
        <p:spPr>
          <a:xfrm>
            <a:off x="761999" y="1930400"/>
            <a:ext cx="4737101" cy="4342384"/>
          </a:xfrm>
          <a:prstGeom prst="rect">
            <a:avLst/>
          </a:prstGeom>
          <a:noFill/>
          <a:ln>
            <a:noFill/>
          </a:ln>
        </p:spPr>
        <p:txBody>
          <a:bodyPr anchorCtr="0" anchor="t" bIns="45700" lIns="45700" spcFirstLastPara="1" rIns="45700" wrap="square" tIns="45700">
            <a:normAutofit/>
          </a:bodyPr>
          <a:lstStyle/>
          <a:p>
            <a:pPr indent="0" lvl="0" marL="0" rtl="0" algn="l">
              <a:lnSpc>
                <a:spcPct val="120000"/>
              </a:lnSpc>
              <a:spcBef>
                <a:spcPts val="0"/>
              </a:spcBef>
              <a:spcAft>
                <a:spcPts val="0"/>
              </a:spcAft>
              <a:buSzPts val="1665"/>
              <a:buNone/>
            </a:pPr>
            <a:r>
              <a:rPr b="1" lang="en-US" sz="1665"/>
              <a:t>Posterior drawer test</a:t>
            </a:r>
            <a:endParaRPr/>
          </a:p>
          <a:p>
            <a:pPr indent="-105727" lvl="0" marL="91440" rtl="0" algn="l">
              <a:lnSpc>
                <a:spcPct val="120000"/>
              </a:lnSpc>
              <a:spcBef>
                <a:spcPts val="1400"/>
              </a:spcBef>
              <a:spcAft>
                <a:spcPts val="0"/>
              </a:spcAft>
              <a:buSzPts val="1665"/>
              <a:buFont typeface="Noto Sans Symbols"/>
              <a:buChar char="⮚"/>
            </a:pPr>
            <a:r>
              <a:rPr lang="en-US" sz="1665"/>
              <a:t>Used for testing for abnormal gliding movements in the anteroposterior (sagittal) plane. </a:t>
            </a:r>
            <a:endParaRPr/>
          </a:p>
          <a:p>
            <a:pPr indent="-105727" lvl="0" marL="91440" rtl="0" algn="l">
              <a:lnSpc>
                <a:spcPct val="120000"/>
              </a:lnSpc>
              <a:spcBef>
                <a:spcPts val="1400"/>
              </a:spcBef>
              <a:spcAft>
                <a:spcPts val="0"/>
              </a:spcAft>
              <a:buSzPts val="1665"/>
              <a:buFont typeface="Noto Sans Symbols"/>
              <a:buChar char="⮚"/>
            </a:pPr>
            <a:r>
              <a:rPr lang="en-US" sz="1665"/>
              <a:t>With the patient’s knees flexed 90 degrees and the feet resting on the couch. The foot is anchored by the examiner sitting on it (provided this does not cause pain); then, using both hands, the upper end of the tibia is grasped firmly and rocked backward to see if there is any anteroposterior glide.</a:t>
            </a:r>
            <a:endParaRPr/>
          </a:p>
          <a:p>
            <a:pPr indent="-105727" lvl="0" marL="91440" rtl="0" algn="l">
              <a:lnSpc>
                <a:spcPct val="120000"/>
              </a:lnSpc>
              <a:spcBef>
                <a:spcPts val="1400"/>
              </a:spcBef>
              <a:spcAft>
                <a:spcPts val="0"/>
              </a:spcAft>
              <a:buSzPts val="1665"/>
              <a:buFont typeface="Noto Sans Symbols"/>
              <a:buChar char="⮚"/>
            </a:pPr>
            <a:r>
              <a:rPr lang="en-US" sz="1665"/>
              <a:t> Excessive posterior movement, a positive posterior drawer sign, indicates posterior cruciate laxity.</a:t>
            </a:r>
            <a:endParaRPr/>
          </a:p>
          <a:p>
            <a:pPr indent="0" lvl="0" marL="91440" rtl="0" algn="l">
              <a:lnSpc>
                <a:spcPct val="120000"/>
              </a:lnSpc>
              <a:spcBef>
                <a:spcPts val="1400"/>
              </a:spcBef>
              <a:spcAft>
                <a:spcPts val="0"/>
              </a:spcAft>
              <a:buSzPts val="1665"/>
              <a:buNone/>
            </a:pPr>
            <a:r>
              <a:t/>
            </a:r>
            <a:endParaRPr sz="1665"/>
          </a:p>
        </p:txBody>
      </p:sp>
      <p:pic>
        <p:nvPicPr>
          <p:cNvPr id="353" name="Google Shape;353;p21"/>
          <p:cNvPicPr preferRelativeResize="0"/>
          <p:nvPr>
            <p:ph idx="2" type="body"/>
          </p:nvPr>
        </p:nvPicPr>
        <p:blipFill rotWithShape="1">
          <a:blip r:embed="rId3">
            <a:alphaModFix/>
          </a:blip>
          <a:srcRect b="0" l="0" r="0" t="0"/>
          <a:stretch/>
        </p:blipFill>
        <p:spPr>
          <a:xfrm>
            <a:off x="5880100" y="1930400"/>
            <a:ext cx="5993026" cy="3886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cxnSp>
        <p:nvCxnSpPr>
          <p:cNvPr id="359" name="Google Shape;359;p22"/>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360" name="Google Shape;360;p22"/>
          <p:cNvSpPr txBox="1"/>
          <p:nvPr>
            <p:ph type="title"/>
          </p:nvPr>
        </p:nvSpPr>
        <p:spPr>
          <a:xfrm>
            <a:off x="924737" y="533716"/>
            <a:ext cx="313358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PCL – IMAGING </a:t>
            </a:r>
            <a:endParaRPr/>
          </a:p>
        </p:txBody>
      </p:sp>
      <p:sp>
        <p:nvSpPr>
          <p:cNvPr id="361" name="Google Shape;361;p22"/>
          <p:cNvSpPr txBox="1"/>
          <p:nvPr>
            <p:ph idx="2" type="body"/>
          </p:nvPr>
        </p:nvSpPr>
        <p:spPr>
          <a:xfrm>
            <a:off x="1024128" y="1917700"/>
            <a:ext cx="3133580" cy="393192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0"/>
              </a:spcBef>
              <a:spcAft>
                <a:spcPts val="0"/>
              </a:spcAft>
              <a:buSzPts val="2400"/>
              <a:buNone/>
            </a:pPr>
            <a:r>
              <a:rPr b="1" i="0" lang="en-US" sz="2400" u="none" strike="noStrike"/>
              <a:t>Plain x-rays</a:t>
            </a:r>
            <a:endParaRPr/>
          </a:p>
          <a:p>
            <a:pPr indent="-152400" lvl="0" marL="91440" rtl="0" algn="l">
              <a:lnSpc>
                <a:spcPct val="90000"/>
              </a:lnSpc>
              <a:spcBef>
                <a:spcPts val="1400"/>
              </a:spcBef>
              <a:spcAft>
                <a:spcPts val="0"/>
              </a:spcAft>
              <a:buSzPts val="2400"/>
              <a:buFont typeface="Noto Sans Symbols"/>
              <a:buChar char="⮚"/>
            </a:pPr>
            <a:r>
              <a:rPr lang="en-US" sz="2400"/>
              <a:t>U</a:t>
            </a:r>
            <a:r>
              <a:rPr b="0" i="0" lang="en-US" sz="2400" u="none" strike="noStrike"/>
              <a:t>sually normal.</a:t>
            </a:r>
            <a:endParaRPr/>
          </a:p>
          <a:p>
            <a:pPr indent="-152400" lvl="0" marL="91440" rtl="0" algn="l">
              <a:lnSpc>
                <a:spcPct val="90000"/>
              </a:lnSpc>
              <a:spcBef>
                <a:spcPts val="1400"/>
              </a:spcBef>
              <a:spcAft>
                <a:spcPts val="0"/>
              </a:spcAft>
              <a:buSzPts val="2400"/>
              <a:buFont typeface="Noto Sans Symbols"/>
              <a:buChar char="⮚"/>
            </a:pPr>
            <a:r>
              <a:rPr b="0" i="0" lang="en-US" sz="2400" u="none" strike="noStrike"/>
              <a:t>May show that the ligament has avulsed a small piece of bone from the back of the upper tibia.</a:t>
            </a:r>
            <a:endParaRPr sz="2400"/>
          </a:p>
          <a:p>
            <a:pPr indent="0" lvl="0" marL="91440" rtl="0" algn="l">
              <a:lnSpc>
                <a:spcPct val="90000"/>
              </a:lnSpc>
              <a:spcBef>
                <a:spcPts val="1400"/>
              </a:spcBef>
              <a:spcAft>
                <a:spcPts val="0"/>
              </a:spcAft>
              <a:buSzPts val="2400"/>
              <a:buNone/>
            </a:pPr>
            <a:r>
              <a:t/>
            </a:r>
            <a:endParaRPr sz="2400"/>
          </a:p>
        </p:txBody>
      </p:sp>
      <p:pic>
        <p:nvPicPr>
          <p:cNvPr descr="Avulsion Fracture Technique | The Bone School" id="362" name="Google Shape;362;p22"/>
          <p:cNvPicPr preferRelativeResize="0"/>
          <p:nvPr>
            <p:ph idx="1" type="body"/>
          </p:nvPr>
        </p:nvPicPr>
        <p:blipFill rotWithShape="1">
          <a:blip r:embed="rId3">
            <a:alphaModFix/>
          </a:blip>
          <a:srcRect b="0" l="0" r="0" t="0"/>
          <a:stretch/>
        </p:blipFill>
        <p:spPr>
          <a:xfrm>
            <a:off x="5244015" y="640080"/>
            <a:ext cx="5706230" cy="55778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cxnSp>
        <p:nvCxnSpPr>
          <p:cNvPr id="367" name="Google Shape;367;p2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368" name="Google Shape;368;p23"/>
          <p:cNvSpPr txBox="1"/>
          <p:nvPr>
            <p:ph type="title"/>
          </p:nvPr>
        </p:nvSpPr>
        <p:spPr>
          <a:xfrm>
            <a:off x="1024129" y="533716"/>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cap="none">
                <a:solidFill>
                  <a:srgbClr val="191919"/>
                </a:solidFill>
                <a:latin typeface="Twentieth Century"/>
                <a:ea typeface="Twentieth Century"/>
                <a:cs typeface="Twentieth Century"/>
                <a:sym typeface="Twentieth Century"/>
              </a:rPr>
              <a:t>PCL - IMAGING</a:t>
            </a:r>
            <a:endParaRPr/>
          </a:p>
        </p:txBody>
      </p:sp>
      <p:sp>
        <p:nvSpPr>
          <p:cNvPr id="369" name="Google Shape;369;p23"/>
          <p:cNvSpPr txBox="1"/>
          <p:nvPr>
            <p:ph idx="2" type="body"/>
          </p:nvPr>
        </p:nvSpPr>
        <p:spPr>
          <a:xfrm>
            <a:off x="1026306" y="1740724"/>
            <a:ext cx="4429615" cy="3931920"/>
          </a:xfrm>
          <a:prstGeom prst="rect">
            <a:avLst/>
          </a:prstGeom>
          <a:noFill/>
          <a:ln>
            <a:noFill/>
          </a:ln>
        </p:spPr>
        <p:txBody>
          <a:bodyPr anchorCtr="0" anchor="t" bIns="45700" lIns="45700" spcFirstLastPara="1" rIns="45700" wrap="square" tIns="45700">
            <a:normAutofit/>
          </a:bodyPr>
          <a:lstStyle/>
          <a:p>
            <a:pPr indent="-152400" lvl="0" marL="91440" rtl="0" algn="l">
              <a:lnSpc>
                <a:spcPct val="90000"/>
              </a:lnSpc>
              <a:spcBef>
                <a:spcPts val="0"/>
              </a:spcBef>
              <a:spcAft>
                <a:spcPts val="0"/>
              </a:spcAft>
              <a:buSzPts val="2400"/>
              <a:buChar char=" "/>
            </a:pPr>
            <a:r>
              <a:rPr b="1" lang="en-US" sz="2400"/>
              <a:t>MRI</a:t>
            </a:r>
            <a:endParaRPr/>
          </a:p>
          <a:p>
            <a:pPr indent="-152400" lvl="0" marL="91440" rtl="0" algn="l">
              <a:lnSpc>
                <a:spcPct val="90000"/>
              </a:lnSpc>
              <a:spcBef>
                <a:spcPts val="1400"/>
              </a:spcBef>
              <a:spcAft>
                <a:spcPts val="0"/>
              </a:spcAft>
              <a:buSzPts val="2400"/>
              <a:buFont typeface="Noto Sans Symbols"/>
              <a:buChar char="⮚"/>
            </a:pPr>
            <a:r>
              <a:rPr lang="en-US" sz="2400"/>
              <a:t>Gold Standard.</a:t>
            </a:r>
            <a:endParaRPr/>
          </a:p>
          <a:p>
            <a:pPr indent="-152400" lvl="0" marL="91440" rtl="0" algn="l">
              <a:lnSpc>
                <a:spcPct val="90000"/>
              </a:lnSpc>
              <a:spcBef>
                <a:spcPts val="1400"/>
              </a:spcBef>
              <a:spcAft>
                <a:spcPts val="0"/>
              </a:spcAft>
              <a:buSzPts val="2400"/>
              <a:buFont typeface="Noto Sans Symbols"/>
              <a:buChar char="⮚"/>
            </a:pPr>
            <a:r>
              <a:rPr lang="en-US" sz="2400"/>
              <a:t>Shows disruption of the posterior cruciate ligament.</a:t>
            </a:r>
            <a:endParaRPr/>
          </a:p>
        </p:txBody>
      </p:sp>
      <p:pic>
        <p:nvPicPr>
          <p:cNvPr descr="https://upload.orthobullets.com/topic/3009/images/pcl%20grade%20iii%20intrasubstance%20tear%20sagittal%20mri.jpg" id="370" name="Google Shape;370;p23"/>
          <p:cNvPicPr preferRelativeResize="0"/>
          <p:nvPr>
            <p:ph idx="1" type="body"/>
          </p:nvPr>
        </p:nvPicPr>
        <p:blipFill rotWithShape="1">
          <a:blip r:embed="rId3">
            <a:alphaModFix/>
          </a:blip>
          <a:srcRect b="0" l="0" r="0" t="0"/>
          <a:stretch/>
        </p:blipFill>
        <p:spPr>
          <a:xfrm>
            <a:off x="6096000" y="1492148"/>
            <a:ext cx="5455921" cy="38737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24"/>
          <p:cNvSpPr txBox="1"/>
          <p:nvPr>
            <p:ph type="title"/>
          </p:nvPr>
        </p:nvSpPr>
        <p:spPr>
          <a:xfrm>
            <a:off x="1021952" y="535521"/>
            <a:ext cx="443179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800"/>
              <a:buFont typeface="Twentieth Century"/>
              <a:buNone/>
            </a:pPr>
            <a:r>
              <a:rPr lang="en-US" sz="4800"/>
              <a:t>PCL - TREATMENT</a:t>
            </a:r>
            <a:endParaRPr/>
          </a:p>
        </p:txBody>
      </p:sp>
      <p:sp>
        <p:nvSpPr>
          <p:cNvPr id="376" name="Google Shape;376;p24"/>
          <p:cNvSpPr txBox="1"/>
          <p:nvPr>
            <p:ph idx="1" type="body"/>
          </p:nvPr>
        </p:nvSpPr>
        <p:spPr>
          <a:xfrm>
            <a:off x="1024129" y="2035137"/>
            <a:ext cx="4429615" cy="428752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800"/>
              <a:buNone/>
            </a:pPr>
            <a:r>
              <a:rPr b="1" lang="en-US" sz="2800"/>
              <a:t>Non-operative </a:t>
            </a:r>
            <a:endParaRPr/>
          </a:p>
          <a:p>
            <a:pPr indent="-152400" lvl="0" marL="91440" rtl="0" algn="l">
              <a:lnSpc>
                <a:spcPct val="90000"/>
              </a:lnSpc>
              <a:spcBef>
                <a:spcPts val="1400"/>
              </a:spcBef>
              <a:spcAft>
                <a:spcPts val="0"/>
              </a:spcAft>
              <a:buSzPts val="2400"/>
              <a:buFont typeface="Noto Sans Symbols"/>
              <a:buChar char="▪"/>
            </a:pPr>
            <a:r>
              <a:rPr lang="en-US" sz="2400"/>
              <a:t> Protected weight bearing &amp; Rehab</a:t>
            </a:r>
            <a:endParaRPr/>
          </a:p>
          <a:p>
            <a:pPr indent="-171450" lvl="1" marL="345186" rtl="0" algn="l">
              <a:lnSpc>
                <a:spcPct val="90000"/>
              </a:lnSpc>
              <a:spcBef>
                <a:spcPts val="400"/>
              </a:spcBef>
              <a:spcAft>
                <a:spcPts val="0"/>
              </a:spcAft>
              <a:buSzPts val="2400"/>
              <a:buFont typeface="Noto Sans Symbols"/>
              <a:buChar char="⮚"/>
            </a:pPr>
            <a:r>
              <a:rPr lang="en-US" sz="2400"/>
              <a:t>Indications; Isolated Grade I (partial) and II (complete isolated) injuries.</a:t>
            </a:r>
            <a:endParaRPr/>
          </a:p>
          <a:p>
            <a:pPr indent="-171450" lvl="1" marL="345186" rtl="0" algn="l">
              <a:lnSpc>
                <a:spcPct val="90000"/>
              </a:lnSpc>
              <a:spcBef>
                <a:spcPts val="600"/>
              </a:spcBef>
              <a:spcAft>
                <a:spcPts val="0"/>
              </a:spcAft>
              <a:buSzPts val="2400"/>
              <a:buFont typeface="Noto Sans Symbols"/>
              <a:buChar char="⮚"/>
            </a:pPr>
            <a:r>
              <a:rPr lang="en-US" sz="2400"/>
              <a:t>Modalities; quadriceps rehabilitation with a focus on knee extensor strengthening </a:t>
            </a:r>
            <a:endParaRPr/>
          </a:p>
          <a:p>
            <a:pPr indent="0" lvl="0" marL="91440" rtl="0" algn="l">
              <a:lnSpc>
                <a:spcPct val="90000"/>
              </a:lnSpc>
              <a:spcBef>
                <a:spcPts val="1600"/>
              </a:spcBef>
              <a:spcAft>
                <a:spcPts val="0"/>
              </a:spcAft>
              <a:buSzPts val="2400"/>
              <a:buNone/>
            </a:pPr>
            <a:r>
              <a:t/>
            </a:r>
            <a:endParaRPr sz="2400"/>
          </a:p>
        </p:txBody>
      </p:sp>
      <p:pic>
        <p:nvPicPr>
          <p:cNvPr descr="EXERCISE FOR PERONEAL TENDON STRAIN EXERCISES | Physical therapy ..." id="377" name="Google Shape;377;p24"/>
          <p:cNvPicPr preferRelativeResize="0"/>
          <p:nvPr/>
        </p:nvPicPr>
        <p:blipFill rotWithShape="1">
          <a:blip r:embed="rId3">
            <a:alphaModFix/>
          </a:blip>
          <a:srcRect b="3789" l="0" r="0" t="0"/>
          <a:stretch/>
        </p:blipFill>
        <p:spPr>
          <a:xfrm>
            <a:off x="6649895" y="640080"/>
            <a:ext cx="4348131" cy="55778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25"/>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PCL - TREATMENT</a:t>
            </a:r>
            <a:endParaRPr/>
          </a:p>
        </p:txBody>
      </p:sp>
      <p:sp>
        <p:nvSpPr>
          <p:cNvPr id="383" name="Google Shape;383;p25"/>
          <p:cNvSpPr txBox="1"/>
          <p:nvPr>
            <p:ph idx="1" type="body"/>
          </p:nvPr>
        </p:nvSpPr>
        <p:spPr>
          <a:xfrm>
            <a:off x="1024128" y="2084832"/>
            <a:ext cx="6066818" cy="40233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800"/>
              <a:buNone/>
            </a:pPr>
            <a:r>
              <a:rPr b="1" lang="en-US" sz="2800"/>
              <a:t>Operative</a:t>
            </a:r>
            <a:endParaRPr/>
          </a:p>
          <a:p>
            <a:pPr indent="-152400" lvl="0" marL="91440" rtl="0" algn="l">
              <a:lnSpc>
                <a:spcPct val="90000"/>
              </a:lnSpc>
              <a:spcBef>
                <a:spcPts val="1400"/>
              </a:spcBef>
              <a:spcAft>
                <a:spcPts val="0"/>
              </a:spcAft>
              <a:buSzPts val="2400"/>
              <a:buFont typeface="Noto Sans Symbols"/>
              <a:buChar char="▪"/>
            </a:pPr>
            <a:r>
              <a:rPr lang="en-US" sz="2400"/>
              <a:t> PCL repair of bony avulsion fractures or reconstruction using a graft, and rehabilitation.</a:t>
            </a:r>
            <a:endParaRPr/>
          </a:p>
          <a:p>
            <a:pPr indent="-285750" lvl="1" marL="459486" rtl="0" algn="l">
              <a:lnSpc>
                <a:spcPct val="90000"/>
              </a:lnSpc>
              <a:spcBef>
                <a:spcPts val="400"/>
              </a:spcBef>
              <a:spcAft>
                <a:spcPts val="0"/>
              </a:spcAft>
              <a:buSzPts val="2400"/>
              <a:buFont typeface="Noto Sans Symbols"/>
              <a:buChar char="⮚"/>
            </a:pPr>
            <a:r>
              <a:rPr lang="en-US" sz="2400"/>
              <a:t>Indications:</a:t>
            </a:r>
            <a:endParaRPr/>
          </a:p>
          <a:p>
            <a:pPr indent="-342900" lvl="2" marL="699516" rtl="0" algn="l">
              <a:lnSpc>
                <a:spcPct val="90000"/>
              </a:lnSpc>
              <a:spcBef>
                <a:spcPts val="600"/>
              </a:spcBef>
              <a:spcAft>
                <a:spcPts val="0"/>
              </a:spcAft>
              <a:buSzPts val="2400"/>
              <a:buFont typeface="Twentieth Century"/>
              <a:buAutoNum type="arabicPeriod"/>
            </a:pPr>
            <a:r>
              <a:rPr lang="en-US" sz="2400"/>
              <a:t>Combined ligamentous injuries.</a:t>
            </a:r>
            <a:endParaRPr/>
          </a:p>
          <a:p>
            <a:pPr indent="-342900" lvl="2" marL="699516" rtl="0" algn="l">
              <a:lnSpc>
                <a:spcPct val="90000"/>
              </a:lnSpc>
              <a:spcBef>
                <a:spcPts val="600"/>
              </a:spcBef>
              <a:spcAft>
                <a:spcPts val="0"/>
              </a:spcAft>
              <a:buSzPts val="2400"/>
              <a:buFont typeface="Twentieth Century"/>
              <a:buAutoNum type="arabicPeriod"/>
            </a:pPr>
            <a:r>
              <a:rPr lang="en-US" sz="2400"/>
              <a:t>Isolated Grade II or III injuries with bony avulsion.</a:t>
            </a:r>
            <a:endParaRPr/>
          </a:p>
          <a:p>
            <a:pPr indent="-342900" lvl="2" marL="699516" rtl="0" algn="l">
              <a:lnSpc>
                <a:spcPct val="90000"/>
              </a:lnSpc>
              <a:spcBef>
                <a:spcPts val="600"/>
              </a:spcBef>
              <a:spcAft>
                <a:spcPts val="0"/>
              </a:spcAft>
              <a:buSzPts val="2400"/>
              <a:buFont typeface="Twentieth Century"/>
              <a:buAutoNum type="arabicPeriod"/>
            </a:pPr>
            <a:r>
              <a:rPr lang="en-US" sz="2400"/>
              <a:t>Isolated chronic PCL injuries with a functionally unstable knee</a:t>
            </a:r>
            <a:endParaRPr/>
          </a:p>
          <a:p>
            <a:pPr indent="0" lvl="0" marL="0" rtl="0" algn="l">
              <a:lnSpc>
                <a:spcPct val="90000"/>
              </a:lnSpc>
              <a:spcBef>
                <a:spcPts val="1600"/>
              </a:spcBef>
              <a:spcAft>
                <a:spcPts val="0"/>
              </a:spcAft>
              <a:buSzPts val="2400"/>
              <a:buNone/>
            </a:pPr>
            <a:r>
              <a:t/>
            </a:r>
            <a:endParaRPr sz="2400"/>
          </a:p>
        </p:txBody>
      </p:sp>
      <p:pic>
        <p:nvPicPr>
          <p:cNvPr descr="Arthrex - Transtibial PCL Reconstruction" id="384" name="Google Shape;384;p25"/>
          <p:cNvPicPr preferRelativeResize="0"/>
          <p:nvPr/>
        </p:nvPicPr>
        <p:blipFill rotWithShape="1">
          <a:blip r:embed="rId3">
            <a:alphaModFix/>
          </a:blip>
          <a:srcRect b="-1" l="842" r="36578" t="0"/>
          <a:stretch/>
        </p:blipFill>
        <p:spPr>
          <a:xfrm>
            <a:off x="7289801" y="-126991"/>
            <a:ext cx="4902200" cy="72459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391" name="Google Shape;391;p26"/>
          <p:cNvSpPr txBox="1"/>
          <p:nvPr>
            <p:ph type="title"/>
          </p:nvPr>
        </p:nvSpPr>
        <p:spPr>
          <a:xfrm>
            <a:off x="5951728" y="585216"/>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MENISCI - ANATOMY</a:t>
            </a:r>
            <a:endParaRPr/>
          </a:p>
        </p:txBody>
      </p:sp>
      <p:pic>
        <p:nvPicPr>
          <p:cNvPr descr="A close up&#10;&#10;Description automatically generated" id="392" name="Google Shape;392;p26"/>
          <p:cNvPicPr preferRelativeResize="0"/>
          <p:nvPr/>
        </p:nvPicPr>
        <p:blipFill rotWithShape="1">
          <a:blip r:embed="rId3">
            <a:alphaModFix/>
          </a:blip>
          <a:srcRect b="0" l="0" r="0" t="0"/>
          <a:stretch/>
        </p:blipFill>
        <p:spPr>
          <a:xfrm>
            <a:off x="484631" y="572555"/>
            <a:ext cx="3530267" cy="3336102"/>
          </a:xfrm>
          <a:prstGeom prst="rect">
            <a:avLst/>
          </a:prstGeom>
          <a:noFill/>
          <a:ln>
            <a:noFill/>
          </a:ln>
        </p:spPr>
      </p:pic>
      <p:sp>
        <p:nvSpPr>
          <p:cNvPr id="393" name="Google Shape;393;p26"/>
          <p:cNvSpPr/>
          <p:nvPr/>
        </p:nvSpPr>
        <p:spPr>
          <a:xfrm>
            <a:off x="4175766" y="484632"/>
            <a:ext cx="804672" cy="3511948"/>
          </a:xfrm>
          <a:prstGeom prst="rect">
            <a:avLst/>
          </a:pr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394" name="Google Shape;394;p26"/>
          <p:cNvCxnSpPr/>
          <p:nvPr/>
        </p:nvCxnSpPr>
        <p:spPr>
          <a:xfrm rot="10800000">
            <a:off x="56896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395" name="Google Shape;395;p26"/>
          <p:cNvSpPr/>
          <p:nvPr/>
        </p:nvSpPr>
        <p:spPr>
          <a:xfrm>
            <a:off x="1047150" y="4150596"/>
            <a:ext cx="477182" cy="22318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A close up&#10;&#10;Description automatically generated" id="396" name="Google Shape;396;p26"/>
          <p:cNvPicPr preferRelativeResize="0"/>
          <p:nvPr/>
        </p:nvPicPr>
        <p:blipFill rotWithShape="1">
          <a:blip r:embed="rId4">
            <a:alphaModFix/>
          </a:blip>
          <a:srcRect b="0" l="0" r="0" t="0"/>
          <a:stretch/>
        </p:blipFill>
        <p:spPr>
          <a:xfrm>
            <a:off x="1688924" y="4150596"/>
            <a:ext cx="3005801" cy="2231808"/>
          </a:xfrm>
          <a:prstGeom prst="rect">
            <a:avLst/>
          </a:prstGeom>
          <a:noFill/>
          <a:ln>
            <a:noFill/>
          </a:ln>
        </p:spPr>
      </p:pic>
      <p:sp>
        <p:nvSpPr>
          <p:cNvPr id="397" name="Google Shape;397;p26"/>
          <p:cNvSpPr txBox="1"/>
          <p:nvPr>
            <p:ph idx="1" type="body"/>
          </p:nvPr>
        </p:nvSpPr>
        <p:spPr>
          <a:xfrm>
            <a:off x="5727242" y="1740724"/>
            <a:ext cx="6286498" cy="4961023"/>
          </a:xfrm>
          <a:prstGeom prst="rect">
            <a:avLst/>
          </a:prstGeom>
          <a:noFill/>
          <a:ln>
            <a:noFill/>
          </a:ln>
        </p:spPr>
        <p:txBody>
          <a:bodyPr anchorCtr="0" anchor="t" bIns="45700" lIns="45700" spcFirstLastPara="1" rIns="45700" wrap="square" tIns="45700">
            <a:normAutofit/>
          </a:bodyPr>
          <a:lstStyle/>
          <a:p>
            <a:pPr indent="-137159" lvl="1" marL="265176" rtl="0" algn="l">
              <a:lnSpc>
                <a:spcPct val="100000"/>
              </a:lnSpc>
              <a:spcBef>
                <a:spcPts val="0"/>
              </a:spcBef>
              <a:spcAft>
                <a:spcPts val="0"/>
              </a:spcAft>
              <a:buSzPts val="2000"/>
              <a:buFont typeface="Noto Sans Symbols"/>
              <a:buChar char="❑"/>
            </a:pPr>
            <a:r>
              <a:rPr i="0" lang="en-US" sz="2000"/>
              <a:t>They are C-shaped fibrocartilage structures in the knee that serve two functions:</a:t>
            </a:r>
            <a:endParaRPr/>
          </a:p>
          <a:p>
            <a:pPr indent="-457200" lvl="2" marL="1371600" rtl="0" algn="l">
              <a:lnSpc>
                <a:spcPct val="100000"/>
              </a:lnSpc>
              <a:spcBef>
                <a:spcPts val="600"/>
              </a:spcBef>
              <a:spcAft>
                <a:spcPts val="0"/>
              </a:spcAft>
              <a:buSzPts val="2000"/>
              <a:buFont typeface="Twentieth Century"/>
              <a:buAutoNum type="arabicPeriod"/>
            </a:pPr>
            <a:r>
              <a:rPr i="0" lang="en-US" sz="2000"/>
              <a:t>To deepen the articular surface of the tibia, thus increasing stability of the joint.</a:t>
            </a:r>
            <a:endParaRPr/>
          </a:p>
          <a:p>
            <a:pPr indent="-457200" lvl="2" marL="1371600" rtl="0" algn="l">
              <a:lnSpc>
                <a:spcPct val="100000"/>
              </a:lnSpc>
              <a:spcBef>
                <a:spcPts val="600"/>
              </a:spcBef>
              <a:spcAft>
                <a:spcPts val="0"/>
              </a:spcAft>
              <a:buSzPts val="2000"/>
              <a:buFont typeface="Twentieth Century"/>
              <a:buAutoNum type="arabicPeriod"/>
            </a:pPr>
            <a:r>
              <a:rPr i="0" lang="en-US" sz="2000"/>
              <a:t>To act as shock absorbers by increasing surface area to further dissipate forces.</a:t>
            </a:r>
            <a:endParaRPr/>
          </a:p>
          <a:p>
            <a:pPr indent="-137159" lvl="1" marL="265176" rtl="0" algn="l">
              <a:lnSpc>
                <a:spcPct val="100000"/>
              </a:lnSpc>
              <a:spcBef>
                <a:spcPts val="600"/>
              </a:spcBef>
              <a:spcAft>
                <a:spcPts val="0"/>
              </a:spcAft>
              <a:buSzPts val="2000"/>
              <a:buFont typeface="Noto Sans Symbols"/>
              <a:buChar char="❑"/>
            </a:pPr>
            <a:r>
              <a:rPr lang="en-US" sz="2000"/>
              <a:t> They have a thick outer (peripheral) border attached to the capsule and a thin concave inner that forms a free edge.</a:t>
            </a:r>
            <a:endParaRPr/>
          </a:p>
          <a:p>
            <a:pPr indent="-137159" lvl="1" marL="265176" rtl="0" algn="l">
              <a:lnSpc>
                <a:spcPct val="100000"/>
              </a:lnSpc>
              <a:spcBef>
                <a:spcPts val="600"/>
              </a:spcBef>
              <a:spcAft>
                <a:spcPts val="0"/>
              </a:spcAft>
              <a:buSzPts val="2000"/>
              <a:buFont typeface="Noto Sans Symbols"/>
              <a:buChar char="❑"/>
            </a:pPr>
            <a:r>
              <a:rPr lang="en-US" sz="2000"/>
              <a:t>The medial menisci is semicircular while the lateral menisci is almost a complete circle.</a:t>
            </a:r>
            <a:endParaRPr/>
          </a:p>
          <a:p>
            <a:pPr indent="0" lvl="0" marL="91440" rtl="0" algn="l">
              <a:lnSpc>
                <a:spcPct val="100000"/>
              </a:lnSpc>
              <a:spcBef>
                <a:spcPts val="1600"/>
              </a:spcBef>
              <a:spcAft>
                <a:spcPts val="0"/>
              </a:spcAft>
              <a:buSzPts val="2000"/>
              <a:buNone/>
            </a:pPr>
            <a:r>
              <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2" name="Shape 402"/>
        <p:cNvGrpSpPr/>
        <p:nvPr/>
      </p:nvGrpSpPr>
      <p:grpSpPr>
        <a:xfrm>
          <a:off x="0" y="0"/>
          <a:ext cx="0" cy="0"/>
          <a:chOff x="0" y="0"/>
          <a:chExt cx="0" cy="0"/>
        </a:xfrm>
      </p:grpSpPr>
      <p:sp>
        <p:nvSpPr>
          <p:cNvPr id="403" name="Google Shape;403;p27"/>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MENISCI - ANATOMY</a:t>
            </a:r>
            <a:endParaRPr/>
          </a:p>
        </p:txBody>
      </p:sp>
      <p:sp>
        <p:nvSpPr>
          <p:cNvPr id="404" name="Google Shape;404;p27"/>
          <p:cNvSpPr txBox="1"/>
          <p:nvPr>
            <p:ph idx="1" type="body"/>
          </p:nvPr>
        </p:nvSpPr>
        <p:spPr>
          <a:xfrm>
            <a:off x="963584" y="1954106"/>
            <a:ext cx="6066818" cy="4023360"/>
          </a:xfrm>
          <a:prstGeom prst="rect">
            <a:avLst/>
          </a:prstGeom>
          <a:noFill/>
          <a:ln>
            <a:noFill/>
          </a:ln>
        </p:spPr>
        <p:txBody>
          <a:bodyPr anchorCtr="0" anchor="t" bIns="45700" lIns="45700" spcFirstLastPara="1" rIns="45700" wrap="square" tIns="45700">
            <a:normAutofit/>
          </a:bodyPr>
          <a:lstStyle/>
          <a:p>
            <a:pPr indent="-105727" lvl="0" marL="91440" rtl="0" algn="l">
              <a:lnSpc>
                <a:spcPct val="100000"/>
              </a:lnSpc>
              <a:spcBef>
                <a:spcPts val="0"/>
              </a:spcBef>
              <a:spcAft>
                <a:spcPts val="0"/>
              </a:spcAft>
              <a:buSzPts val="1665"/>
              <a:buFont typeface="Noto Sans Symbols"/>
              <a:buChar char="❑"/>
            </a:pPr>
            <a:r>
              <a:rPr lang="en-US" sz="1665"/>
              <a:t> Their upper surface is in contact with the femoral condyles and their lower surface with the tibial condyles (attached at both ends by posterior and anterior horns)</a:t>
            </a:r>
            <a:endParaRPr/>
          </a:p>
          <a:p>
            <a:pPr indent="-105727" lvl="0" marL="91440" rtl="0" algn="l">
              <a:lnSpc>
                <a:spcPct val="100000"/>
              </a:lnSpc>
              <a:spcBef>
                <a:spcPts val="1400"/>
              </a:spcBef>
              <a:spcAft>
                <a:spcPts val="0"/>
              </a:spcAft>
              <a:buSzPts val="1665"/>
              <a:buFont typeface="Noto Sans Symbols"/>
              <a:buChar char="❑"/>
            </a:pPr>
            <a:r>
              <a:rPr lang="en-US" sz="1665"/>
              <a:t>In addition, the medial meniscus is fixed to the medial collateral ligament and the joint capsule. Damage to the MCL usually results in a medial meniscal tear.</a:t>
            </a:r>
            <a:endParaRPr/>
          </a:p>
          <a:p>
            <a:pPr indent="-105727" lvl="0" marL="91440" rtl="0" algn="l">
              <a:lnSpc>
                <a:spcPct val="100000"/>
              </a:lnSpc>
              <a:spcBef>
                <a:spcPts val="1400"/>
              </a:spcBef>
              <a:spcAft>
                <a:spcPts val="0"/>
              </a:spcAft>
              <a:buSzPts val="1665"/>
              <a:buFont typeface="Noto Sans Symbols"/>
              <a:buChar char="❑"/>
            </a:pPr>
            <a:r>
              <a:rPr lang="en-US" sz="1665"/>
              <a:t>The lateral meniscus is smaller and does not have any extra attachments, rendering it fairly mobile.</a:t>
            </a:r>
            <a:endParaRPr/>
          </a:p>
          <a:p>
            <a:pPr indent="-105727" lvl="0" marL="91440" rtl="0" algn="l">
              <a:lnSpc>
                <a:spcPct val="100000"/>
              </a:lnSpc>
              <a:spcBef>
                <a:spcPts val="1400"/>
              </a:spcBef>
              <a:spcAft>
                <a:spcPts val="0"/>
              </a:spcAft>
              <a:buSzPts val="1665"/>
              <a:buFont typeface="Noto Sans Symbols"/>
              <a:buChar char="❑"/>
            </a:pPr>
            <a:r>
              <a:rPr lang="en-US" sz="1665"/>
              <a:t>It is supplied by the middle and inferior genicular artery. Most of the meniscus is avascular (white zone) and spontaneous repair does not occur unless the tear is in the outer third (red zone), which is vascularized from the attached synovium and capsule. </a:t>
            </a:r>
            <a:endParaRPr/>
          </a:p>
          <a:p>
            <a:pPr indent="0" lvl="0" marL="91440" rtl="0" algn="l">
              <a:lnSpc>
                <a:spcPct val="100000"/>
              </a:lnSpc>
              <a:spcBef>
                <a:spcPts val="1400"/>
              </a:spcBef>
              <a:spcAft>
                <a:spcPts val="0"/>
              </a:spcAft>
              <a:buSzPts val="1665"/>
              <a:buFont typeface="Noto Sans Symbols"/>
              <a:buNone/>
            </a:pPr>
            <a:r>
              <a:t/>
            </a:r>
            <a:endParaRPr sz="1665"/>
          </a:p>
        </p:txBody>
      </p:sp>
      <p:pic>
        <p:nvPicPr>
          <p:cNvPr descr="Knee SPORTS INJURIES" id="405" name="Google Shape;405;p27"/>
          <p:cNvPicPr preferRelativeResize="0"/>
          <p:nvPr/>
        </p:nvPicPr>
        <p:blipFill rotWithShape="1">
          <a:blip r:embed="rId3">
            <a:alphaModFix/>
          </a:blip>
          <a:srcRect b="0" l="0" r="39733" t="37011"/>
          <a:stretch/>
        </p:blipFill>
        <p:spPr>
          <a:xfrm>
            <a:off x="7875772" y="640080"/>
            <a:ext cx="3352644" cy="2628053"/>
          </a:xfrm>
          <a:prstGeom prst="rect">
            <a:avLst/>
          </a:prstGeom>
          <a:noFill/>
          <a:ln>
            <a:noFill/>
          </a:ln>
        </p:spPr>
      </p:pic>
      <p:pic>
        <p:nvPicPr>
          <p:cNvPr id="406" name="Google Shape;406;p27"/>
          <p:cNvPicPr preferRelativeResize="0"/>
          <p:nvPr/>
        </p:nvPicPr>
        <p:blipFill rotWithShape="1">
          <a:blip r:embed="rId4">
            <a:alphaModFix/>
          </a:blip>
          <a:srcRect b="0" l="0" r="0" t="0"/>
          <a:stretch/>
        </p:blipFill>
        <p:spPr>
          <a:xfrm>
            <a:off x="7576115" y="3589867"/>
            <a:ext cx="3951957" cy="262805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0" name="Shape 410"/>
        <p:cNvGrpSpPr/>
        <p:nvPr/>
      </p:nvGrpSpPr>
      <p:grpSpPr>
        <a:xfrm>
          <a:off x="0" y="0"/>
          <a:ext cx="0" cy="0"/>
          <a:chOff x="0" y="0"/>
          <a:chExt cx="0" cy="0"/>
        </a:xfrm>
      </p:grpSpPr>
      <p:cxnSp>
        <p:nvCxnSpPr>
          <p:cNvPr id="411" name="Google Shape;411;p28"/>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412" name="Google Shape;412;p28"/>
          <p:cNvSpPr txBox="1"/>
          <p:nvPr>
            <p:ph type="title"/>
          </p:nvPr>
        </p:nvSpPr>
        <p:spPr>
          <a:xfrm>
            <a:off x="924911" y="533716"/>
            <a:ext cx="479659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600"/>
              <a:buFont typeface="Twentieth Century"/>
              <a:buNone/>
            </a:pPr>
            <a:r>
              <a:rPr lang="en-US" sz="3600" cap="none">
                <a:solidFill>
                  <a:srgbClr val="191919"/>
                </a:solidFill>
                <a:latin typeface="Twentieth Century"/>
                <a:ea typeface="Twentieth Century"/>
                <a:cs typeface="Twentieth Century"/>
                <a:sym typeface="Twentieth Century"/>
              </a:rPr>
              <a:t>MENISCAL TEAR – MECHANISM OF INJURY</a:t>
            </a:r>
            <a:endParaRPr/>
          </a:p>
        </p:txBody>
      </p:sp>
      <p:sp>
        <p:nvSpPr>
          <p:cNvPr id="413" name="Google Shape;413;p28"/>
          <p:cNvSpPr txBox="1"/>
          <p:nvPr>
            <p:ph idx="1" type="body"/>
          </p:nvPr>
        </p:nvSpPr>
        <p:spPr>
          <a:xfrm>
            <a:off x="924911" y="2033332"/>
            <a:ext cx="4052369" cy="393192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400"/>
              <a:buFont typeface="Twentieth Century"/>
              <a:buAutoNum type="arabicPeriod"/>
            </a:pPr>
            <a:r>
              <a:rPr lang="en-US" sz="2400"/>
              <a:t>An acute twisting injury from impact during a sport.</a:t>
            </a:r>
            <a:endParaRPr i="1" sz="2400"/>
          </a:p>
          <a:p>
            <a:pPr indent="-285750" lvl="3" marL="788670" rtl="0" algn="l">
              <a:lnSpc>
                <a:spcPct val="90000"/>
              </a:lnSpc>
              <a:spcBef>
                <a:spcPts val="400"/>
              </a:spcBef>
              <a:spcAft>
                <a:spcPts val="0"/>
              </a:spcAft>
              <a:buSzPts val="2000"/>
              <a:buFont typeface="Noto Sans Symbols"/>
              <a:buChar char="⮚"/>
            </a:pPr>
            <a:r>
              <a:rPr i="1" lang="en-US" sz="2000"/>
              <a:t>Usually the foot stays fixed on the ground and the rest of body rotates.</a:t>
            </a:r>
            <a:endParaRPr sz="2000"/>
          </a:p>
          <a:p>
            <a:pPr indent="-457200" lvl="0" marL="457200" rtl="0" algn="l">
              <a:lnSpc>
                <a:spcPct val="90000"/>
              </a:lnSpc>
              <a:spcBef>
                <a:spcPts val="1600"/>
              </a:spcBef>
              <a:spcAft>
                <a:spcPts val="0"/>
              </a:spcAft>
              <a:buSzPts val="2400"/>
              <a:buFont typeface="Twentieth Century"/>
              <a:buAutoNum type="arabicPeriod"/>
            </a:pPr>
            <a:r>
              <a:rPr lang="en-US" sz="2400"/>
              <a:t>Getting up from a squatting or crouching position.</a:t>
            </a:r>
            <a:endParaRPr/>
          </a:p>
          <a:p>
            <a:pPr indent="-457200" lvl="0" marL="457200" rtl="0" algn="l">
              <a:lnSpc>
                <a:spcPct val="90000"/>
              </a:lnSpc>
              <a:spcBef>
                <a:spcPts val="1400"/>
              </a:spcBef>
              <a:spcAft>
                <a:spcPts val="0"/>
              </a:spcAft>
              <a:buSzPts val="2400"/>
              <a:buFont typeface="Twentieth Century"/>
              <a:buAutoNum type="arabicPeriod"/>
            </a:pPr>
            <a:r>
              <a:rPr lang="en-US" sz="2400"/>
              <a:t>Loading the knee from a fixed position.</a:t>
            </a:r>
            <a:endParaRPr/>
          </a:p>
        </p:txBody>
      </p:sp>
      <p:pic>
        <p:nvPicPr>
          <p:cNvPr id="414" name="Google Shape;414;p28"/>
          <p:cNvPicPr preferRelativeResize="0"/>
          <p:nvPr>
            <p:ph idx="2" type="body"/>
          </p:nvPr>
        </p:nvPicPr>
        <p:blipFill rotWithShape="1">
          <a:blip r:embed="rId3">
            <a:alphaModFix/>
          </a:blip>
          <a:srcRect b="0" l="0" r="0" t="0"/>
          <a:stretch/>
        </p:blipFill>
        <p:spPr>
          <a:xfrm>
            <a:off x="5820725" y="1283524"/>
            <a:ext cx="5446364" cy="44524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29"/>
          <p:cNvSpPr txBox="1"/>
          <p:nvPr>
            <p:ph type="title"/>
          </p:nvPr>
        </p:nvSpPr>
        <p:spPr>
          <a:xfrm>
            <a:off x="890778" y="850643"/>
            <a:ext cx="8018272" cy="111704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cap="none">
                <a:latin typeface="Twentieth Century"/>
                <a:ea typeface="Twentieth Century"/>
                <a:cs typeface="Twentieth Century"/>
                <a:sym typeface="Twentieth Century"/>
              </a:rPr>
              <a:t>MENISCAL TEAR - CLINICAL FEATURES</a:t>
            </a:r>
            <a:endParaRPr/>
          </a:p>
        </p:txBody>
      </p:sp>
      <p:sp>
        <p:nvSpPr>
          <p:cNvPr id="421" name="Google Shape;421;p29"/>
          <p:cNvSpPr txBox="1"/>
          <p:nvPr>
            <p:ph idx="1" type="body"/>
          </p:nvPr>
        </p:nvSpPr>
        <p:spPr>
          <a:xfrm>
            <a:off x="890778" y="1967690"/>
            <a:ext cx="8284972" cy="4531963"/>
          </a:xfrm>
          <a:prstGeom prst="rect">
            <a:avLst/>
          </a:prstGeom>
          <a:noFill/>
          <a:ln>
            <a:noFill/>
          </a:ln>
        </p:spPr>
        <p:txBody>
          <a:bodyPr anchorCtr="0" anchor="t" bIns="45700" lIns="45700" spcFirstLastPara="1" rIns="45700" wrap="square" tIns="45700">
            <a:normAutofit/>
          </a:bodyPr>
          <a:lstStyle/>
          <a:p>
            <a:pPr indent="-457200" lvl="0" marL="457200" rtl="0" algn="l">
              <a:lnSpc>
                <a:spcPct val="80000"/>
              </a:lnSpc>
              <a:spcBef>
                <a:spcPts val="0"/>
              </a:spcBef>
              <a:spcAft>
                <a:spcPts val="0"/>
              </a:spcAft>
              <a:buSzPts val="1850"/>
              <a:buFont typeface="Twentieth Century"/>
              <a:buAutoNum type="arabicPeriod"/>
            </a:pPr>
            <a:r>
              <a:rPr lang="en-US" sz="1850"/>
              <a:t>The patient is usually a young person who sustains a twisting injury to the knee. </a:t>
            </a:r>
            <a:endParaRPr/>
          </a:p>
          <a:p>
            <a:pPr indent="-457200" lvl="0" marL="457200" rtl="0" algn="l">
              <a:lnSpc>
                <a:spcPct val="80000"/>
              </a:lnSpc>
              <a:spcBef>
                <a:spcPts val="1400"/>
              </a:spcBef>
              <a:spcAft>
                <a:spcPts val="0"/>
              </a:spcAft>
              <a:buSzPts val="1850"/>
              <a:buFont typeface="Twentieth Century"/>
              <a:buAutoNum type="arabicPeriod"/>
            </a:pPr>
            <a:r>
              <a:rPr lang="en-US" sz="1850"/>
              <a:t>Pain is often severe and further activity is avoided. </a:t>
            </a:r>
            <a:endParaRPr/>
          </a:p>
          <a:p>
            <a:pPr indent="-457200" lvl="0" marL="457200" rtl="0" algn="l">
              <a:lnSpc>
                <a:spcPct val="80000"/>
              </a:lnSpc>
              <a:spcBef>
                <a:spcPts val="1400"/>
              </a:spcBef>
              <a:spcAft>
                <a:spcPts val="0"/>
              </a:spcAft>
              <a:buSzPts val="1850"/>
              <a:buFont typeface="Twentieth Century"/>
              <a:buAutoNum type="arabicPeriod"/>
            </a:pPr>
            <a:r>
              <a:rPr lang="en-US" sz="1850"/>
              <a:t>Occasionally the knee is ‘locked’ in partial flexion. </a:t>
            </a:r>
            <a:endParaRPr/>
          </a:p>
          <a:p>
            <a:pPr indent="-285750" lvl="4" marL="971550" rtl="0" algn="l">
              <a:lnSpc>
                <a:spcPct val="80000"/>
              </a:lnSpc>
              <a:spcBef>
                <a:spcPts val="400"/>
              </a:spcBef>
              <a:spcAft>
                <a:spcPts val="0"/>
              </a:spcAft>
              <a:buSzPts val="1850"/>
              <a:buFont typeface="Noto Sans Symbols"/>
              <a:buChar char="⮚"/>
            </a:pPr>
            <a:r>
              <a:rPr lang="en-US" sz="1850"/>
              <a:t>Locking, the sudden inability to extend the knee fully, suggests a bucket-handle tear. The patient sometimes learns to ‘unlock’ the knee by bending it fully or by twisting it from side to side.</a:t>
            </a:r>
            <a:endParaRPr/>
          </a:p>
          <a:p>
            <a:pPr indent="-457200" lvl="0" marL="457200" rtl="0" algn="l">
              <a:lnSpc>
                <a:spcPct val="80000"/>
              </a:lnSpc>
              <a:spcBef>
                <a:spcPts val="1600"/>
              </a:spcBef>
              <a:spcAft>
                <a:spcPts val="0"/>
              </a:spcAft>
              <a:buSzPts val="1850"/>
              <a:buFont typeface="Twentieth Century"/>
              <a:buAutoNum type="arabicPeriod"/>
            </a:pPr>
            <a:r>
              <a:rPr lang="en-US" sz="1850"/>
              <a:t>Almost invariably swelling appears a few hours later, or perhaps the following day.</a:t>
            </a:r>
            <a:endParaRPr/>
          </a:p>
          <a:p>
            <a:pPr indent="-285750" lvl="4" marL="971550" rtl="0" algn="l">
              <a:lnSpc>
                <a:spcPct val="80000"/>
              </a:lnSpc>
              <a:spcBef>
                <a:spcPts val="400"/>
              </a:spcBef>
              <a:spcAft>
                <a:spcPts val="0"/>
              </a:spcAft>
              <a:buSzPts val="1850"/>
              <a:buFont typeface="Noto Sans Symbols"/>
              <a:buChar char="⮚"/>
            </a:pPr>
            <a:r>
              <a:rPr lang="en-US" sz="1850"/>
              <a:t>With rest the initial symptoms subside, only to recur periodically after trivial twists or strains.</a:t>
            </a:r>
            <a:endParaRPr/>
          </a:p>
          <a:p>
            <a:pPr indent="-285750" lvl="4" marL="971550" rtl="0" algn="l">
              <a:lnSpc>
                <a:spcPct val="80000"/>
              </a:lnSpc>
              <a:spcBef>
                <a:spcPts val="600"/>
              </a:spcBef>
              <a:spcAft>
                <a:spcPts val="0"/>
              </a:spcAft>
              <a:buSzPts val="1850"/>
              <a:buFont typeface="Noto Sans Symbols"/>
              <a:buChar char="⮚"/>
            </a:pPr>
            <a:r>
              <a:rPr lang="en-US" sz="1850"/>
              <a:t>Sometimes the knee gives way spontaneously and this is again followed by pain and swelling.</a:t>
            </a:r>
            <a:endParaRPr/>
          </a:p>
          <a:p>
            <a:pPr indent="-457200" lvl="0" marL="457200" rtl="0" algn="l">
              <a:lnSpc>
                <a:spcPct val="80000"/>
              </a:lnSpc>
              <a:spcBef>
                <a:spcPts val="1600"/>
              </a:spcBef>
              <a:spcAft>
                <a:spcPts val="0"/>
              </a:spcAft>
              <a:buSzPts val="1850"/>
              <a:buFont typeface="Twentieth Century"/>
              <a:buAutoNum type="arabicPeriod"/>
            </a:pPr>
            <a:r>
              <a:rPr lang="en-US" sz="1850"/>
              <a:t>In patients aged over 40 years the initial injury may be unremarkable, and the main complaint is of recurrent ‘giving way’ or ‘locking’.</a:t>
            </a:r>
            <a:endParaRPr/>
          </a:p>
        </p:txBody>
      </p:sp>
      <p:sp>
        <p:nvSpPr>
          <p:cNvPr id="422" name="Google Shape;422;p29"/>
          <p:cNvSpPr/>
          <p:nvPr/>
        </p:nvSpPr>
        <p:spPr>
          <a:xfrm>
            <a:off x="9583348" y="325601"/>
            <a:ext cx="2286920" cy="3908071"/>
          </a:xfrm>
          <a:prstGeom prst="rect">
            <a:avLst/>
          </a:prstGeom>
          <a:solidFill>
            <a:srgbClr val="DD7E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23" name="Google Shape;423;p29"/>
          <p:cNvSpPr/>
          <p:nvPr/>
        </p:nvSpPr>
        <p:spPr>
          <a:xfrm>
            <a:off x="9583348" y="4394539"/>
            <a:ext cx="2286920" cy="2029724"/>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sp>
        <p:nvSpPr>
          <p:cNvPr id="120" name="Google Shape;120;p3"/>
          <p:cNvSpPr txBox="1"/>
          <p:nvPr>
            <p:ph type="title"/>
          </p:nvPr>
        </p:nvSpPr>
        <p:spPr>
          <a:xfrm>
            <a:off x="1024128" y="585216"/>
            <a:ext cx="3221301" cy="149961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191919"/>
              </a:buClr>
              <a:buSzPts val="3600"/>
              <a:buFont typeface="Twentieth Century"/>
              <a:buNone/>
            </a:pPr>
            <a:r>
              <a:rPr lang="en-US" sz="3600"/>
              <a:t>LIGAMENTS OF THE KNEE– ANATOMY </a:t>
            </a:r>
            <a:endParaRPr/>
          </a:p>
        </p:txBody>
      </p:sp>
      <p:pic>
        <p:nvPicPr>
          <p:cNvPr descr="A picture containing text, map&#10;&#10;Description automatically generated" id="121" name="Google Shape;121;p3"/>
          <p:cNvPicPr preferRelativeResize="0"/>
          <p:nvPr/>
        </p:nvPicPr>
        <p:blipFill rotWithShape="1">
          <a:blip r:embed="rId3">
            <a:alphaModFix/>
          </a:blip>
          <a:srcRect b="0" l="0" r="0" t="0"/>
          <a:stretch/>
        </p:blipFill>
        <p:spPr>
          <a:xfrm>
            <a:off x="1018008" y="2403566"/>
            <a:ext cx="3227421" cy="3357154"/>
          </a:xfrm>
          <a:prstGeom prst="rect">
            <a:avLst/>
          </a:prstGeom>
          <a:noFill/>
          <a:ln>
            <a:noFill/>
          </a:ln>
        </p:spPr>
      </p:pic>
      <p:grpSp>
        <p:nvGrpSpPr>
          <p:cNvPr id="122" name="Google Shape;122;p3"/>
          <p:cNvGrpSpPr/>
          <p:nvPr/>
        </p:nvGrpSpPr>
        <p:grpSpPr>
          <a:xfrm>
            <a:off x="4511911" y="470744"/>
            <a:ext cx="7257723" cy="5916511"/>
            <a:chOff x="0" y="46201"/>
            <a:chExt cx="7257723" cy="5916511"/>
          </a:xfrm>
        </p:grpSpPr>
        <p:sp>
          <p:nvSpPr>
            <p:cNvPr id="123" name="Google Shape;123;p3"/>
            <p:cNvSpPr/>
            <p:nvPr/>
          </p:nvSpPr>
          <p:spPr>
            <a:xfrm>
              <a:off x="0" y="297121"/>
              <a:ext cx="7257723" cy="910350"/>
            </a:xfrm>
            <a:prstGeom prst="rect">
              <a:avLst/>
            </a:prstGeom>
            <a:solidFill>
              <a:schemeClr val="lt1">
                <a:alpha val="89803"/>
              </a:schemeClr>
            </a:solidFill>
            <a:ln cap="flat" cmpd="sng" w="9525">
              <a:solidFill>
                <a:srgbClr val="E6BB2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txBox="1"/>
            <p:nvPr/>
          </p:nvSpPr>
          <p:spPr>
            <a:xfrm>
              <a:off x="0" y="297121"/>
              <a:ext cx="7257723" cy="910350"/>
            </a:xfrm>
            <a:prstGeom prst="rect">
              <a:avLst/>
            </a:prstGeom>
            <a:noFill/>
            <a:ln>
              <a:noFill/>
            </a:ln>
          </p:spPr>
          <p:txBody>
            <a:bodyPr anchorCtr="0" anchor="t" bIns="120900" lIns="563275" spcFirstLastPara="1" rIns="563275" wrap="square" tIns="354075">
              <a:noAutofit/>
            </a:bodyPr>
            <a:lstStyle/>
            <a:p>
              <a:pPr indent="-171450" lvl="1" marL="171450" marR="0" rtl="0" algn="l">
                <a:lnSpc>
                  <a:spcPct val="90000"/>
                </a:lnSpc>
                <a:spcBef>
                  <a:spcPts val="0"/>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A</a:t>
              </a:r>
              <a:r>
                <a:rPr b="1" i="0" lang="en-US" sz="1700" u="none" cap="none" strike="noStrike">
                  <a:solidFill>
                    <a:schemeClr val="dk1"/>
                  </a:solidFill>
                  <a:latin typeface="Twentieth Century"/>
                  <a:ea typeface="Twentieth Century"/>
                  <a:cs typeface="Twentieth Century"/>
                  <a:sym typeface="Twentieth Century"/>
                </a:rPr>
                <a:t> </a:t>
              </a:r>
              <a:r>
                <a:rPr b="0" i="0" lang="en-US" sz="1700" u="none" cap="none" strike="noStrike">
                  <a:solidFill>
                    <a:schemeClr val="dk1"/>
                  </a:solidFill>
                  <a:latin typeface="Twentieth Century"/>
                  <a:ea typeface="Twentieth Century"/>
                  <a:cs typeface="Twentieth Century"/>
                  <a:sym typeface="Twentieth Century"/>
                </a:rPr>
                <a:t>continuation of the quadriceps femoris tendon distal to the patella. It attaches to the tibial tuberosity.</a:t>
              </a:r>
              <a:endParaRPr b="0" i="0" sz="1700" u="none" cap="none" strike="noStrike">
                <a:solidFill>
                  <a:schemeClr val="dk1"/>
                </a:solidFill>
                <a:latin typeface="Twentieth Century"/>
                <a:ea typeface="Twentieth Century"/>
                <a:cs typeface="Twentieth Century"/>
                <a:sym typeface="Twentieth Century"/>
              </a:endParaRPr>
            </a:p>
          </p:txBody>
        </p:sp>
        <p:sp>
          <p:nvSpPr>
            <p:cNvPr id="125" name="Google Shape;125;p3"/>
            <p:cNvSpPr/>
            <p:nvPr/>
          </p:nvSpPr>
          <p:spPr>
            <a:xfrm>
              <a:off x="362886" y="46201"/>
              <a:ext cx="5080406" cy="501840"/>
            </a:xfrm>
            <a:prstGeom prst="roundRect">
              <a:avLst>
                <a:gd fmla="val 16667" name="adj"/>
              </a:avLst>
            </a:prstGeom>
            <a:gradFill>
              <a:gsLst>
                <a:gs pos="0">
                  <a:srgbClr val="D4AC23"/>
                </a:gs>
                <a:gs pos="100000">
                  <a:srgbClr val="FFD23B"/>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txBox="1"/>
            <p:nvPr/>
          </p:nvSpPr>
          <p:spPr>
            <a:xfrm>
              <a:off x="387384" y="70699"/>
              <a:ext cx="5031410" cy="452844"/>
            </a:xfrm>
            <a:prstGeom prst="rect">
              <a:avLst/>
            </a:prstGeom>
            <a:noFill/>
            <a:ln>
              <a:noFill/>
            </a:ln>
          </p:spPr>
          <p:txBody>
            <a:bodyPr anchorCtr="0" anchor="ctr" bIns="0" lIns="192025" spcFirstLastPara="1" rIns="19202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US" sz="1700" u="none" cap="none" strike="noStrike">
                  <a:solidFill>
                    <a:schemeClr val="lt1"/>
                  </a:solidFill>
                  <a:latin typeface="Twentieth Century"/>
                  <a:ea typeface="Twentieth Century"/>
                  <a:cs typeface="Twentieth Century"/>
                  <a:sym typeface="Twentieth Century"/>
                </a:rPr>
                <a:t>Patellar ligament</a:t>
              </a:r>
              <a:endParaRPr b="0" i="0" sz="1700" u="none" cap="none" strike="noStrike">
                <a:solidFill>
                  <a:schemeClr val="lt1"/>
                </a:solidFill>
                <a:latin typeface="Twentieth Century"/>
                <a:ea typeface="Twentieth Century"/>
                <a:cs typeface="Twentieth Century"/>
                <a:sym typeface="Twentieth Century"/>
              </a:endParaRPr>
            </a:p>
          </p:txBody>
        </p:sp>
        <p:sp>
          <p:nvSpPr>
            <p:cNvPr id="127" name="Google Shape;127;p3"/>
            <p:cNvSpPr/>
            <p:nvPr/>
          </p:nvSpPr>
          <p:spPr>
            <a:xfrm>
              <a:off x="0" y="1550191"/>
              <a:ext cx="7257723" cy="2677500"/>
            </a:xfrm>
            <a:prstGeom prst="rect">
              <a:avLst/>
            </a:prstGeom>
            <a:solidFill>
              <a:schemeClr val="lt1">
                <a:alpha val="89803"/>
              </a:schemeClr>
            </a:solidFill>
            <a:ln cap="flat" cmpd="sng" w="9525">
              <a:solidFill>
                <a:srgbClr val="60BCD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txBox="1"/>
            <p:nvPr/>
          </p:nvSpPr>
          <p:spPr>
            <a:xfrm>
              <a:off x="0" y="1550191"/>
              <a:ext cx="7257723" cy="2677500"/>
            </a:xfrm>
            <a:prstGeom prst="rect">
              <a:avLst/>
            </a:prstGeom>
            <a:noFill/>
            <a:ln>
              <a:noFill/>
            </a:ln>
          </p:spPr>
          <p:txBody>
            <a:bodyPr anchorCtr="0" anchor="t" bIns="120900" lIns="563275" spcFirstLastPara="1" rIns="563275" wrap="square" tIns="354075">
              <a:noAutofit/>
            </a:bodyPr>
            <a:lstStyle/>
            <a:p>
              <a:pPr indent="-171450" lvl="1" marL="171450" marR="0" rtl="0" algn="l">
                <a:lnSpc>
                  <a:spcPct val="90000"/>
                </a:lnSpc>
                <a:spcBef>
                  <a:spcPts val="0"/>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 Two strap-like ligaments. They act to stabilize the hinge motion of the knee, preventing excessive medial or lateral movement</a:t>
              </a:r>
              <a:endParaRPr b="0" i="0" sz="1700" u="none" cap="none" strike="noStrike">
                <a:solidFill>
                  <a:schemeClr val="dk1"/>
                </a:solidFill>
                <a:latin typeface="Twentieth Century"/>
                <a:ea typeface="Twentieth Century"/>
                <a:cs typeface="Twentieth Century"/>
                <a:sym typeface="Twentieth Century"/>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Tibial (medial) collateral ligament: wide and flat ligament, found on the medial side of the joint. Proximally, it attaches to the medial epicondyle of the femur, distally it attaches to the medial condyle of the tibia.</a:t>
              </a:r>
              <a:endParaRPr b="0" i="0" sz="1700" u="none" cap="none" strike="noStrike">
                <a:solidFill>
                  <a:schemeClr val="dk1"/>
                </a:solidFill>
                <a:latin typeface="Twentieth Century"/>
                <a:ea typeface="Twentieth Century"/>
                <a:cs typeface="Twentieth Century"/>
                <a:sym typeface="Twentieth Century"/>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Fibular (lateral) collateral ligament: thinner and rounder than the tibial collateral, this attaches proximally to the lateral epicondyle of the femur, distally it attaches to a depression on the lateral surface of the fibular head.</a:t>
              </a:r>
              <a:endParaRPr b="0" i="0" sz="1700" u="none" cap="none" strike="noStrike">
                <a:solidFill>
                  <a:schemeClr val="dk1"/>
                </a:solidFill>
                <a:latin typeface="Twentieth Century"/>
                <a:ea typeface="Twentieth Century"/>
                <a:cs typeface="Twentieth Century"/>
                <a:sym typeface="Twentieth Century"/>
              </a:endParaRPr>
            </a:p>
          </p:txBody>
        </p:sp>
        <p:sp>
          <p:nvSpPr>
            <p:cNvPr id="129" name="Google Shape;129;p3"/>
            <p:cNvSpPr/>
            <p:nvPr/>
          </p:nvSpPr>
          <p:spPr>
            <a:xfrm>
              <a:off x="362886" y="1299271"/>
              <a:ext cx="5080406" cy="501840"/>
            </a:xfrm>
            <a:prstGeom prst="roundRect">
              <a:avLst>
                <a:gd fmla="val 16667" name="adj"/>
              </a:avLst>
            </a:prstGeom>
            <a:gradFill>
              <a:gsLst>
                <a:gs pos="0">
                  <a:srgbClr val="57AEC6"/>
                </a:gs>
                <a:gs pos="100000">
                  <a:srgbClr val="64D0F2"/>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txBox="1"/>
            <p:nvPr/>
          </p:nvSpPr>
          <p:spPr>
            <a:xfrm>
              <a:off x="387384" y="1323769"/>
              <a:ext cx="5031410" cy="452844"/>
            </a:xfrm>
            <a:prstGeom prst="rect">
              <a:avLst/>
            </a:prstGeom>
            <a:noFill/>
            <a:ln>
              <a:noFill/>
            </a:ln>
          </p:spPr>
          <p:txBody>
            <a:bodyPr anchorCtr="0" anchor="ctr" bIns="0" lIns="192025" spcFirstLastPara="1" rIns="19202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US" sz="1700" u="none" cap="none" strike="noStrike">
                  <a:solidFill>
                    <a:schemeClr val="lt1"/>
                  </a:solidFill>
                  <a:latin typeface="Twentieth Century"/>
                  <a:ea typeface="Twentieth Century"/>
                  <a:cs typeface="Twentieth Century"/>
                  <a:sym typeface="Twentieth Century"/>
                </a:rPr>
                <a:t>Collateral ligaments</a:t>
              </a:r>
              <a:endParaRPr b="0" i="0" sz="1700" u="none" cap="none" strike="noStrike">
                <a:solidFill>
                  <a:schemeClr val="lt1"/>
                </a:solidFill>
                <a:latin typeface="Twentieth Century"/>
                <a:ea typeface="Twentieth Century"/>
                <a:cs typeface="Twentieth Century"/>
                <a:sym typeface="Twentieth Century"/>
              </a:endParaRPr>
            </a:p>
          </p:txBody>
        </p:sp>
        <p:sp>
          <p:nvSpPr>
            <p:cNvPr id="131" name="Google Shape;131;p3"/>
            <p:cNvSpPr/>
            <p:nvPr/>
          </p:nvSpPr>
          <p:spPr>
            <a:xfrm>
              <a:off x="0" y="4570412"/>
              <a:ext cx="7257723" cy="1392300"/>
            </a:xfrm>
            <a:prstGeom prst="rect">
              <a:avLst/>
            </a:prstGeom>
            <a:solidFill>
              <a:schemeClr val="lt1">
                <a:alpha val="89803"/>
              </a:schemeClr>
            </a:solidFill>
            <a:ln cap="flat" cmpd="sng" w="9525">
              <a:solidFill>
                <a:srgbClr val="CE91A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txBox="1"/>
            <p:nvPr/>
          </p:nvSpPr>
          <p:spPr>
            <a:xfrm>
              <a:off x="0" y="4570412"/>
              <a:ext cx="7257723" cy="1392300"/>
            </a:xfrm>
            <a:prstGeom prst="rect">
              <a:avLst/>
            </a:prstGeom>
            <a:noFill/>
            <a:ln>
              <a:noFill/>
            </a:ln>
          </p:spPr>
          <p:txBody>
            <a:bodyPr anchorCtr="0" anchor="t" bIns="120900" lIns="563275" spcFirstLastPara="1" rIns="563275" wrap="square" tIns="354075">
              <a:noAutofit/>
            </a:bodyPr>
            <a:lstStyle/>
            <a:p>
              <a:pPr indent="-171450" lvl="1" marL="171450" marR="0" rtl="0" algn="l">
                <a:lnSpc>
                  <a:spcPct val="90000"/>
                </a:lnSpc>
                <a:spcBef>
                  <a:spcPts val="0"/>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These two ligaments connect the femur and the tibia. In doing so, they cross each other, hence the term ‘cruciate’ (Latin for like a cross)</a:t>
              </a:r>
              <a:endParaRPr b="0" i="0" sz="1700" u="none" cap="none" strike="noStrike">
                <a:solidFill>
                  <a:schemeClr val="dk1"/>
                </a:solidFill>
                <a:latin typeface="Twentieth Century"/>
                <a:ea typeface="Twentieth Century"/>
                <a:cs typeface="Twentieth Century"/>
                <a:sym typeface="Twentieth Century"/>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Anterior cruciate ligament.</a:t>
              </a:r>
              <a:endParaRPr b="0" i="0" sz="1700" u="none" cap="none" strike="noStrike">
                <a:solidFill>
                  <a:schemeClr val="dk1"/>
                </a:solidFill>
                <a:latin typeface="Twentieth Century"/>
                <a:ea typeface="Twentieth Century"/>
                <a:cs typeface="Twentieth Century"/>
                <a:sym typeface="Twentieth Century"/>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Posterior cruciate ligament.</a:t>
              </a:r>
              <a:endParaRPr b="0" i="0" sz="1700" u="none" cap="none" strike="noStrike">
                <a:solidFill>
                  <a:schemeClr val="dk1"/>
                </a:solidFill>
                <a:latin typeface="Twentieth Century"/>
                <a:ea typeface="Twentieth Century"/>
                <a:cs typeface="Twentieth Century"/>
                <a:sym typeface="Twentieth Century"/>
              </a:endParaRPr>
            </a:p>
          </p:txBody>
        </p:sp>
        <p:sp>
          <p:nvSpPr>
            <p:cNvPr id="133" name="Google Shape;133;p3"/>
            <p:cNvSpPr/>
            <p:nvPr/>
          </p:nvSpPr>
          <p:spPr>
            <a:xfrm>
              <a:off x="362886" y="4319492"/>
              <a:ext cx="5080406" cy="501840"/>
            </a:xfrm>
            <a:prstGeom prst="roundRect">
              <a:avLst>
                <a:gd fmla="val 16667" name="adj"/>
              </a:avLst>
            </a:prstGeom>
            <a:gradFill>
              <a:gsLst>
                <a:gs pos="0">
                  <a:srgbClr val="BF869A"/>
                </a:gs>
                <a:gs pos="100000">
                  <a:srgbClr val="DF93AC"/>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txBox="1"/>
            <p:nvPr/>
          </p:nvSpPr>
          <p:spPr>
            <a:xfrm>
              <a:off x="387384" y="4343990"/>
              <a:ext cx="5031410" cy="452844"/>
            </a:xfrm>
            <a:prstGeom prst="rect">
              <a:avLst/>
            </a:prstGeom>
            <a:noFill/>
            <a:ln>
              <a:noFill/>
            </a:ln>
          </p:spPr>
          <p:txBody>
            <a:bodyPr anchorCtr="0" anchor="ctr" bIns="0" lIns="192025" spcFirstLastPara="1" rIns="19202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US" sz="1700" u="none" cap="none" strike="noStrike">
                  <a:solidFill>
                    <a:schemeClr val="lt1"/>
                  </a:solidFill>
                  <a:latin typeface="Twentieth Century"/>
                  <a:ea typeface="Twentieth Century"/>
                  <a:cs typeface="Twentieth Century"/>
                  <a:sym typeface="Twentieth Century"/>
                </a:rPr>
                <a:t>Cruciate Ligaments</a:t>
              </a:r>
              <a:endParaRPr b="0" i="0" sz="1700" u="none" cap="none" strike="noStrike">
                <a:solidFill>
                  <a:schemeClr val="lt1"/>
                </a:solidFill>
                <a:latin typeface="Twentieth Century"/>
                <a:ea typeface="Twentieth Century"/>
                <a:cs typeface="Twentieth Century"/>
                <a:sym typeface="Twentieth Century"/>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cxnSp>
        <p:nvCxnSpPr>
          <p:cNvPr id="429" name="Google Shape;429;p30"/>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430" name="Google Shape;430;p30"/>
          <p:cNvSpPr txBox="1"/>
          <p:nvPr>
            <p:ph type="title"/>
          </p:nvPr>
        </p:nvSpPr>
        <p:spPr>
          <a:xfrm>
            <a:off x="977392" y="533716"/>
            <a:ext cx="72562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000"/>
              <a:buFont typeface="Twentieth Century"/>
              <a:buNone/>
            </a:pPr>
            <a:r>
              <a:rPr lang="en-US" sz="4000" cap="none">
                <a:solidFill>
                  <a:srgbClr val="191919"/>
                </a:solidFill>
                <a:latin typeface="Twentieth Century"/>
                <a:ea typeface="Twentieth Century"/>
                <a:cs typeface="Twentieth Century"/>
                <a:sym typeface="Twentieth Century"/>
              </a:rPr>
              <a:t>MENISCI TEAR - PHYSICAL EXAMINATION  </a:t>
            </a:r>
            <a:endParaRPr/>
          </a:p>
        </p:txBody>
      </p:sp>
      <p:sp>
        <p:nvSpPr>
          <p:cNvPr id="431" name="Google Shape;431;p30"/>
          <p:cNvSpPr txBox="1"/>
          <p:nvPr>
            <p:ph idx="1" type="body"/>
          </p:nvPr>
        </p:nvSpPr>
        <p:spPr>
          <a:xfrm>
            <a:off x="977392" y="2009264"/>
            <a:ext cx="3965883" cy="3931920"/>
          </a:xfrm>
          <a:prstGeom prst="rect">
            <a:avLst/>
          </a:prstGeom>
          <a:noFill/>
          <a:ln>
            <a:noFill/>
          </a:ln>
        </p:spPr>
        <p:txBody>
          <a:bodyPr anchorCtr="0" anchor="t" bIns="45700" lIns="45700" spcFirstLastPara="1" rIns="45700" wrap="square" tIns="45700">
            <a:normAutofit/>
          </a:bodyPr>
          <a:lstStyle/>
          <a:p>
            <a:pPr indent="-139700" lvl="0" marL="91440" rtl="0" algn="l">
              <a:lnSpc>
                <a:spcPct val="80000"/>
              </a:lnSpc>
              <a:spcBef>
                <a:spcPts val="0"/>
              </a:spcBef>
              <a:spcAft>
                <a:spcPts val="0"/>
              </a:spcAft>
              <a:buSzPts val="2200"/>
              <a:buFont typeface="Arial"/>
              <a:buChar char="•"/>
            </a:pPr>
            <a:r>
              <a:rPr b="0" i="0" lang="en-US" u="none" strike="noStrike"/>
              <a:t>On examination the joint may be held slightly flexed and there is often an effusion. In late presentations, the quadriceps will be wasted.</a:t>
            </a:r>
            <a:endParaRPr/>
          </a:p>
          <a:p>
            <a:pPr indent="-139700" lvl="0" marL="91440" rtl="0" algn="l">
              <a:lnSpc>
                <a:spcPct val="80000"/>
              </a:lnSpc>
              <a:spcBef>
                <a:spcPts val="1400"/>
              </a:spcBef>
              <a:spcAft>
                <a:spcPts val="0"/>
              </a:spcAft>
              <a:buSzPts val="2200"/>
              <a:buFont typeface="Arial"/>
              <a:buChar char="•"/>
            </a:pPr>
            <a:r>
              <a:rPr b="0" i="0" lang="en-US" u="none" strike="noStrike"/>
              <a:t>Tenderness is localized to the joint line (a sensitive but not specific finding), in most cases on the medial side. Flexion is usually full, but extension is often slightly limited.</a:t>
            </a:r>
            <a:endParaRPr/>
          </a:p>
          <a:p>
            <a:pPr indent="-139700" lvl="0" marL="91440" rtl="0" algn="l">
              <a:lnSpc>
                <a:spcPct val="80000"/>
              </a:lnSpc>
              <a:spcBef>
                <a:spcPts val="1400"/>
              </a:spcBef>
              <a:spcAft>
                <a:spcPts val="0"/>
              </a:spcAft>
              <a:buSzPts val="2200"/>
              <a:buFont typeface="Arial"/>
              <a:buChar char="•"/>
            </a:pPr>
            <a:r>
              <a:rPr lang="en-US"/>
              <a:t>Special Tests</a:t>
            </a:r>
            <a:endParaRPr b="0" i="0" u="none" strike="noStrike"/>
          </a:p>
          <a:p>
            <a:pPr indent="0" lvl="0" marL="91440" rtl="0" algn="l">
              <a:lnSpc>
                <a:spcPct val="80000"/>
              </a:lnSpc>
              <a:spcBef>
                <a:spcPts val="1400"/>
              </a:spcBef>
              <a:spcAft>
                <a:spcPts val="0"/>
              </a:spcAft>
              <a:buSzPts val="2200"/>
              <a:buFont typeface="Arial"/>
              <a:buNone/>
            </a:pPr>
            <a:r>
              <a:t/>
            </a:r>
            <a:endParaRPr/>
          </a:p>
        </p:txBody>
      </p:sp>
      <p:pic>
        <p:nvPicPr>
          <p:cNvPr id="432" name="Google Shape;432;p30"/>
          <p:cNvPicPr preferRelativeResize="0"/>
          <p:nvPr>
            <p:ph idx="2" type="body"/>
          </p:nvPr>
        </p:nvPicPr>
        <p:blipFill rotWithShape="1">
          <a:blip r:embed="rId3">
            <a:alphaModFix/>
          </a:blip>
          <a:srcRect b="0" l="0" r="0" t="0"/>
          <a:stretch/>
        </p:blipFill>
        <p:spPr>
          <a:xfrm>
            <a:off x="5389281" y="2185014"/>
            <a:ext cx="6509857" cy="35804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cxnSp>
        <p:nvCxnSpPr>
          <p:cNvPr id="437" name="Google Shape;437;p31"/>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438" name="Google Shape;438;p31"/>
          <p:cNvSpPr txBox="1"/>
          <p:nvPr>
            <p:ph type="title"/>
          </p:nvPr>
        </p:nvSpPr>
        <p:spPr>
          <a:xfrm>
            <a:off x="924737" y="826323"/>
            <a:ext cx="6303771" cy="914401"/>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cap="none">
                <a:solidFill>
                  <a:srgbClr val="191919"/>
                </a:solidFill>
                <a:latin typeface="Twentieth Century"/>
                <a:ea typeface="Twentieth Century"/>
                <a:cs typeface="Twentieth Century"/>
                <a:sym typeface="Twentieth Century"/>
              </a:rPr>
              <a:t>MENISCAL TEAR – EXAMINATION </a:t>
            </a:r>
            <a:endParaRPr/>
          </a:p>
        </p:txBody>
      </p:sp>
      <p:sp>
        <p:nvSpPr>
          <p:cNvPr id="439" name="Google Shape;439;p31"/>
          <p:cNvSpPr txBox="1"/>
          <p:nvPr>
            <p:ph idx="1" type="body"/>
          </p:nvPr>
        </p:nvSpPr>
        <p:spPr>
          <a:xfrm>
            <a:off x="1024128" y="1854925"/>
            <a:ext cx="4693918" cy="4417859"/>
          </a:xfrm>
          <a:prstGeom prst="rect">
            <a:avLst/>
          </a:prstGeom>
          <a:noFill/>
          <a:ln>
            <a:noFill/>
          </a:ln>
        </p:spPr>
        <p:txBody>
          <a:bodyPr anchorCtr="0" anchor="t" bIns="45700" lIns="45700" spcFirstLastPara="1" rIns="45700" wrap="square" tIns="45700">
            <a:normAutofit/>
          </a:bodyPr>
          <a:lstStyle/>
          <a:p>
            <a:pPr indent="0" lvl="0" marL="0" rtl="0" algn="l">
              <a:lnSpc>
                <a:spcPct val="80000"/>
              </a:lnSpc>
              <a:spcBef>
                <a:spcPts val="0"/>
              </a:spcBef>
              <a:spcAft>
                <a:spcPts val="0"/>
              </a:spcAft>
              <a:buSzPts val="2380"/>
              <a:buNone/>
            </a:pPr>
            <a:r>
              <a:rPr b="1" lang="en-US" sz="2380"/>
              <a:t>McMurray’s test:</a:t>
            </a:r>
            <a:endParaRPr/>
          </a:p>
          <a:p>
            <a:pPr indent="-129540" lvl="0" marL="91440" rtl="0" algn="l">
              <a:lnSpc>
                <a:spcPct val="80000"/>
              </a:lnSpc>
              <a:spcBef>
                <a:spcPts val="1400"/>
              </a:spcBef>
              <a:spcAft>
                <a:spcPts val="0"/>
              </a:spcAft>
              <a:buSzPts val="2040"/>
              <a:buFont typeface="Arial"/>
              <a:buChar char="•"/>
            </a:pPr>
            <a:r>
              <a:rPr lang="en-US" sz="2040"/>
              <a:t>It based on the fact that a loose meniscal tag can sometimes be trapped between the articular surfaces and then induced to snap free with a palpable and audible click. </a:t>
            </a:r>
            <a:endParaRPr/>
          </a:p>
          <a:p>
            <a:pPr indent="-129540" lvl="0" marL="91440" rtl="0" algn="l">
              <a:lnSpc>
                <a:spcPct val="80000"/>
              </a:lnSpc>
              <a:spcBef>
                <a:spcPts val="1400"/>
              </a:spcBef>
              <a:spcAft>
                <a:spcPts val="0"/>
              </a:spcAft>
              <a:buSzPts val="2040"/>
              <a:buFont typeface="Arial"/>
              <a:buChar char="•"/>
            </a:pPr>
            <a:r>
              <a:rPr lang="en-US" sz="2040"/>
              <a:t>The knee is flexed as far as possible; one hand steadies the joint and the other rotates the leg medially and laterally while the knee is slowly extended. The test is repeated several times, with the knee stressed in valgus or Varus, the examiner all the time feeling and listening for the click. </a:t>
            </a:r>
            <a:endParaRPr/>
          </a:p>
          <a:p>
            <a:pPr indent="-129540" lvl="0" marL="91440" rtl="0" algn="l">
              <a:lnSpc>
                <a:spcPct val="80000"/>
              </a:lnSpc>
              <a:spcBef>
                <a:spcPts val="1400"/>
              </a:spcBef>
              <a:spcAft>
                <a:spcPts val="0"/>
              </a:spcAft>
              <a:buSzPts val="2040"/>
              <a:buFont typeface="Arial"/>
              <a:buChar char="•"/>
            </a:pPr>
            <a:r>
              <a:rPr lang="en-US" sz="2040"/>
              <a:t>A positive test is helpful but not pathognomonic and a negative test does not exclude a tear. </a:t>
            </a:r>
            <a:endParaRPr/>
          </a:p>
          <a:p>
            <a:pPr indent="0" lvl="0" marL="91440" rtl="0" algn="l">
              <a:lnSpc>
                <a:spcPct val="80000"/>
              </a:lnSpc>
              <a:spcBef>
                <a:spcPts val="1400"/>
              </a:spcBef>
              <a:spcAft>
                <a:spcPts val="0"/>
              </a:spcAft>
              <a:buSzPts val="2040"/>
              <a:buFont typeface="Arial"/>
              <a:buNone/>
            </a:pPr>
            <a:r>
              <a:t/>
            </a:r>
            <a:endParaRPr sz="2040"/>
          </a:p>
        </p:txBody>
      </p:sp>
      <p:pic>
        <p:nvPicPr>
          <p:cNvPr id="440" name="Google Shape;440;p31"/>
          <p:cNvPicPr preferRelativeResize="0"/>
          <p:nvPr>
            <p:ph idx="2" type="body"/>
          </p:nvPr>
        </p:nvPicPr>
        <p:blipFill rotWithShape="1">
          <a:blip r:embed="rId3">
            <a:alphaModFix/>
          </a:blip>
          <a:srcRect b="0" l="0" r="0" t="0"/>
          <a:stretch/>
        </p:blipFill>
        <p:spPr>
          <a:xfrm>
            <a:off x="6016487" y="2445027"/>
            <a:ext cx="5979473" cy="31574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cxnSp>
        <p:nvCxnSpPr>
          <p:cNvPr id="445" name="Google Shape;445;p32"/>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446" name="Google Shape;446;p32"/>
          <p:cNvSpPr txBox="1"/>
          <p:nvPr>
            <p:ph type="title"/>
          </p:nvPr>
        </p:nvSpPr>
        <p:spPr>
          <a:xfrm>
            <a:off x="855163" y="753875"/>
            <a:ext cx="6646669" cy="105929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cap="none">
                <a:solidFill>
                  <a:srgbClr val="191919"/>
                </a:solidFill>
                <a:latin typeface="Twentieth Century"/>
                <a:ea typeface="Twentieth Century"/>
                <a:cs typeface="Twentieth Century"/>
                <a:sym typeface="Twentieth Century"/>
              </a:rPr>
              <a:t>MENISCAL TEAR – EXAMINATION </a:t>
            </a:r>
            <a:endParaRPr/>
          </a:p>
        </p:txBody>
      </p:sp>
      <p:sp>
        <p:nvSpPr>
          <p:cNvPr id="447" name="Google Shape;447;p32"/>
          <p:cNvSpPr txBox="1"/>
          <p:nvPr>
            <p:ph idx="1" type="body"/>
          </p:nvPr>
        </p:nvSpPr>
        <p:spPr>
          <a:xfrm>
            <a:off x="964493" y="1740724"/>
            <a:ext cx="4429615" cy="393192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rPr b="1" lang="en-US"/>
              <a:t>Apley’s grinding test </a:t>
            </a:r>
            <a:endParaRPr/>
          </a:p>
          <a:p>
            <a:pPr indent="-139700" lvl="0" marL="91440" rtl="0" algn="l">
              <a:lnSpc>
                <a:spcPct val="90000"/>
              </a:lnSpc>
              <a:spcBef>
                <a:spcPts val="1400"/>
              </a:spcBef>
              <a:spcAft>
                <a:spcPts val="0"/>
              </a:spcAft>
              <a:buSzPts val="2200"/>
              <a:buFont typeface="Arial"/>
              <a:buChar char="•"/>
            </a:pPr>
            <a:r>
              <a:rPr lang="en-US"/>
              <a:t>The meniscus is forcibly compressed, and the leg is rotated from side to side between the articular surfaces; a painful response signifies the likelihood of a torn or degenerate meniscus.</a:t>
            </a:r>
            <a:endParaRPr/>
          </a:p>
          <a:p>
            <a:pPr indent="0" lvl="0" marL="91440" rtl="0" algn="l">
              <a:lnSpc>
                <a:spcPct val="90000"/>
              </a:lnSpc>
              <a:spcBef>
                <a:spcPts val="1400"/>
              </a:spcBef>
              <a:spcAft>
                <a:spcPts val="0"/>
              </a:spcAft>
              <a:buSzPts val="2200"/>
              <a:buNone/>
            </a:pPr>
            <a:r>
              <a:t/>
            </a:r>
            <a:endParaRPr/>
          </a:p>
        </p:txBody>
      </p:sp>
      <p:pic>
        <p:nvPicPr>
          <p:cNvPr id="448" name="Google Shape;448;p32"/>
          <p:cNvPicPr preferRelativeResize="0"/>
          <p:nvPr>
            <p:ph idx="2" type="body"/>
          </p:nvPr>
        </p:nvPicPr>
        <p:blipFill rotWithShape="1">
          <a:blip r:embed="rId3">
            <a:alphaModFix/>
          </a:blip>
          <a:srcRect b="0" l="0" r="0" t="0"/>
          <a:stretch/>
        </p:blipFill>
        <p:spPr>
          <a:xfrm>
            <a:off x="5637916" y="2260103"/>
            <a:ext cx="6289484" cy="28931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cxnSp>
        <p:nvCxnSpPr>
          <p:cNvPr id="453" name="Google Shape;453;p3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454" name="Google Shape;454;p33"/>
          <p:cNvSpPr txBox="1"/>
          <p:nvPr>
            <p:ph type="title"/>
          </p:nvPr>
        </p:nvSpPr>
        <p:spPr>
          <a:xfrm>
            <a:off x="914797" y="709440"/>
            <a:ext cx="7256271" cy="1031284"/>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cap="none">
                <a:solidFill>
                  <a:srgbClr val="191919"/>
                </a:solidFill>
                <a:latin typeface="Twentieth Century"/>
                <a:ea typeface="Twentieth Century"/>
                <a:cs typeface="Twentieth Century"/>
                <a:sym typeface="Twentieth Century"/>
              </a:rPr>
              <a:t>MENISCAL TEAR – EXAMINATION </a:t>
            </a:r>
            <a:endParaRPr/>
          </a:p>
        </p:txBody>
      </p:sp>
      <p:sp>
        <p:nvSpPr>
          <p:cNvPr id="455" name="Google Shape;455;p33"/>
          <p:cNvSpPr txBox="1"/>
          <p:nvPr>
            <p:ph idx="1" type="body"/>
          </p:nvPr>
        </p:nvSpPr>
        <p:spPr>
          <a:xfrm>
            <a:off x="914797" y="1826413"/>
            <a:ext cx="4651116" cy="4405421"/>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SzPts val="1960"/>
              <a:buNone/>
            </a:pPr>
            <a:r>
              <a:rPr b="1" lang="en-US" sz="1960"/>
              <a:t>The Thessaly test</a:t>
            </a:r>
            <a:endParaRPr/>
          </a:p>
          <a:p>
            <a:pPr indent="-106616" lvl="0" marL="91440" rtl="0" algn="l">
              <a:lnSpc>
                <a:spcPct val="100000"/>
              </a:lnSpc>
              <a:spcBef>
                <a:spcPts val="1400"/>
              </a:spcBef>
              <a:spcAft>
                <a:spcPts val="0"/>
              </a:spcAft>
              <a:buSzPts val="1679"/>
              <a:buFont typeface="Arial"/>
              <a:buChar char="•"/>
            </a:pPr>
            <a:r>
              <a:rPr lang="en-US" sz="1679"/>
              <a:t>It is based on a dynamic reproduction of load transmission in the knee joint under normal or trauma conditions. With the affected knee flexed to 20 degrees and the foot placed flat on the ground, the patient is told to put full weight on that leg while being supported by the examiner (for balance). </a:t>
            </a:r>
            <a:endParaRPr/>
          </a:p>
          <a:p>
            <a:pPr indent="-106616" lvl="0" marL="91440" rtl="0" algn="l">
              <a:lnSpc>
                <a:spcPct val="100000"/>
              </a:lnSpc>
              <a:spcBef>
                <a:spcPts val="1400"/>
              </a:spcBef>
              <a:spcAft>
                <a:spcPts val="0"/>
              </a:spcAft>
              <a:buSzPts val="1679"/>
              <a:buFont typeface="Arial"/>
              <a:buChar char="•"/>
            </a:pPr>
            <a:r>
              <a:rPr lang="en-US" sz="1679"/>
              <a:t>The patient is then instructed to twist his or her body to one side and then to the other three times; with each turn, a rotational force is exerted on the knee. Patients with meniscal tears experience medial or lateral joint line pain and may have a sense of the knee ‘locking</a:t>
            </a:r>
            <a:endParaRPr/>
          </a:p>
          <a:p>
            <a:pPr indent="0" lvl="0" marL="91440" rtl="0" algn="l">
              <a:lnSpc>
                <a:spcPct val="100000"/>
              </a:lnSpc>
              <a:spcBef>
                <a:spcPts val="1400"/>
              </a:spcBef>
              <a:spcAft>
                <a:spcPts val="0"/>
              </a:spcAft>
              <a:buSzPts val="1680"/>
              <a:buNone/>
            </a:pPr>
            <a:r>
              <a:t/>
            </a:r>
            <a:endParaRPr sz="1679"/>
          </a:p>
        </p:txBody>
      </p:sp>
      <p:pic>
        <p:nvPicPr>
          <p:cNvPr id="456" name="Google Shape;456;p33"/>
          <p:cNvPicPr preferRelativeResize="0"/>
          <p:nvPr>
            <p:ph idx="2" type="body"/>
          </p:nvPr>
        </p:nvPicPr>
        <p:blipFill rotWithShape="1">
          <a:blip r:embed="rId3">
            <a:alphaModFix/>
          </a:blip>
          <a:srcRect b="0" l="0" r="0" t="0"/>
          <a:stretch/>
        </p:blipFill>
        <p:spPr>
          <a:xfrm>
            <a:off x="6096000" y="2345636"/>
            <a:ext cx="5660566" cy="32508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0" name="Shape 460"/>
        <p:cNvGrpSpPr/>
        <p:nvPr/>
      </p:nvGrpSpPr>
      <p:grpSpPr>
        <a:xfrm>
          <a:off x="0" y="0"/>
          <a:ext cx="0" cy="0"/>
          <a:chOff x="0" y="0"/>
          <a:chExt cx="0" cy="0"/>
        </a:xfrm>
      </p:grpSpPr>
      <p:sp>
        <p:nvSpPr>
          <p:cNvPr id="461" name="Google Shape;461;p34"/>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2" name="Google Shape;462;p34"/>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
        <p:nvSpPr>
          <p:cNvPr id="463" name="Google Shape;463;p34"/>
          <p:cNvSpPr/>
          <p:nvPr/>
        </p:nvSpPr>
        <p:spPr>
          <a:xfrm>
            <a:off x="0" y="0"/>
            <a:ext cx="12188726" cy="68589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64" name="Google Shape;464;p34"/>
          <p:cNvSpPr txBox="1"/>
          <p:nvPr>
            <p:ph type="title"/>
          </p:nvPr>
        </p:nvSpPr>
        <p:spPr>
          <a:xfrm>
            <a:off x="636805" y="640080"/>
            <a:ext cx="3378099" cy="3034857"/>
          </a:xfrm>
          <a:prstGeom prst="rect">
            <a:avLst/>
          </a:prstGeom>
          <a:noFill/>
          <a:ln>
            <a:noFill/>
          </a:ln>
        </p:spPr>
        <p:txBody>
          <a:bodyPr anchorCtr="0" anchor="b" bIns="45700" lIns="91425" spcFirstLastPara="1" rIns="91425" wrap="square" tIns="45700">
            <a:normAutofit/>
          </a:bodyPr>
          <a:lstStyle/>
          <a:p>
            <a:pPr indent="0" lvl="0" marL="0" rtl="0" algn="ctr">
              <a:lnSpc>
                <a:spcPct val="80000"/>
              </a:lnSpc>
              <a:spcBef>
                <a:spcPts val="0"/>
              </a:spcBef>
              <a:spcAft>
                <a:spcPts val="0"/>
              </a:spcAft>
              <a:buClr>
                <a:srgbClr val="191919"/>
              </a:buClr>
              <a:buSzPts val="4000"/>
              <a:buFont typeface="Twentieth Century"/>
              <a:buNone/>
            </a:pPr>
            <a:r>
              <a:rPr lang="en-US" sz="4000"/>
              <a:t>MENISCAL TEAR - EXAMINATION</a:t>
            </a:r>
            <a:endParaRPr/>
          </a:p>
        </p:txBody>
      </p:sp>
      <p:cxnSp>
        <p:nvCxnSpPr>
          <p:cNvPr id="465" name="Google Shape;465;p34"/>
          <p:cNvCxnSpPr/>
          <p:nvPr/>
        </p:nvCxnSpPr>
        <p:spPr>
          <a:xfrm>
            <a:off x="700698" y="3765314"/>
            <a:ext cx="3200400" cy="0"/>
          </a:xfrm>
          <a:prstGeom prst="straightConnector1">
            <a:avLst/>
          </a:prstGeom>
          <a:noFill/>
          <a:ln cap="flat" cmpd="sng" w="19050">
            <a:solidFill>
              <a:schemeClr val="accent2"/>
            </a:solidFill>
            <a:prstDash val="solid"/>
            <a:round/>
            <a:headEnd len="sm" w="sm" type="none"/>
            <a:tailEnd len="sm" w="sm" type="none"/>
          </a:ln>
        </p:spPr>
      </p:cxnSp>
      <p:pic>
        <p:nvPicPr>
          <p:cNvPr descr="A picture containing photo, cat, different, looking&#10;&#10;Description automatically generated" id="466" name="Google Shape;466;p34"/>
          <p:cNvPicPr preferRelativeResize="0"/>
          <p:nvPr/>
        </p:nvPicPr>
        <p:blipFill rotWithShape="1">
          <a:blip r:embed="rId3">
            <a:alphaModFix/>
          </a:blip>
          <a:srcRect b="0" l="0" r="0" t="0"/>
          <a:stretch/>
        </p:blipFill>
        <p:spPr>
          <a:xfrm>
            <a:off x="4325621" y="510289"/>
            <a:ext cx="7552388" cy="56682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
        <p:nvSpPr>
          <p:cNvPr id="471" name="Google Shape;471;p3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472" name="Google Shape;472;p35"/>
          <p:cNvSpPr txBox="1"/>
          <p:nvPr>
            <p:ph type="title"/>
          </p:nvPr>
        </p:nvSpPr>
        <p:spPr>
          <a:xfrm>
            <a:off x="5951728" y="585216"/>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MENISCAL TEAR – CLASSIFICATION </a:t>
            </a:r>
            <a:endParaRPr/>
          </a:p>
        </p:txBody>
      </p:sp>
      <p:pic>
        <p:nvPicPr>
          <p:cNvPr id="473" name="Google Shape;473;p35"/>
          <p:cNvPicPr preferRelativeResize="0"/>
          <p:nvPr/>
        </p:nvPicPr>
        <p:blipFill rotWithShape="1">
          <a:blip r:embed="rId3">
            <a:alphaModFix/>
          </a:blip>
          <a:srcRect b="0" l="0" r="0" t="0"/>
          <a:stretch/>
        </p:blipFill>
        <p:spPr>
          <a:xfrm>
            <a:off x="525264" y="641500"/>
            <a:ext cx="3530267" cy="3198212"/>
          </a:xfrm>
          <a:prstGeom prst="rect">
            <a:avLst/>
          </a:prstGeom>
          <a:noFill/>
          <a:ln>
            <a:noFill/>
          </a:ln>
        </p:spPr>
      </p:pic>
      <p:sp>
        <p:nvSpPr>
          <p:cNvPr id="474" name="Google Shape;474;p35"/>
          <p:cNvSpPr/>
          <p:nvPr/>
        </p:nvSpPr>
        <p:spPr>
          <a:xfrm>
            <a:off x="4175766" y="484632"/>
            <a:ext cx="804672" cy="3511948"/>
          </a:xfrm>
          <a:prstGeom prst="rect">
            <a:avLst/>
          </a:pr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475" name="Google Shape;475;p35"/>
          <p:cNvCxnSpPr/>
          <p:nvPr/>
        </p:nvCxnSpPr>
        <p:spPr>
          <a:xfrm rot="10800000">
            <a:off x="56896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476" name="Google Shape;476;p35"/>
          <p:cNvSpPr/>
          <p:nvPr/>
        </p:nvSpPr>
        <p:spPr>
          <a:xfrm>
            <a:off x="1047150" y="4150596"/>
            <a:ext cx="477182" cy="22318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477" name="Google Shape;477;p35"/>
          <p:cNvPicPr preferRelativeResize="0"/>
          <p:nvPr/>
        </p:nvPicPr>
        <p:blipFill rotWithShape="1">
          <a:blip r:embed="rId4">
            <a:alphaModFix/>
          </a:blip>
          <a:srcRect b="0" l="0" r="0" t="0"/>
          <a:stretch/>
        </p:blipFill>
        <p:spPr>
          <a:xfrm>
            <a:off x="1688924" y="4196758"/>
            <a:ext cx="3291514" cy="2139483"/>
          </a:xfrm>
          <a:prstGeom prst="rect">
            <a:avLst/>
          </a:prstGeom>
          <a:noFill/>
          <a:ln>
            <a:noFill/>
          </a:ln>
        </p:spPr>
      </p:pic>
      <p:grpSp>
        <p:nvGrpSpPr>
          <p:cNvPr id="478" name="Google Shape;478;p35"/>
          <p:cNvGrpSpPr/>
          <p:nvPr/>
        </p:nvGrpSpPr>
        <p:grpSpPr>
          <a:xfrm>
            <a:off x="5951728" y="2289937"/>
            <a:ext cx="5740739" cy="4015485"/>
            <a:chOff x="0" y="3937"/>
            <a:chExt cx="5740739" cy="4015485"/>
          </a:xfrm>
        </p:grpSpPr>
        <p:sp>
          <p:nvSpPr>
            <p:cNvPr id="479" name="Google Shape;479;p35"/>
            <p:cNvSpPr/>
            <p:nvPr/>
          </p:nvSpPr>
          <p:spPr>
            <a:xfrm>
              <a:off x="0" y="254857"/>
              <a:ext cx="5740739" cy="1204875"/>
            </a:xfrm>
            <a:prstGeom prst="rect">
              <a:avLst/>
            </a:prstGeom>
            <a:solidFill>
              <a:schemeClr val="lt1">
                <a:alpha val="89803"/>
              </a:schemeClr>
            </a:solidFill>
            <a:ln cap="flat" cmpd="sng" w="9525">
              <a:solidFill>
                <a:srgbClr val="E6BB2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5"/>
            <p:cNvSpPr txBox="1"/>
            <p:nvPr/>
          </p:nvSpPr>
          <p:spPr>
            <a:xfrm>
              <a:off x="0" y="254857"/>
              <a:ext cx="5740739" cy="1204875"/>
            </a:xfrm>
            <a:prstGeom prst="rect">
              <a:avLst/>
            </a:prstGeom>
            <a:noFill/>
            <a:ln>
              <a:noFill/>
            </a:ln>
          </p:spPr>
          <p:txBody>
            <a:bodyPr anchorCtr="0" anchor="t" bIns="120900" lIns="445525" spcFirstLastPara="1" rIns="445525" wrap="square" tIns="354075">
              <a:noAutofit/>
            </a:bodyPr>
            <a:lstStyle/>
            <a:p>
              <a:pPr indent="-171450" lvl="1" marL="171450" marR="0" rtl="0" algn="l">
                <a:lnSpc>
                  <a:spcPct val="90000"/>
                </a:lnSpc>
                <a:spcBef>
                  <a:spcPts val="0"/>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Red Zone(outer third, vascularized)</a:t>
              </a:r>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Red-White Zone (middle third)</a:t>
              </a:r>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White Zone(inner third, avascular)</a:t>
              </a:r>
              <a:endParaRPr/>
            </a:p>
          </p:txBody>
        </p:sp>
        <p:sp>
          <p:nvSpPr>
            <p:cNvPr id="481" name="Google Shape;481;p35"/>
            <p:cNvSpPr/>
            <p:nvPr/>
          </p:nvSpPr>
          <p:spPr>
            <a:xfrm>
              <a:off x="287036" y="3937"/>
              <a:ext cx="4018517" cy="501840"/>
            </a:xfrm>
            <a:prstGeom prst="roundRect">
              <a:avLst>
                <a:gd fmla="val 16667" name="adj"/>
              </a:avLst>
            </a:prstGeom>
            <a:gradFill>
              <a:gsLst>
                <a:gs pos="0">
                  <a:srgbClr val="D4AC23"/>
                </a:gs>
                <a:gs pos="100000">
                  <a:srgbClr val="FFD23B"/>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5"/>
            <p:cNvSpPr txBox="1"/>
            <p:nvPr/>
          </p:nvSpPr>
          <p:spPr>
            <a:xfrm>
              <a:off x="311534" y="28435"/>
              <a:ext cx="3969521" cy="452844"/>
            </a:xfrm>
            <a:prstGeom prst="rect">
              <a:avLst/>
            </a:prstGeom>
            <a:noFill/>
            <a:ln>
              <a:noFill/>
            </a:ln>
          </p:spPr>
          <p:txBody>
            <a:bodyPr anchorCtr="0" anchor="ctr" bIns="0" lIns="151875" spcFirstLastPara="1" rIns="1518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US" sz="1700" u="none" cap="none" strike="noStrike">
                  <a:solidFill>
                    <a:schemeClr val="lt1"/>
                  </a:solidFill>
                  <a:latin typeface="Twentieth Century"/>
                  <a:ea typeface="Twentieth Century"/>
                  <a:cs typeface="Twentieth Century"/>
                  <a:sym typeface="Twentieth Century"/>
                </a:rPr>
                <a:t>Location</a:t>
              </a:r>
              <a:endParaRPr b="0" i="0" sz="1700" u="none" cap="none" strike="noStrike">
                <a:solidFill>
                  <a:schemeClr val="lt1"/>
                </a:solidFill>
                <a:latin typeface="Twentieth Century"/>
                <a:ea typeface="Twentieth Century"/>
                <a:cs typeface="Twentieth Century"/>
                <a:sym typeface="Twentieth Century"/>
              </a:endParaRPr>
            </a:p>
          </p:txBody>
        </p:sp>
        <p:sp>
          <p:nvSpPr>
            <p:cNvPr id="483" name="Google Shape;483;p35"/>
            <p:cNvSpPr/>
            <p:nvPr/>
          </p:nvSpPr>
          <p:spPr>
            <a:xfrm>
              <a:off x="0" y="1802452"/>
              <a:ext cx="5740739" cy="1445850"/>
            </a:xfrm>
            <a:prstGeom prst="rect">
              <a:avLst/>
            </a:prstGeom>
            <a:solidFill>
              <a:schemeClr val="lt1">
                <a:alpha val="89803"/>
              </a:schemeClr>
            </a:solidFill>
            <a:ln cap="flat" cmpd="sng" w="9525">
              <a:solidFill>
                <a:srgbClr val="60BCD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5"/>
            <p:cNvSpPr txBox="1"/>
            <p:nvPr/>
          </p:nvSpPr>
          <p:spPr>
            <a:xfrm>
              <a:off x="0" y="1802452"/>
              <a:ext cx="5740739" cy="1445850"/>
            </a:xfrm>
            <a:prstGeom prst="rect">
              <a:avLst/>
            </a:prstGeom>
            <a:noFill/>
            <a:ln>
              <a:noFill/>
            </a:ln>
          </p:spPr>
          <p:txBody>
            <a:bodyPr anchorCtr="0" anchor="t" bIns="120900" lIns="445525" spcFirstLastPara="1" rIns="445525" wrap="square" tIns="354075">
              <a:noAutofit/>
            </a:bodyPr>
            <a:lstStyle/>
            <a:p>
              <a:pPr indent="-171450" lvl="1" marL="171450" marR="0" rtl="0" algn="l">
                <a:lnSpc>
                  <a:spcPct val="90000"/>
                </a:lnSpc>
                <a:spcBef>
                  <a:spcPts val="0"/>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Anterior</a:t>
              </a:r>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Middle</a:t>
              </a:r>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Posterior Third</a:t>
              </a:r>
              <a:endParaRPr/>
            </a:p>
            <a:p>
              <a:pPr indent="-171450" lvl="1" marL="171450" marR="0" rtl="0" algn="l">
                <a:lnSpc>
                  <a:spcPct val="90000"/>
                </a:lnSpc>
                <a:spcBef>
                  <a:spcPts val="255"/>
                </a:spcBef>
                <a:spcAft>
                  <a:spcPts val="0"/>
                </a:spcAft>
                <a:buClr>
                  <a:schemeClr val="dk1"/>
                </a:buClr>
                <a:buSzPts val="1700"/>
                <a:buFont typeface="Twentieth Century"/>
                <a:buChar char="•"/>
              </a:pPr>
              <a:r>
                <a:rPr b="0" i="0" lang="en-US" sz="1700" u="none" cap="none" strike="noStrike">
                  <a:solidFill>
                    <a:schemeClr val="dk1"/>
                  </a:solidFill>
                  <a:latin typeface="Twentieth Century"/>
                  <a:ea typeface="Twentieth Century"/>
                  <a:cs typeface="Twentieth Century"/>
                  <a:sym typeface="Twentieth Century"/>
                </a:rPr>
                <a:t>Root</a:t>
              </a:r>
              <a:endParaRPr/>
            </a:p>
          </p:txBody>
        </p:sp>
        <p:sp>
          <p:nvSpPr>
            <p:cNvPr id="485" name="Google Shape;485;p35"/>
            <p:cNvSpPr/>
            <p:nvPr/>
          </p:nvSpPr>
          <p:spPr>
            <a:xfrm>
              <a:off x="287036" y="1551532"/>
              <a:ext cx="4018517" cy="501840"/>
            </a:xfrm>
            <a:prstGeom prst="roundRect">
              <a:avLst>
                <a:gd fmla="val 16667" name="adj"/>
              </a:avLst>
            </a:prstGeom>
            <a:gradFill>
              <a:gsLst>
                <a:gs pos="0">
                  <a:srgbClr val="57AEC6"/>
                </a:gs>
                <a:gs pos="100000">
                  <a:srgbClr val="64D0F2"/>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5"/>
            <p:cNvSpPr txBox="1"/>
            <p:nvPr/>
          </p:nvSpPr>
          <p:spPr>
            <a:xfrm>
              <a:off x="311534" y="1576030"/>
              <a:ext cx="3969521" cy="452844"/>
            </a:xfrm>
            <a:prstGeom prst="rect">
              <a:avLst/>
            </a:prstGeom>
            <a:noFill/>
            <a:ln>
              <a:noFill/>
            </a:ln>
          </p:spPr>
          <p:txBody>
            <a:bodyPr anchorCtr="0" anchor="ctr" bIns="0" lIns="151875" spcFirstLastPara="1" rIns="1518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US" sz="1700" u="none" cap="none" strike="noStrike">
                  <a:solidFill>
                    <a:schemeClr val="lt1"/>
                  </a:solidFill>
                  <a:latin typeface="Twentieth Century"/>
                  <a:ea typeface="Twentieth Century"/>
                  <a:cs typeface="Twentieth Century"/>
                  <a:sym typeface="Twentieth Century"/>
                </a:rPr>
                <a:t>Position</a:t>
              </a:r>
              <a:endParaRPr b="0" i="0" sz="1700" u="none" cap="none" strike="noStrike">
                <a:solidFill>
                  <a:schemeClr val="lt1"/>
                </a:solidFill>
                <a:latin typeface="Twentieth Century"/>
                <a:ea typeface="Twentieth Century"/>
                <a:cs typeface="Twentieth Century"/>
                <a:sym typeface="Twentieth Century"/>
              </a:endParaRPr>
            </a:p>
          </p:txBody>
        </p:sp>
        <p:sp>
          <p:nvSpPr>
            <p:cNvPr id="487" name="Google Shape;487;p35"/>
            <p:cNvSpPr/>
            <p:nvPr/>
          </p:nvSpPr>
          <p:spPr>
            <a:xfrm>
              <a:off x="0" y="3591022"/>
              <a:ext cx="5740739" cy="428400"/>
            </a:xfrm>
            <a:prstGeom prst="rect">
              <a:avLst/>
            </a:prstGeom>
            <a:solidFill>
              <a:schemeClr val="lt1">
                <a:alpha val="89803"/>
              </a:schemeClr>
            </a:solidFill>
            <a:ln cap="flat" cmpd="sng" w="9525">
              <a:solidFill>
                <a:srgbClr val="CE91A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5"/>
            <p:cNvSpPr/>
            <p:nvPr/>
          </p:nvSpPr>
          <p:spPr>
            <a:xfrm>
              <a:off x="287036" y="3340102"/>
              <a:ext cx="4018517" cy="501840"/>
            </a:xfrm>
            <a:prstGeom prst="roundRect">
              <a:avLst>
                <a:gd fmla="val 16667" name="adj"/>
              </a:avLst>
            </a:prstGeom>
            <a:gradFill>
              <a:gsLst>
                <a:gs pos="0">
                  <a:srgbClr val="BF869A"/>
                </a:gs>
                <a:gs pos="100000">
                  <a:srgbClr val="DF93AC"/>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5"/>
            <p:cNvSpPr txBox="1"/>
            <p:nvPr/>
          </p:nvSpPr>
          <p:spPr>
            <a:xfrm>
              <a:off x="311534" y="3364600"/>
              <a:ext cx="3969521" cy="452844"/>
            </a:xfrm>
            <a:prstGeom prst="rect">
              <a:avLst/>
            </a:prstGeom>
            <a:noFill/>
            <a:ln>
              <a:noFill/>
            </a:ln>
          </p:spPr>
          <p:txBody>
            <a:bodyPr anchorCtr="0" anchor="ctr" bIns="0" lIns="151875" spcFirstLastPara="1" rIns="151875" wrap="square" tIns="0">
              <a:noAutofit/>
            </a:bodyPr>
            <a:lstStyle/>
            <a:p>
              <a:pPr indent="0" lvl="0" marL="0" marR="0" rtl="0" algn="l">
                <a:lnSpc>
                  <a:spcPct val="90000"/>
                </a:lnSpc>
                <a:spcBef>
                  <a:spcPts val="0"/>
                </a:spcBef>
                <a:spcAft>
                  <a:spcPts val="0"/>
                </a:spcAft>
                <a:buClr>
                  <a:schemeClr val="lt1"/>
                </a:buClr>
                <a:buSzPts val="1700"/>
                <a:buFont typeface="Twentieth Century"/>
                <a:buNone/>
              </a:pPr>
              <a:r>
                <a:rPr b="1" i="0" lang="en-US" sz="1700" u="none" cap="none" strike="noStrike">
                  <a:solidFill>
                    <a:schemeClr val="lt1"/>
                  </a:solidFill>
                  <a:latin typeface="Twentieth Century"/>
                  <a:ea typeface="Twentieth Century"/>
                  <a:cs typeface="Twentieth Century"/>
                  <a:sym typeface="Twentieth Century"/>
                </a:rPr>
                <a:t>Size</a:t>
              </a:r>
              <a:endParaRPr b="0" i="0" sz="1700" u="none" cap="none" strike="noStrike">
                <a:solidFill>
                  <a:schemeClr val="lt1"/>
                </a:solidFill>
                <a:latin typeface="Twentieth Century"/>
                <a:ea typeface="Twentieth Century"/>
                <a:cs typeface="Twentieth Century"/>
                <a:sym typeface="Twentieth Century"/>
              </a:endParaRPr>
            </a:p>
          </p:txBody>
        </p:sp>
      </p:grpSp>
      <p:sp>
        <p:nvSpPr>
          <p:cNvPr id="490" name="Google Shape;490;p35"/>
          <p:cNvSpPr/>
          <p:nvPr/>
        </p:nvSpPr>
        <p:spPr>
          <a:xfrm>
            <a:off x="0" y="-315471"/>
            <a:ext cx="65" cy="630942"/>
          </a:xfrm>
          <a:prstGeom prst="rect">
            <a:avLst/>
          </a:prstGeom>
          <a:solidFill>
            <a:srgbClr val="FFFFFF"/>
          </a:solidFill>
          <a:ln>
            <a:noFill/>
          </a:ln>
        </p:spPr>
        <p:txBody>
          <a:bodyPr anchorCtr="0" anchor="ctr" bIns="0" lIns="0" spcFirstLastPara="1" rIns="0" wrap="square" tIns="0">
            <a:spAutoFit/>
          </a:bodyPr>
          <a:lstStyle/>
          <a:p>
            <a:pPr indent="0" lvl="0" marL="0" marR="0" rtl="0" algn="l">
              <a:spcBef>
                <a:spcPts val="0"/>
              </a:spcBef>
              <a:spcAft>
                <a:spcPts val="0"/>
              </a:spcAft>
              <a:buClr>
                <a:schemeClr val="dk1"/>
              </a:buClr>
              <a:buSzPts val="1800"/>
              <a:buFont typeface="Twentieth Century"/>
              <a:buNone/>
            </a:pPr>
            <a:r>
              <a:t/>
            </a:r>
            <a:endParaRPr b="0" i="0" sz="1800" u="none" cap="none" strike="noStrike">
              <a:solidFill>
                <a:schemeClr val="dk1"/>
              </a:solidFill>
              <a:latin typeface="Arial"/>
              <a:ea typeface="Arial"/>
              <a:cs typeface="Arial"/>
              <a:sym typeface="Arial"/>
            </a:endParaRPr>
          </a:p>
          <a:p>
            <a:pPr indent="0" lvl="0" marL="0" marR="0" rtl="0" algn="l">
              <a:spcBef>
                <a:spcPts val="600"/>
              </a:spcBef>
              <a:spcAft>
                <a:spcPts val="0"/>
              </a:spcAft>
              <a:buClr>
                <a:schemeClr val="dk1"/>
              </a:buClr>
              <a:buSzPts val="1800"/>
              <a:buFont typeface="Twentieth Century"/>
              <a:buNone/>
            </a:pPr>
            <a:r>
              <a:t/>
            </a:r>
            <a:endParaRPr b="0" i="0" sz="1800" u="none" cap="none" strike="noStrike">
              <a:solidFill>
                <a:srgbClr val="22229C"/>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5" name="Shape 495"/>
        <p:cNvGrpSpPr/>
        <p:nvPr/>
      </p:nvGrpSpPr>
      <p:grpSpPr>
        <a:xfrm>
          <a:off x="0" y="0"/>
          <a:ext cx="0" cy="0"/>
          <a:chOff x="0" y="0"/>
          <a:chExt cx="0" cy="0"/>
        </a:xfrm>
      </p:grpSpPr>
      <p:sp>
        <p:nvSpPr>
          <p:cNvPr id="496" name="Google Shape;496;p36"/>
          <p:cNvSpPr txBox="1"/>
          <p:nvPr>
            <p:ph type="title"/>
          </p:nvPr>
        </p:nvSpPr>
        <p:spPr>
          <a:xfrm>
            <a:off x="1024128" y="585216"/>
            <a:ext cx="313358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700"/>
              <a:buFont typeface="Twentieth Century"/>
              <a:buNone/>
            </a:pPr>
            <a:r>
              <a:rPr lang="en-US" sz="3700"/>
              <a:t>MENISCAL TEAR – CLASSIFICATION </a:t>
            </a:r>
            <a:endParaRPr/>
          </a:p>
        </p:txBody>
      </p:sp>
      <p:pic>
        <p:nvPicPr>
          <p:cNvPr id="497" name="Google Shape;497;p36"/>
          <p:cNvPicPr preferRelativeResize="0"/>
          <p:nvPr/>
        </p:nvPicPr>
        <p:blipFill rotWithShape="1">
          <a:blip r:embed="rId3">
            <a:alphaModFix/>
          </a:blip>
          <a:srcRect b="0" l="0" r="0" t="0"/>
          <a:stretch/>
        </p:blipFill>
        <p:spPr>
          <a:xfrm>
            <a:off x="4642342" y="889731"/>
            <a:ext cx="6909577" cy="5078538"/>
          </a:xfrm>
          <a:prstGeom prst="rect">
            <a:avLst/>
          </a:prstGeom>
          <a:noFill/>
          <a:ln>
            <a:noFill/>
          </a:ln>
        </p:spPr>
      </p:pic>
      <p:grpSp>
        <p:nvGrpSpPr>
          <p:cNvPr id="498" name="Google Shape;498;p36"/>
          <p:cNvGrpSpPr/>
          <p:nvPr/>
        </p:nvGrpSpPr>
        <p:grpSpPr>
          <a:xfrm>
            <a:off x="1024128" y="2169124"/>
            <a:ext cx="3133580" cy="3352859"/>
            <a:chOff x="0" y="289530"/>
            <a:chExt cx="3133580" cy="3352859"/>
          </a:xfrm>
        </p:grpSpPr>
        <p:sp>
          <p:nvSpPr>
            <p:cNvPr id="499" name="Google Shape;499;p36"/>
            <p:cNvSpPr/>
            <p:nvPr/>
          </p:nvSpPr>
          <p:spPr>
            <a:xfrm>
              <a:off x="0" y="599490"/>
              <a:ext cx="3133580" cy="3042899"/>
            </a:xfrm>
            <a:prstGeom prst="rect">
              <a:avLst/>
            </a:prstGeom>
            <a:solidFill>
              <a:schemeClr val="lt1">
                <a:alpha val="89803"/>
              </a:schemeClr>
            </a:solidFill>
            <a:ln cap="flat" cmpd="sng" w="9525">
              <a:solidFill>
                <a:srgbClr val="E6BB2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6"/>
            <p:cNvSpPr txBox="1"/>
            <p:nvPr/>
          </p:nvSpPr>
          <p:spPr>
            <a:xfrm>
              <a:off x="0" y="599490"/>
              <a:ext cx="3133580" cy="3042899"/>
            </a:xfrm>
            <a:prstGeom prst="rect">
              <a:avLst/>
            </a:prstGeom>
            <a:noFill/>
            <a:ln>
              <a:noFill/>
            </a:ln>
          </p:spPr>
          <p:txBody>
            <a:bodyPr anchorCtr="0" anchor="t" bIns="149350" lIns="243200" spcFirstLastPara="1" rIns="243200" wrap="square" tIns="437375">
              <a:noAutofit/>
            </a:bodyPr>
            <a:lstStyle/>
            <a:p>
              <a:pPr indent="-228600" lvl="1" marL="228600" marR="0" rtl="0" algn="l">
                <a:lnSpc>
                  <a:spcPct val="90000"/>
                </a:lnSpc>
                <a:spcBef>
                  <a:spcPts val="0"/>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Vertical</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Bucket Handle</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Oblique (Parrot-beak)</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Radial</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Flap</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Horizontal (Transverse)</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Complex</a:t>
              </a:r>
              <a:endParaRPr/>
            </a:p>
            <a:p>
              <a:pPr indent="-228600" lvl="1" marL="228600" marR="0" rtl="0" algn="l">
                <a:lnSpc>
                  <a:spcPct val="90000"/>
                </a:lnSpc>
                <a:spcBef>
                  <a:spcPts val="315"/>
                </a:spcBef>
                <a:spcAft>
                  <a:spcPts val="0"/>
                </a:spcAft>
                <a:buClr>
                  <a:schemeClr val="dk1"/>
                </a:buClr>
                <a:buSzPts val="2100"/>
                <a:buFont typeface="Twentieth Century"/>
                <a:buChar char="•"/>
              </a:pPr>
              <a:r>
                <a:rPr b="0" i="0" lang="en-US" sz="2100" u="none" cap="none" strike="noStrike">
                  <a:solidFill>
                    <a:schemeClr val="dk1"/>
                  </a:solidFill>
                  <a:latin typeface="Twentieth Century"/>
                  <a:ea typeface="Twentieth Century"/>
                  <a:cs typeface="Twentieth Century"/>
                  <a:sym typeface="Twentieth Century"/>
                </a:rPr>
                <a:t>Root (Peripheral)</a:t>
              </a:r>
              <a:endParaRPr/>
            </a:p>
          </p:txBody>
        </p:sp>
        <p:sp>
          <p:nvSpPr>
            <p:cNvPr id="501" name="Google Shape;501;p36"/>
            <p:cNvSpPr/>
            <p:nvPr/>
          </p:nvSpPr>
          <p:spPr>
            <a:xfrm>
              <a:off x="156679" y="289530"/>
              <a:ext cx="2193506" cy="619920"/>
            </a:xfrm>
            <a:prstGeom prst="roundRect">
              <a:avLst>
                <a:gd fmla="val 16667" name="adj"/>
              </a:avLst>
            </a:prstGeom>
            <a:gradFill>
              <a:gsLst>
                <a:gs pos="0">
                  <a:srgbClr val="D4AC23"/>
                </a:gs>
                <a:gs pos="100000">
                  <a:srgbClr val="FFD23B"/>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6"/>
            <p:cNvSpPr txBox="1"/>
            <p:nvPr/>
          </p:nvSpPr>
          <p:spPr>
            <a:xfrm>
              <a:off x="186941" y="319792"/>
              <a:ext cx="2132982" cy="559396"/>
            </a:xfrm>
            <a:prstGeom prst="rect">
              <a:avLst/>
            </a:prstGeom>
            <a:noFill/>
            <a:ln>
              <a:noFill/>
            </a:ln>
          </p:spPr>
          <p:txBody>
            <a:bodyPr anchorCtr="0" anchor="ctr" bIns="0" lIns="82900" spcFirstLastPara="1" rIns="82900" wrap="square" tIns="0">
              <a:noAutofit/>
            </a:bodyPr>
            <a:lstStyle/>
            <a:p>
              <a:pPr indent="0" lvl="0" marL="0" marR="0" rtl="0" algn="l">
                <a:lnSpc>
                  <a:spcPct val="90000"/>
                </a:lnSpc>
                <a:spcBef>
                  <a:spcPts val="0"/>
                </a:spcBef>
                <a:spcAft>
                  <a:spcPts val="0"/>
                </a:spcAft>
                <a:buClr>
                  <a:schemeClr val="lt1"/>
                </a:buClr>
                <a:buSzPts val="2400"/>
                <a:buFont typeface="Twentieth Century"/>
                <a:buNone/>
              </a:pPr>
              <a:r>
                <a:rPr b="0" i="0" lang="en-US" sz="2400" u="none" cap="none" strike="noStrike">
                  <a:solidFill>
                    <a:schemeClr val="lt1"/>
                  </a:solidFill>
                  <a:latin typeface="Twentieth Century"/>
                  <a:ea typeface="Twentieth Century"/>
                  <a:cs typeface="Twentieth Century"/>
                  <a:sym typeface="Twentieth Century"/>
                </a:rPr>
                <a:t>Pattern</a:t>
              </a: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cxnSp>
        <p:nvCxnSpPr>
          <p:cNvPr id="507" name="Google Shape;507;p37"/>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508" name="Google Shape;508;p37"/>
          <p:cNvSpPr txBox="1"/>
          <p:nvPr>
            <p:ph type="title"/>
          </p:nvPr>
        </p:nvSpPr>
        <p:spPr>
          <a:xfrm>
            <a:off x="889000" y="533716"/>
            <a:ext cx="5902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a:t>MENISCAL TEAR – IMAGING</a:t>
            </a:r>
            <a:endParaRPr/>
          </a:p>
        </p:txBody>
      </p:sp>
      <p:sp>
        <p:nvSpPr>
          <p:cNvPr id="509" name="Google Shape;509;p37"/>
          <p:cNvSpPr txBox="1"/>
          <p:nvPr>
            <p:ph idx="1" type="body"/>
          </p:nvPr>
        </p:nvSpPr>
        <p:spPr>
          <a:xfrm>
            <a:off x="889000" y="1926968"/>
            <a:ext cx="3877734" cy="3931920"/>
          </a:xfrm>
          <a:prstGeom prst="rect">
            <a:avLst/>
          </a:prstGeom>
          <a:noFill/>
          <a:ln>
            <a:noFill/>
          </a:ln>
        </p:spPr>
        <p:txBody>
          <a:bodyPr anchorCtr="0" anchor="t" bIns="45700" lIns="45700" spcFirstLastPara="1" rIns="45700" wrap="square" tIns="45700">
            <a:normAutofit/>
          </a:bodyPr>
          <a:lstStyle/>
          <a:p>
            <a:pPr indent="-152400" lvl="0" marL="91440" rtl="0" algn="l">
              <a:lnSpc>
                <a:spcPct val="90000"/>
              </a:lnSpc>
              <a:spcBef>
                <a:spcPts val="0"/>
              </a:spcBef>
              <a:spcAft>
                <a:spcPts val="0"/>
              </a:spcAft>
              <a:buSzPts val="2400"/>
              <a:buChar char=" "/>
            </a:pPr>
            <a:r>
              <a:rPr b="1" lang="en-US" sz="2400"/>
              <a:t>MRI</a:t>
            </a:r>
            <a:endParaRPr/>
          </a:p>
          <a:p>
            <a:pPr indent="-139700" lvl="0" marL="91440" rtl="0" algn="l">
              <a:lnSpc>
                <a:spcPct val="90000"/>
              </a:lnSpc>
              <a:spcBef>
                <a:spcPts val="1400"/>
              </a:spcBef>
              <a:spcAft>
                <a:spcPts val="0"/>
              </a:spcAft>
              <a:buSzPts val="2200"/>
              <a:buFont typeface="Noto Sans Symbols"/>
              <a:buChar char="⮚"/>
            </a:pPr>
            <a:r>
              <a:rPr lang="en-US"/>
              <a:t>Most sensitive diagnostic test, but also has a high false positive rate. </a:t>
            </a:r>
            <a:endParaRPr/>
          </a:p>
          <a:p>
            <a:pPr indent="-139700" lvl="0" marL="91440" rtl="0" algn="l">
              <a:lnSpc>
                <a:spcPct val="90000"/>
              </a:lnSpc>
              <a:spcBef>
                <a:spcPts val="1400"/>
              </a:spcBef>
              <a:spcAft>
                <a:spcPts val="0"/>
              </a:spcAft>
              <a:buSzPts val="2200"/>
              <a:buFont typeface="Noto Sans Symbols"/>
              <a:buChar char="⮚"/>
            </a:pPr>
            <a:r>
              <a:rPr lang="en-US"/>
              <a:t>The bucket handle pattern produces a double PCL sign on MRI.</a:t>
            </a:r>
            <a:endParaRPr/>
          </a:p>
          <a:p>
            <a:pPr indent="0" lvl="0" marL="0" rtl="0" algn="l">
              <a:lnSpc>
                <a:spcPct val="90000"/>
              </a:lnSpc>
              <a:spcBef>
                <a:spcPts val="1400"/>
              </a:spcBef>
              <a:spcAft>
                <a:spcPts val="0"/>
              </a:spcAft>
              <a:buSzPts val="2200"/>
              <a:buNone/>
            </a:pPr>
            <a:r>
              <a:t/>
            </a:r>
            <a:endParaRPr b="1"/>
          </a:p>
        </p:txBody>
      </p:sp>
      <p:pic>
        <p:nvPicPr>
          <p:cNvPr id="510" name="Google Shape;510;p37"/>
          <p:cNvPicPr preferRelativeResize="0"/>
          <p:nvPr>
            <p:ph idx="2" type="body"/>
          </p:nvPr>
        </p:nvPicPr>
        <p:blipFill rotWithShape="1">
          <a:blip r:embed="rId3">
            <a:alphaModFix/>
          </a:blip>
          <a:srcRect b="2280" l="0" r="-1" t="1841"/>
          <a:stretch/>
        </p:blipFill>
        <p:spPr>
          <a:xfrm>
            <a:off x="6664061" y="826324"/>
            <a:ext cx="3999654" cy="557784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cxnSp>
        <p:nvCxnSpPr>
          <p:cNvPr id="515" name="Google Shape;515;p38"/>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516" name="Google Shape;516;p38"/>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MENISCAL TEAR – IMAGING</a:t>
            </a:r>
            <a:endParaRPr/>
          </a:p>
        </p:txBody>
      </p:sp>
      <p:pic>
        <p:nvPicPr>
          <p:cNvPr id="517" name="Google Shape;517;p38"/>
          <p:cNvPicPr preferRelativeResize="0"/>
          <p:nvPr/>
        </p:nvPicPr>
        <p:blipFill rotWithShape="1">
          <a:blip r:embed="rId3">
            <a:alphaModFix/>
          </a:blip>
          <a:srcRect b="0" l="0" r="0" t="0"/>
          <a:stretch/>
        </p:blipFill>
        <p:spPr>
          <a:xfrm>
            <a:off x="8248762" y="2214166"/>
            <a:ext cx="3382636" cy="4054385"/>
          </a:xfrm>
          <a:prstGeom prst="rect">
            <a:avLst/>
          </a:prstGeom>
          <a:noFill/>
          <a:ln>
            <a:noFill/>
          </a:ln>
        </p:spPr>
      </p:pic>
      <p:pic>
        <p:nvPicPr>
          <p:cNvPr descr="A picture containing looking, pair, person, glasses&#10;&#10;Description automatically generated" id="518" name="Google Shape;518;p38"/>
          <p:cNvPicPr preferRelativeResize="0"/>
          <p:nvPr>
            <p:ph idx="1" type="body"/>
          </p:nvPr>
        </p:nvPicPr>
        <p:blipFill rotWithShape="1">
          <a:blip r:embed="rId4">
            <a:alphaModFix/>
          </a:blip>
          <a:srcRect b="0" l="0" r="0" t="0"/>
          <a:stretch/>
        </p:blipFill>
        <p:spPr>
          <a:xfrm>
            <a:off x="771810" y="2214166"/>
            <a:ext cx="3713209" cy="4054385"/>
          </a:xfrm>
          <a:prstGeom prst="rect">
            <a:avLst/>
          </a:prstGeom>
          <a:noFill/>
          <a:ln>
            <a:noFill/>
          </a:ln>
        </p:spPr>
      </p:pic>
      <p:pic>
        <p:nvPicPr>
          <p:cNvPr id="519" name="Google Shape;519;p38"/>
          <p:cNvPicPr preferRelativeResize="0"/>
          <p:nvPr>
            <p:ph idx="2" type="body"/>
          </p:nvPr>
        </p:nvPicPr>
        <p:blipFill rotWithShape="1">
          <a:blip r:embed="rId5">
            <a:alphaModFix/>
          </a:blip>
          <a:srcRect b="0" l="0" r="0" t="0"/>
          <a:stretch/>
        </p:blipFill>
        <p:spPr>
          <a:xfrm>
            <a:off x="4239395" y="2527299"/>
            <a:ext cx="3713209" cy="27824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p39"/>
          <p:cNvSpPr txBox="1"/>
          <p:nvPr>
            <p:ph type="title"/>
          </p:nvPr>
        </p:nvSpPr>
        <p:spPr>
          <a:xfrm>
            <a:off x="1024128" y="585216"/>
            <a:ext cx="80182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MENISCAL TEAR - TREATMENT</a:t>
            </a:r>
            <a:endParaRPr/>
          </a:p>
        </p:txBody>
      </p:sp>
      <p:sp>
        <p:nvSpPr>
          <p:cNvPr id="525" name="Google Shape;525;p39"/>
          <p:cNvSpPr txBox="1"/>
          <p:nvPr>
            <p:ph idx="1" type="body"/>
          </p:nvPr>
        </p:nvSpPr>
        <p:spPr>
          <a:xfrm>
            <a:off x="1024128" y="2286000"/>
            <a:ext cx="8018271" cy="4023360"/>
          </a:xfrm>
          <a:prstGeom prst="rect">
            <a:avLst/>
          </a:prstGeom>
          <a:noFill/>
          <a:ln>
            <a:noFill/>
          </a:ln>
        </p:spPr>
        <p:txBody>
          <a:bodyPr anchorCtr="0" anchor="t" bIns="45700" lIns="45700" spcFirstLastPara="1" rIns="45700" wrap="square" tIns="45700">
            <a:normAutofit/>
          </a:bodyPr>
          <a:lstStyle/>
          <a:p>
            <a:pPr indent="-457200" lvl="0" marL="457200" rtl="0" algn="l">
              <a:lnSpc>
                <a:spcPct val="100000"/>
              </a:lnSpc>
              <a:spcBef>
                <a:spcPts val="0"/>
              </a:spcBef>
              <a:spcAft>
                <a:spcPts val="0"/>
              </a:spcAft>
              <a:buSzPts val="2800"/>
              <a:buFont typeface="Twentieth Century"/>
              <a:buAutoNum type="arabicPeriod"/>
            </a:pPr>
            <a:r>
              <a:rPr b="1" lang="en-US" sz="2800"/>
              <a:t>Nonoperative</a:t>
            </a:r>
            <a:endParaRPr/>
          </a:p>
          <a:p>
            <a:pPr indent="-152400" lvl="1" marL="265176" rtl="0" algn="l">
              <a:lnSpc>
                <a:spcPct val="100000"/>
              </a:lnSpc>
              <a:spcBef>
                <a:spcPts val="400"/>
              </a:spcBef>
              <a:spcAft>
                <a:spcPts val="0"/>
              </a:spcAft>
              <a:buSzPts val="2400"/>
              <a:buFont typeface="Arial"/>
              <a:buChar char="•"/>
            </a:pPr>
            <a:r>
              <a:rPr lang="en-US" sz="2400"/>
              <a:t>Rest, NSAIDS, Rehabilitation</a:t>
            </a:r>
            <a:endParaRPr/>
          </a:p>
          <a:p>
            <a:pPr indent="-152400" lvl="1" marL="265176" rtl="0" algn="l">
              <a:lnSpc>
                <a:spcPct val="100000"/>
              </a:lnSpc>
              <a:spcBef>
                <a:spcPts val="600"/>
              </a:spcBef>
              <a:spcAft>
                <a:spcPts val="0"/>
              </a:spcAft>
              <a:buSzPts val="2400"/>
              <a:buFont typeface="Arial"/>
              <a:buChar char="•"/>
            </a:pPr>
            <a:r>
              <a:rPr lang="en-US" sz="2400"/>
              <a:t>Indicated as first line treatment for degenerative tears</a:t>
            </a:r>
            <a:endParaRPr/>
          </a:p>
          <a:p>
            <a:pPr indent="-152400" lvl="1" marL="265176" rtl="0" algn="l">
              <a:lnSpc>
                <a:spcPct val="100000"/>
              </a:lnSpc>
              <a:spcBef>
                <a:spcPts val="600"/>
              </a:spcBef>
              <a:spcAft>
                <a:spcPts val="0"/>
              </a:spcAft>
              <a:buSzPts val="2400"/>
              <a:buFont typeface="Arial"/>
              <a:buChar char="•"/>
            </a:pPr>
            <a:r>
              <a:rPr lang="en-US" sz="2400"/>
              <a:t>Outcomes:</a:t>
            </a:r>
            <a:endParaRPr/>
          </a:p>
          <a:p>
            <a:pPr indent="-342900" lvl="2" marL="653796" rtl="0" algn="l">
              <a:lnSpc>
                <a:spcPct val="100000"/>
              </a:lnSpc>
              <a:spcBef>
                <a:spcPts val="600"/>
              </a:spcBef>
              <a:spcAft>
                <a:spcPts val="0"/>
              </a:spcAft>
              <a:buSzPts val="2400"/>
              <a:buFont typeface="Twentieth Century"/>
              <a:buAutoNum type="arabicParenR"/>
            </a:pPr>
            <a:r>
              <a:rPr lang="en-US" sz="2400"/>
              <a:t>Improvement in knee function following physical therapy.</a:t>
            </a:r>
            <a:endParaRPr/>
          </a:p>
          <a:p>
            <a:pPr indent="-342900" lvl="2" marL="653796" rtl="0" algn="l">
              <a:lnSpc>
                <a:spcPct val="100000"/>
              </a:lnSpc>
              <a:spcBef>
                <a:spcPts val="600"/>
              </a:spcBef>
              <a:spcAft>
                <a:spcPts val="0"/>
              </a:spcAft>
              <a:buSzPts val="2400"/>
              <a:buFont typeface="Twentieth Century"/>
              <a:buAutoNum type="arabicParenR"/>
            </a:pPr>
            <a:r>
              <a:rPr lang="en-US" sz="2400"/>
              <a:t>“Noninferior" when compared to arthroscopic partial meniscectomy.</a:t>
            </a:r>
            <a:endParaRPr/>
          </a:p>
          <a:p>
            <a:pPr indent="0" lvl="0" marL="91440" rtl="0" algn="l">
              <a:lnSpc>
                <a:spcPct val="100000"/>
              </a:lnSpc>
              <a:spcBef>
                <a:spcPts val="1600"/>
              </a:spcBef>
              <a:spcAft>
                <a:spcPts val="0"/>
              </a:spcAft>
              <a:buSzPts val="2400"/>
              <a:buNone/>
            </a:pPr>
            <a:r>
              <a:t/>
            </a:r>
            <a:endParaRPr sz="2400"/>
          </a:p>
        </p:txBody>
      </p:sp>
      <p:sp>
        <p:nvSpPr>
          <p:cNvPr id="526" name="Google Shape;526;p39"/>
          <p:cNvSpPr/>
          <p:nvPr/>
        </p:nvSpPr>
        <p:spPr>
          <a:xfrm>
            <a:off x="9583348" y="325601"/>
            <a:ext cx="2286920" cy="3908071"/>
          </a:xfrm>
          <a:prstGeom prst="rect">
            <a:avLst/>
          </a:prstGeom>
          <a:solidFill>
            <a:srgbClr val="DD7E0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27" name="Google Shape;527;p39"/>
          <p:cNvSpPr/>
          <p:nvPr/>
        </p:nvSpPr>
        <p:spPr>
          <a:xfrm>
            <a:off x="9583348" y="4394539"/>
            <a:ext cx="2286920" cy="2029724"/>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4"/>
          <p:cNvSpPr txBox="1"/>
          <p:nvPr>
            <p:ph type="title"/>
          </p:nvPr>
        </p:nvSpPr>
        <p:spPr>
          <a:xfrm>
            <a:off x="1024128" y="585216"/>
            <a:ext cx="5978555"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a:t>NORMAL X-RAY OF THE KNEE</a:t>
            </a:r>
            <a:endParaRPr/>
          </a:p>
        </p:txBody>
      </p:sp>
      <p:pic>
        <p:nvPicPr>
          <p:cNvPr id="140" name="Google Shape;140;p4"/>
          <p:cNvPicPr preferRelativeResize="0"/>
          <p:nvPr>
            <p:ph idx="1" type="body"/>
          </p:nvPr>
        </p:nvPicPr>
        <p:blipFill rotWithShape="1">
          <a:blip r:embed="rId3">
            <a:alphaModFix/>
          </a:blip>
          <a:srcRect b="0" l="0" r="0" t="0"/>
          <a:stretch/>
        </p:blipFill>
        <p:spPr>
          <a:xfrm>
            <a:off x="2959261" y="1887230"/>
            <a:ext cx="6273478" cy="470455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1" name="Shape 531"/>
        <p:cNvGrpSpPr/>
        <p:nvPr/>
      </p:nvGrpSpPr>
      <p:grpSpPr>
        <a:xfrm>
          <a:off x="0" y="0"/>
          <a:ext cx="0" cy="0"/>
          <a:chOff x="0" y="0"/>
          <a:chExt cx="0" cy="0"/>
        </a:xfrm>
      </p:grpSpPr>
      <p:sp>
        <p:nvSpPr>
          <p:cNvPr id="532" name="Google Shape;532;p40"/>
          <p:cNvSpPr txBox="1"/>
          <p:nvPr>
            <p:ph type="title"/>
          </p:nvPr>
        </p:nvSpPr>
        <p:spPr>
          <a:xfrm>
            <a:off x="859028" y="640080"/>
            <a:ext cx="65281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MENISCAL TEAR – TREATMENT </a:t>
            </a:r>
            <a:endParaRPr/>
          </a:p>
        </p:txBody>
      </p:sp>
      <p:sp>
        <p:nvSpPr>
          <p:cNvPr id="533" name="Google Shape;533;p40"/>
          <p:cNvSpPr txBox="1"/>
          <p:nvPr>
            <p:ph idx="1" type="body"/>
          </p:nvPr>
        </p:nvSpPr>
        <p:spPr>
          <a:xfrm>
            <a:off x="859028" y="2139696"/>
            <a:ext cx="5902061" cy="393192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800"/>
              <a:buFont typeface="Twentieth Century"/>
              <a:buAutoNum type="arabicPeriod" startAt="2"/>
            </a:pPr>
            <a:r>
              <a:rPr b="1" lang="en-US" sz="2800"/>
              <a:t>Operative; Partial Meniscectomy</a:t>
            </a:r>
            <a:endParaRPr/>
          </a:p>
          <a:p>
            <a:pPr indent="-152400" lvl="3" marL="594360" rtl="0" algn="l">
              <a:lnSpc>
                <a:spcPct val="90000"/>
              </a:lnSpc>
              <a:spcBef>
                <a:spcPts val="400"/>
              </a:spcBef>
              <a:spcAft>
                <a:spcPts val="0"/>
              </a:spcAft>
              <a:buSzPts val="2400"/>
              <a:buChar char="🢝"/>
            </a:pPr>
            <a:r>
              <a:rPr lang="en-US" sz="2400"/>
              <a:t>Indicated in:</a:t>
            </a:r>
            <a:endParaRPr/>
          </a:p>
          <a:p>
            <a:pPr indent="-342900" lvl="4" marL="982980" rtl="0" algn="l">
              <a:lnSpc>
                <a:spcPct val="90000"/>
              </a:lnSpc>
              <a:spcBef>
                <a:spcPts val="600"/>
              </a:spcBef>
              <a:spcAft>
                <a:spcPts val="0"/>
              </a:spcAft>
              <a:buSzPts val="2400"/>
              <a:buFont typeface="Twentieth Century"/>
              <a:buAutoNum type="arabicParenR"/>
            </a:pPr>
            <a:r>
              <a:rPr lang="en-US" sz="2400"/>
              <a:t>Tears that are not amenable to repair (complex, degenerative, radial tear patterns)</a:t>
            </a:r>
            <a:endParaRPr/>
          </a:p>
          <a:p>
            <a:pPr indent="-342900" lvl="4" marL="982980" rtl="0" algn="l">
              <a:lnSpc>
                <a:spcPct val="90000"/>
              </a:lnSpc>
              <a:spcBef>
                <a:spcPts val="600"/>
              </a:spcBef>
              <a:spcAft>
                <a:spcPts val="0"/>
              </a:spcAft>
              <a:buSzPts val="2400"/>
              <a:buFont typeface="Twentieth Century"/>
              <a:buAutoNum type="arabicParenR"/>
            </a:pPr>
            <a:r>
              <a:rPr lang="en-US" sz="2400"/>
              <a:t>Repair failure &gt;2 times</a:t>
            </a:r>
            <a:endParaRPr/>
          </a:p>
          <a:p>
            <a:pPr indent="-152400" lvl="3" marL="594360" rtl="0" algn="l">
              <a:lnSpc>
                <a:spcPct val="90000"/>
              </a:lnSpc>
              <a:spcBef>
                <a:spcPts val="600"/>
              </a:spcBef>
              <a:spcAft>
                <a:spcPts val="0"/>
              </a:spcAft>
              <a:buSzPts val="2400"/>
              <a:buChar char="🢝"/>
            </a:pPr>
            <a:r>
              <a:rPr lang="en-US" sz="2400"/>
              <a:t>Outcome: &gt;80% satisfactory function at minimum follow-up</a:t>
            </a:r>
            <a:endParaRPr/>
          </a:p>
        </p:txBody>
      </p:sp>
      <p:pic>
        <p:nvPicPr>
          <p:cNvPr id="534" name="Google Shape;534;p40"/>
          <p:cNvPicPr preferRelativeResize="0"/>
          <p:nvPr/>
        </p:nvPicPr>
        <p:blipFill rotWithShape="1">
          <a:blip r:embed="rId3">
            <a:alphaModFix/>
          </a:blip>
          <a:srcRect b="0" l="0" r="0" t="0"/>
          <a:stretch/>
        </p:blipFill>
        <p:spPr>
          <a:xfrm>
            <a:off x="7514167" y="2410802"/>
            <a:ext cx="3999654" cy="338970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sp>
        <p:nvSpPr>
          <p:cNvPr id="539" name="Google Shape;539;p41"/>
          <p:cNvSpPr txBox="1"/>
          <p:nvPr>
            <p:ph type="title"/>
          </p:nvPr>
        </p:nvSpPr>
        <p:spPr>
          <a:xfrm>
            <a:off x="1024128" y="585216"/>
            <a:ext cx="68879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MENISCAL TEAR – TREATMENT </a:t>
            </a:r>
            <a:endParaRPr/>
          </a:p>
        </p:txBody>
      </p:sp>
      <p:sp>
        <p:nvSpPr>
          <p:cNvPr id="540" name="Google Shape;540;p41"/>
          <p:cNvSpPr txBox="1"/>
          <p:nvPr>
            <p:ph idx="1" type="body"/>
          </p:nvPr>
        </p:nvSpPr>
        <p:spPr>
          <a:xfrm>
            <a:off x="1024128" y="2084832"/>
            <a:ext cx="5579871" cy="393192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800"/>
              <a:buFont typeface="Twentieth Century"/>
              <a:buAutoNum type="arabicPeriod" startAt="2"/>
            </a:pPr>
            <a:r>
              <a:rPr b="1" lang="en-US" sz="2800"/>
              <a:t>Operative; </a:t>
            </a:r>
            <a:r>
              <a:rPr lang="en-US" sz="2800"/>
              <a:t>Meniscal Repair</a:t>
            </a:r>
            <a:endParaRPr/>
          </a:p>
          <a:p>
            <a:pPr indent="-152400" lvl="4" marL="777240" rtl="0" algn="l">
              <a:lnSpc>
                <a:spcPct val="90000"/>
              </a:lnSpc>
              <a:spcBef>
                <a:spcPts val="400"/>
              </a:spcBef>
              <a:spcAft>
                <a:spcPts val="0"/>
              </a:spcAft>
              <a:buSzPts val="2400"/>
              <a:buChar char="🢝"/>
            </a:pPr>
            <a:r>
              <a:rPr lang="en-US" sz="2400"/>
              <a:t>Indicated in</a:t>
            </a:r>
            <a:endParaRPr/>
          </a:p>
          <a:p>
            <a:pPr indent="-342900" lvl="5" marL="1120140" rtl="0" algn="l">
              <a:lnSpc>
                <a:spcPct val="90000"/>
              </a:lnSpc>
              <a:spcBef>
                <a:spcPts val="600"/>
              </a:spcBef>
              <a:spcAft>
                <a:spcPts val="0"/>
              </a:spcAft>
              <a:buSzPts val="2400"/>
              <a:buFont typeface="Twentieth Century"/>
              <a:buAutoNum type="arabicParenR"/>
            </a:pPr>
            <a:r>
              <a:rPr lang="en-US" sz="2400"/>
              <a:t>Peripheral tears in the red-red zone (vascularized region)    </a:t>
            </a:r>
            <a:endParaRPr/>
          </a:p>
          <a:p>
            <a:pPr indent="-342900" lvl="5" marL="1120140" rtl="0" algn="l">
              <a:lnSpc>
                <a:spcPct val="90000"/>
              </a:lnSpc>
              <a:spcBef>
                <a:spcPts val="600"/>
              </a:spcBef>
              <a:spcAft>
                <a:spcPts val="0"/>
              </a:spcAft>
              <a:buSzPts val="2400"/>
              <a:buFont typeface="Twentieth Century"/>
              <a:buAutoNum type="arabicParenR"/>
            </a:pPr>
            <a:r>
              <a:rPr lang="en-US" sz="2400"/>
              <a:t>Vertical and longitudinal tears .</a:t>
            </a:r>
            <a:endParaRPr/>
          </a:p>
          <a:p>
            <a:pPr indent="-342900" lvl="5" marL="1120140" rtl="0" algn="l">
              <a:lnSpc>
                <a:spcPct val="90000"/>
              </a:lnSpc>
              <a:spcBef>
                <a:spcPts val="600"/>
              </a:spcBef>
              <a:spcAft>
                <a:spcPts val="0"/>
              </a:spcAft>
              <a:buSzPts val="2400"/>
              <a:buFont typeface="Twentieth Century"/>
              <a:buAutoNum type="arabicParenR"/>
            </a:pPr>
            <a:r>
              <a:rPr lang="en-US" sz="2400"/>
              <a:t>Root tear   </a:t>
            </a:r>
            <a:endParaRPr/>
          </a:p>
          <a:p>
            <a:pPr indent="-342900" lvl="5" marL="1120140" rtl="0" algn="l">
              <a:lnSpc>
                <a:spcPct val="90000"/>
              </a:lnSpc>
              <a:spcBef>
                <a:spcPts val="600"/>
              </a:spcBef>
              <a:spcAft>
                <a:spcPts val="0"/>
              </a:spcAft>
              <a:buSzPts val="2400"/>
              <a:buFont typeface="Twentieth Century"/>
              <a:buAutoNum type="arabicParenR"/>
            </a:pPr>
            <a:r>
              <a:rPr lang="en-US" sz="2400"/>
              <a:t>Acute repair combined with ACL reconstruction</a:t>
            </a:r>
            <a:endParaRPr/>
          </a:p>
          <a:p>
            <a:pPr indent="-152400" lvl="4" marL="777240" rtl="0" algn="l">
              <a:lnSpc>
                <a:spcPct val="90000"/>
              </a:lnSpc>
              <a:spcBef>
                <a:spcPts val="600"/>
              </a:spcBef>
              <a:spcAft>
                <a:spcPts val="0"/>
              </a:spcAft>
              <a:buSzPts val="2400"/>
              <a:buChar char="🢝"/>
            </a:pPr>
            <a:r>
              <a:rPr lang="en-US" sz="2400"/>
              <a:t>Outcome: 70-95% successful</a:t>
            </a:r>
            <a:endParaRPr/>
          </a:p>
        </p:txBody>
      </p:sp>
      <p:pic>
        <p:nvPicPr>
          <p:cNvPr id="541" name="Google Shape;541;p41"/>
          <p:cNvPicPr preferRelativeResize="0"/>
          <p:nvPr/>
        </p:nvPicPr>
        <p:blipFill rotWithShape="1">
          <a:blip r:embed="rId3">
            <a:alphaModFix/>
          </a:blip>
          <a:srcRect b="0" l="0" r="0" t="0"/>
          <a:stretch/>
        </p:blipFill>
        <p:spPr>
          <a:xfrm>
            <a:off x="6983977" y="2751482"/>
            <a:ext cx="5093723" cy="259861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6" name="Shape 546"/>
        <p:cNvGrpSpPr/>
        <p:nvPr/>
      </p:nvGrpSpPr>
      <p:grpSpPr>
        <a:xfrm>
          <a:off x="0" y="0"/>
          <a:ext cx="0" cy="0"/>
          <a:chOff x="0" y="0"/>
          <a:chExt cx="0" cy="0"/>
        </a:xfrm>
      </p:grpSpPr>
      <p:cxnSp>
        <p:nvCxnSpPr>
          <p:cNvPr id="547" name="Google Shape;547;p42"/>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548" name="Google Shape;548;p42"/>
          <p:cNvSpPr txBox="1"/>
          <p:nvPr>
            <p:ph type="title"/>
          </p:nvPr>
        </p:nvSpPr>
        <p:spPr>
          <a:xfrm>
            <a:off x="1024128" y="585216"/>
            <a:ext cx="4732244"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700"/>
              <a:buFont typeface="Twentieth Century"/>
              <a:buNone/>
            </a:pPr>
            <a:r>
              <a:rPr lang="en-US" sz="3700"/>
              <a:t>PATELLOFEMORAL DISLOCATION - OVERVIEW</a:t>
            </a:r>
            <a:endParaRPr/>
          </a:p>
        </p:txBody>
      </p:sp>
      <p:sp>
        <p:nvSpPr>
          <p:cNvPr id="549" name="Google Shape;549;p42"/>
          <p:cNvSpPr txBox="1"/>
          <p:nvPr>
            <p:ph idx="2" type="body"/>
          </p:nvPr>
        </p:nvSpPr>
        <p:spPr>
          <a:xfrm>
            <a:off x="1024129" y="2286000"/>
            <a:ext cx="4656236" cy="4023360"/>
          </a:xfrm>
          <a:prstGeom prst="rect">
            <a:avLst/>
          </a:prstGeom>
          <a:noFill/>
          <a:ln>
            <a:noFill/>
          </a:ln>
        </p:spPr>
        <p:txBody>
          <a:bodyPr anchorCtr="0" anchor="t" bIns="45700" lIns="45700" spcFirstLastPara="1" rIns="45700" wrap="square" tIns="45700">
            <a:normAutofit/>
          </a:bodyPr>
          <a:lstStyle/>
          <a:p>
            <a:pPr indent="-127000" lvl="0" marL="91440" rtl="0" algn="l">
              <a:lnSpc>
                <a:spcPct val="90000"/>
              </a:lnSpc>
              <a:spcBef>
                <a:spcPts val="0"/>
              </a:spcBef>
              <a:spcAft>
                <a:spcPts val="0"/>
              </a:spcAft>
              <a:buSzPts val="2000"/>
              <a:buFont typeface="Noto Sans Symbols"/>
              <a:buChar char="▪"/>
            </a:pPr>
            <a:r>
              <a:rPr lang="en-US" sz="2000"/>
              <a:t>The Quadriceps muscle moves the patella upwards and laterally upon flexion.</a:t>
            </a:r>
            <a:endParaRPr/>
          </a:p>
          <a:p>
            <a:pPr indent="-127000" lvl="0" marL="91440" rtl="0" algn="l">
              <a:lnSpc>
                <a:spcPct val="90000"/>
              </a:lnSpc>
              <a:spcBef>
                <a:spcPts val="1400"/>
              </a:spcBef>
              <a:spcAft>
                <a:spcPts val="0"/>
              </a:spcAft>
              <a:buSzPts val="2000"/>
              <a:buFont typeface="Noto Sans Symbols"/>
              <a:buChar char="▪"/>
            </a:pPr>
            <a:r>
              <a:rPr lang="en-US" sz="2000"/>
              <a:t>The Patellofemoral ligament, Patellotibial ligament and medial retinaculum as well as the anteriorly larger lateral femoral condyle prevent the patella from moving to the other side.</a:t>
            </a:r>
            <a:endParaRPr/>
          </a:p>
        </p:txBody>
      </p:sp>
      <p:sp>
        <p:nvSpPr>
          <p:cNvPr id="550" name="Google Shape;550;p42"/>
          <p:cNvSpPr/>
          <p:nvPr/>
        </p:nvSpPr>
        <p:spPr>
          <a:xfrm>
            <a:off x="6083275" y="0"/>
            <a:ext cx="6108725"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51" name="Google Shape;551;p42"/>
          <p:cNvSpPr/>
          <p:nvPr/>
        </p:nvSpPr>
        <p:spPr>
          <a:xfrm>
            <a:off x="6405010" y="321731"/>
            <a:ext cx="3278619" cy="3662235"/>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MPFL Reconstruction -" id="552" name="Google Shape;552;p42"/>
          <p:cNvPicPr preferRelativeResize="0"/>
          <p:nvPr/>
        </p:nvPicPr>
        <p:blipFill rotWithShape="1">
          <a:blip r:embed="rId3">
            <a:alphaModFix/>
          </a:blip>
          <a:srcRect b="0" l="0" r="0" t="0"/>
          <a:stretch/>
        </p:blipFill>
        <p:spPr>
          <a:xfrm>
            <a:off x="6569894" y="617111"/>
            <a:ext cx="2958039" cy="3071473"/>
          </a:xfrm>
          <a:prstGeom prst="rect">
            <a:avLst/>
          </a:prstGeom>
          <a:noFill/>
          <a:ln>
            <a:noFill/>
          </a:ln>
        </p:spPr>
      </p:pic>
      <p:sp>
        <p:nvSpPr>
          <p:cNvPr id="553" name="Google Shape;553;p42"/>
          <p:cNvSpPr/>
          <p:nvPr/>
        </p:nvSpPr>
        <p:spPr>
          <a:xfrm>
            <a:off x="9848513" y="311970"/>
            <a:ext cx="2028821" cy="1180366"/>
          </a:xfrm>
          <a:prstGeom prst="rect">
            <a:avLst/>
          </a:prstGeom>
          <a:solidFill>
            <a:srgbClr val="F8C78E">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54" name="Google Shape;554;p42"/>
          <p:cNvSpPr/>
          <p:nvPr/>
        </p:nvSpPr>
        <p:spPr>
          <a:xfrm>
            <a:off x="9862872" y="1665817"/>
            <a:ext cx="2014462" cy="2318149"/>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Medial Patellofemoral Ligament Reconstruction Kogarah NSW | Sydney NSW" id="555" name="Google Shape;555;p42"/>
          <p:cNvPicPr preferRelativeResize="0"/>
          <p:nvPr>
            <p:ph idx="1" type="body"/>
          </p:nvPr>
        </p:nvPicPr>
        <p:blipFill rotWithShape="1">
          <a:blip r:embed="rId4">
            <a:alphaModFix/>
          </a:blip>
          <a:srcRect b="0" l="0" r="0" t="0"/>
          <a:stretch/>
        </p:blipFill>
        <p:spPr>
          <a:xfrm>
            <a:off x="10005364" y="1904034"/>
            <a:ext cx="1708795" cy="1817867"/>
          </a:xfrm>
          <a:prstGeom prst="rect">
            <a:avLst/>
          </a:prstGeom>
          <a:noFill/>
          <a:ln>
            <a:noFill/>
          </a:ln>
        </p:spPr>
      </p:pic>
      <p:sp>
        <p:nvSpPr>
          <p:cNvPr id="556" name="Google Shape;556;p42"/>
          <p:cNvSpPr/>
          <p:nvPr/>
        </p:nvSpPr>
        <p:spPr>
          <a:xfrm>
            <a:off x="6405008" y="4157447"/>
            <a:ext cx="2104750" cy="2312282"/>
          </a:xfrm>
          <a:prstGeom prst="rect">
            <a:avLst/>
          </a:prstGeom>
          <a:solidFill>
            <a:srgbClr val="DD7E0E">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557" name="Google Shape;557;p42"/>
          <p:cNvSpPr/>
          <p:nvPr/>
        </p:nvSpPr>
        <p:spPr>
          <a:xfrm>
            <a:off x="8670625" y="4157447"/>
            <a:ext cx="3206709" cy="231228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Patellofemoral Arthritis - OrthoInfo - AAOS" id="558" name="Google Shape;558;p42"/>
          <p:cNvPicPr preferRelativeResize="0"/>
          <p:nvPr/>
        </p:nvPicPr>
        <p:blipFill rotWithShape="1">
          <a:blip r:embed="rId5">
            <a:alphaModFix/>
          </a:blip>
          <a:srcRect b="0" l="0" r="45267" t="0"/>
          <a:stretch/>
        </p:blipFill>
        <p:spPr>
          <a:xfrm>
            <a:off x="9631353" y="4321464"/>
            <a:ext cx="1285252" cy="19842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2" name="Shape 562"/>
        <p:cNvGrpSpPr/>
        <p:nvPr/>
      </p:nvGrpSpPr>
      <p:grpSpPr>
        <a:xfrm>
          <a:off x="0" y="0"/>
          <a:ext cx="0" cy="0"/>
          <a:chOff x="0" y="0"/>
          <a:chExt cx="0" cy="0"/>
        </a:xfrm>
      </p:grpSpPr>
      <p:cxnSp>
        <p:nvCxnSpPr>
          <p:cNvPr id="563" name="Google Shape;563;p4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564" name="Google Shape;564;p43"/>
          <p:cNvSpPr txBox="1"/>
          <p:nvPr>
            <p:ph type="title"/>
          </p:nvPr>
        </p:nvSpPr>
        <p:spPr>
          <a:xfrm>
            <a:off x="865265" y="533716"/>
            <a:ext cx="524967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600"/>
              <a:buFont typeface="Twentieth Century"/>
              <a:buNone/>
            </a:pPr>
            <a:r>
              <a:rPr lang="en-US" sz="3600" cap="none">
                <a:solidFill>
                  <a:srgbClr val="191919"/>
                </a:solidFill>
                <a:latin typeface="Twentieth Century"/>
                <a:ea typeface="Twentieth Century"/>
                <a:cs typeface="Twentieth Century"/>
                <a:sym typeface="Twentieth Century"/>
              </a:rPr>
              <a:t>PATELLOFEMORAL DISLOCATION – RISK FACTORS</a:t>
            </a:r>
            <a:endParaRPr/>
          </a:p>
        </p:txBody>
      </p:sp>
      <p:pic>
        <p:nvPicPr>
          <p:cNvPr id="565" name="Google Shape;565;p43"/>
          <p:cNvPicPr preferRelativeResize="0"/>
          <p:nvPr>
            <p:ph idx="2" type="body"/>
          </p:nvPr>
        </p:nvPicPr>
        <p:blipFill rotWithShape="1">
          <a:blip r:embed="rId3">
            <a:alphaModFix/>
          </a:blip>
          <a:srcRect b="0" l="0" r="0" t="0"/>
          <a:stretch/>
        </p:blipFill>
        <p:spPr>
          <a:xfrm>
            <a:off x="865265" y="1868548"/>
            <a:ext cx="4798192" cy="4738216"/>
          </a:xfrm>
          <a:prstGeom prst="rect">
            <a:avLst/>
          </a:prstGeom>
          <a:noFill/>
          <a:ln>
            <a:noFill/>
          </a:ln>
        </p:spPr>
      </p:pic>
      <p:grpSp>
        <p:nvGrpSpPr>
          <p:cNvPr id="566" name="Google Shape;566;p43"/>
          <p:cNvGrpSpPr/>
          <p:nvPr/>
        </p:nvGrpSpPr>
        <p:grpSpPr>
          <a:xfrm>
            <a:off x="6421400" y="644392"/>
            <a:ext cx="5249671" cy="5571180"/>
            <a:chOff x="0" y="110676"/>
            <a:chExt cx="5249671" cy="5571180"/>
          </a:xfrm>
        </p:grpSpPr>
        <p:sp>
          <p:nvSpPr>
            <p:cNvPr id="567" name="Google Shape;567;p43"/>
            <p:cNvSpPr/>
            <p:nvPr/>
          </p:nvSpPr>
          <p:spPr>
            <a:xfrm>
              <a:off x="0" y="391116"/>
              <a:ext cx="5249671" cy="3112200"/>
            </a:xfrm>
            <a:prstGeom prst="rect">
              <a:avLst/>
            </a:prstGeom>
            <a:solidFill>
              <a:schemeClr val="lt1">
                <a:alpha val="89803"/>
              </a:schemeClr>
            </a:solidFill>
            <a:ln cap="flat" cmpd="sng" w="9525">
              <a:solidFill>
                <a:schemeClr val="accent5"/>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3"/>
            <p:cNvSpPr txBox="1"/>
            <p:nvPr/>
          </p:nvSpPr>
          <p:spPr>
            <a:xfrm>
              <a:off x="0" y="391116"/>
              <a:ext cx="5249671" cy="3112200"/>
            </a:xfrm>
            <a:prstGeom prst="rect">
              <a:avLst/>
            </a:prstGeom>
            <a:noFill/>
            <a:ln>
              <a:noFill/>
            </a:ln>
          </p:spPr>
          <p:txBody>
            <a:bodyPr anchorCtr="0" anchor="t" bIns="135125" lIns="407425" spcFirstLastPara="1" rIns="407425" wrap="square" tIns="395725">
              <a:noAutofit/>
            </a:bodyPr>
            <a:lstStyle/>
            <a:p>
              <a:pPr indent="-171450" lvl="1" marL="171450" marR="0" rtl="0" algn="l">
                <a:lnSpc>
                  <a:spcPct val="90000"/>
                </a:lnSpc>
                <a:spcBef>
                  <a:spcPts val="0"/>
                </a:spcBef>
                <a:spcAft>
                  <a:spcPts val="0"/>
                </a:spcAft>
                <a:buClr>
                  <a:schemeClr val="dk1"/>
                </a:buClr>
                <a:buSzPts val="1900"/>
                <a:buFont typeface="Noto Sans Symbols"/>
                <a:buChar char="❑"/>
              </a:pPr>
              <a:r>
                <a:rPr b="0" i="0" lang="en-US" sz="1900" u="none" cap="none" strike="noStrike">
                  <a:solidFill>
                    <a:schemeClr val="dk1"/>
                  </a:solidFill>
                  <a:latin typeface="Twentieth Century"/>
                  <a:ea typeface="Twentieth Century"/>
                  <a:cs typeface="Twentieth Century"/>
                  <a:sym typeface="Twentieth Century"/>
                </a:rPr>
                <a:t>Ligamentous Laxity (Ehlers-Danlos syndrome)</a:t>
              </a:r>
              <a:endParaRPr/>
            </a:p>
            <a:p>
              <a:pPr indent="-171450" lvl="1" marL="171450" marR="0" rtl="0" algn="l">
                <a:lnSpc>
                  <a:spcPct val="90000"/>
                </a:lnSpc>
                <a:spcBef>
                  <a:spcPts val="285"/>
                </a:spcBef>
                <a:spcAft>
                  <a:spcPts val="0"/>
                </a:spcAft>
                <a:buClr>
                  <a:schemeClr val="dk1"/>
                </a:buClr>
                <a:buSzPts val="1900"/>
                <a:buFont typeface="Noto Sans Symbols"/>
                <a:buChar char="❑"/>
              </a:pPr>
              <a:r>
                <a:rPr b="0" i="0" lang="en-US" sz="1900" u="none" cap="none" strike="noStrike">
                  <a:solidFill>
                    <a:schemeClr val="dk1"/>
                  </a:solidFill>
                  <a:latin typeface="Twentieth Century"/>
                  <a:ea typeface="Twentieth Century"/>
                  <a:cs typeface="Twentieth Century"/>
                  <a:sym typeface="Twentieth Century"/>
                </a:rPr>
                <a:t>Previous Patellar Instability Event      </a:t>
              </a:r>
              <a:endParaRPr/>
            </a:p>
            <a:p>
              <a:pPr indent="-171450" lvl="1" marL="171450" marR="0" rtl="0" algn="l">
                <a:lnSpc>
                  <a:spcPct val="90000"/>
                </a:lnSpc>
                <a:spcBef>
                  <a:spcPts val="285"/>
                </a:spcBef>
                <a:spcAft>
                  <a:spcPts val="0"/>
                </a:spcAft>
                <a:buClr>
                  <a:schemeClr val="dk1"/>
                </a:buClr>
                <a:buSzPts val="1900"/>
                <a:buFont typeface="Noto Sans Symbols"/>
                <a:buChar char="❑"/>
              </a:pPr>
              <a:r>
                <a:rPr b="0" i="0" lang="en-US" sz="1900" u="none" cap="none" strike="noStrike">
                  <a:solidFill>
                    <a:schemeClr val="dk1"/>
                  </a:solidFill>
                  <a:latin typeface="Twentieth Century"/>
                  <a:ea typeface="Twentieth Century"/>
                  <a:cs typeface="Twentieth Century"/>
                  <a:sym typeface="Twentieth Century"/>
                </a:rPr>
                <a:t>“Miserable Malalignment Syndrome" (A term named for the 3 anatomic characteristics that lead to an increased Q angle)</a:t>
              </a:r>
              <a:endParaRPr/>
            </a:p>
            <a:p>
              <a:pPr indent="-171450" lvl="2" marL="342900" marR="0" rtl="0" algn="l">
                <a:lnSpc>
                  <a:spcPct val="90000"/>
                </a:lnSpc>
                <a:spcBef>
                  <a:spcPts val="285"/>
                </a:spcBef>
                <a:spcAft>
                  <a:spcPts val="0"/>
                </a:spcAft>
                <a:buClr>
                  <a:schemeClr val="dk1"/>
                </a:buClr>
                <a:buSzPts val="1900"/>
                <a:buFont typeface="Twentieth Century"/>
                <a:buAutoNum type="arabicPeriod"/>
              </a:pPr>
              <a:r>
                <a:rPr b="0" i="0" lang="en-US" sz="1900" u="none" cap="none" strike="noStrike">
                  <a:solidFill>
                    <a:schemeClr val="dk1"/>
                  </a:solidFill>
                  <a:latin typeface="Twentieth Century"/>
                  <a:ea typeface="Twentieth Century"/>
                  <a:cs typeface="Twentieth Century"/>
                  <a:sym typeface="Twentieth Century"/>
                </a:rPr>
                <a:t>Femoral Anteversion</a:t>
              </a:r>
              <a:endParaRPr/>
            </a:p>
            <a:p>
              <a:pPr indent="-171450" lvl="2" marL="342900" marR="0" rtl="0" algn="l">
                <a:lnSpc>
                  <a:spcPct val="90000"/>
                </a:lnSpc>
                <a:spcBef>
                  <a:spcPts val="285"/>
                </a:spcBef>
                <a:spcAft>
                  <a:spcPts val="0"/>
                </a:spcAft>
                <a:buClr>
                  <a:schemeClr val="dk1"/>
                </a:buClr>
                <a:buSzPts val="1900"/>
                <a:buFont typeface="Twentieth Century"/>
                <a:buAutoNum type="arabicPeriod"/>
              </a:pPr>
              <a:r>
                <a:rPr b="0" i="0" lang="en-US" sz="1900" u="none" cap="none" strike="noStrike">
                  <a:solidFill>
                    <a:schemeClr val="dk1"/>
                  </a:solidFill>
                  <a:latin typeface="Twentieth Century"/>
                  <a:ea typeface="Twentieth Century"/>
                  <a:cs typeface="Twentieth Century"/>
                  <a:sym typeface="Twentieth Century"/>
                </a:rPr>
                <a:t>Genu Valgum</a:t>
              </a:r>
              <a:endParaRPr/>
            </a:p>
            <a:p>
              <a:pPr indent="-171450" lvl="2" marL="342900" marR="0" rtl="0" algn="l">
                <a:lnSpc>
                  <a:spcPct val="90000"/>
                </a:lnSpc>
                <a:spcBef>
                  <a:spcPts val="285"/>
                </a:spcBef>
                <a:spcAft>
                  <a:spcPts val="0"/>
                </a:spcAft>
                <a:buClr>
                  <a:schemeClr val="dk1"/>
                </a:buClr>
                <a:buSzPts val="1900"/>
                <a:buFont typeface="Twentieth Century"/>
                <a:buAutoNum type="arabicPeriod"/>
              </a:pPr>
              <a:r>
                <a:rPr b="0" i="0" lang="en-US" sz="1900" u="none" cap="none" strike="noStrike">
                  <a:solidFill>
                    <a:schemeClr val="dk1"/>
                  </a:solidFill>
                  <a:latin typeface="Twentieth Century"/>
                  <a:ea typeface="Twentieth Century"/>
                  <a:cs typeface="Twentieth Century"/>
                  <a:sym typeface="Twentieth Century"/>
                </a:rPr>
                <a:t>External Tibial Torsion/ Pronated Feet</a:t>
              </a:r>
              <a:endParaRPr/>
            </a:p>
          </p:txBody>
        </p:sp>
        <p:sp>
          <p:nvSpPr>
            <p:cNvPr id="569" name="Google Shape;569;p43"/>
            <p:cNvSpPr/>
            <p:nvPr/>
          </p:nvSpPr>
          <p:spPr>
            <a:xfrm>
              <a:off x="262483" y="110676"/>
              <a:ext cx="3674769" cy="560880"/>
            </a:xfrm>
            <a:prstGeom prst="roundRect">
              <a:avLst>
                <a:gd fmla="val 16667" name="adj"/>
              </a:avLst>
            </a:prstGeom>
            <a:gradFill>
              <a:gsLst>
                <a:gs pos="0">
                  <a:srgbClr val="907AB2"/>
                </a:gs>
                <a:gs pos="100000">
                  <a:srgbClr val="A68AD3"/>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3"/>
            <p:cNvSpPr txBox="1"/>
            <p:nvPr/>
          </p:nvSpPr>
          <p:spPr>
            <a:xfrm>
              <a:off x="289863" y="138056"/>
              <a:ext cx="3620009" cy="506120"/>
            </a:xfrm>
            <a:prstGeom prst="rect">
              <a:avLst/>
            </a:prstGeom>
            <a:noFill/>
            <a:ln>
              <a:noFill/>
            </a:ln>
          </p:spPr>
          <p:txBody>
            <a:bodyPr anchorCtr="0" anchor="ctr" bIns="0" lIns="138875" spcFirstLastPara="1" rIns="138875" wrap="square" tIns="0">
              <a:noAutofit/>
            </a:bodyPr>
            <a:lstStyle/>
            <a:p>
              <a:pPr indent="0" lvl="0" marL="0" marR="0" rtl="0" algn="l">
                <a:lnSpc>
                  <a:spcPct val="90000"/>
                </a:lnSpc>
                <a:spcBef>
                  <a:spcPts val="0"/>
                </a:spcBef>
                <a:spcAft>
                  <a:spcPts val="0"/>
                </a:spcAft>
                <a:buClr>
                  <a:schemeClr val="lt1"/>
                </a:buClr>
                <a:buSzPts val="1900"/>
                <a:buFont typeface="Twentieth Century"/>
                <a:buNone/>
              </a:pPr>
              <a:r>
                <a:rPr b="0" i="0" lang="en-US" sz="1900" u="none" cap="none" strike="noStrike">
                  <a:solidFill>
                    <a:schemeClr val="lt1"/>
                  </a:solidFill>
                  <a:latin typeface="Twentieth Century"/>
                  <a:ea typeface="Twentieth Century"/>
                  <a:cs typeface="Twentieth Century"/>
                  <a:sym typeface="Twentieth Century"/>
                </a:rPr>
                <a:t>General Factors</a:t>
              </a:r>
              <a:endParaRPr/>
            </a:p>
          </p:txBody>
        </p:sp>
        <p:sp>
          <p:nvSpPr>
            <p:cNvPr id="571" name="Google Shape;571;p43"/>
            <p:cNvSpPr/>
            <p:nvPr/>
          </p:nvSpPr>
          <p:spPr>
            <a:xfrm>
              <a:off x="0" y="3886356"/>
              <a:ext cx="5249671" cy="1795500"/>
            </a:xfrm>
            <a:prstGeom prst="rect">
              <a:avLst/>
            </a:prstGeom>
            <a:solidFill>
              <a:schemeClr val="lt1">
                <a:alpha val="89803"/>
              </a:schemeClr>
            </a:solidFill>
            <a:ln cap="flat" cmpd="sng" w="9525">
              <a:solidFill>
                <a:srgbClr val="7F9CC1"/>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3"/>
            <p:cNvSpPr txBox="1"/>
            <p:nvPr/>
          </p:nvSpPr>
          <p:spPr>
            <a:xfrm>
              <a:off x="0" y="3886356"/>
              <a:ext cx="5249671" cy="1795500"/>
            </a:xfrm>
            <a:prstGeom prst="rect">
              <a:avLst/>
            </a:prstGeom>
            <a:noFill/>
            <a:ln>
              <a:noFill/>
            </a:ln>
          </p:spPr>
          <p:txBody>
            <a:bodyPr anchorCtr="0" anchor="t" bIns="135125" lIns="407425" spcFirstLastPara="1" rIns="407425" wrap="square" tIns="395725">
              <a:noAutofit/>
            </a:bodyPr>
            <a:lstStyle/>
            <a:p>
              <a:pPr indent="-171450" lvl="1" marL="171450" marR="0" rtl="0" algn="l">
                <a:lnSpc>
                  <a:spcPct val="90000"/>
                </a:lnSpc>
                <a:spcBef>
                  <a:spcPts val="0"/>
                </a:spcBef>
                <a:spcAft>
                  <a:spcPts val="0"/>
                </a:spcAft>
                <a:buClr>
                  <a:schemeClr val="dk1"/>
                </a:buClr>
                <a:buSzPts val="1900"/>
                <a:buFont typeface="Noto Sans Symbols"/>
                <a:buChar char="❑"/>
              </a:pPr>
              <a:r>
                <a:rPr b="0" i="0" lang="en-US" sz="1900" u="none" cap="none" strike="noStrike">
                  <a:solidFill>
                    <a:schemeClr val="dk1"/>
                  </a:solidFill>
                  <a:latin typeface="Twentieth Century"/>
                  <a:ea typeface="Twentieth Century"/>
                  <a:cs typeface="Twentieth Century"/>
                  <a:sym typeface="Twentieth Century"/>
                </a:rPr>
                <a:t>Patella Alta causes patella to not articulate with sulcus, losing its constraint effects (High patella)</a:t>
              </a:r>
              <a:endParaRPr/>
            </a:p>
            <a:p>
              <a:pPr indent="-171450" lvl="1" marL="171450" marR="0" rtl="0" algn="l">
                <a:lnSpc>
                  <a:spcPct val="90000"/>
                </a:lnSpc>
                <a:spcBef>
                  <a:spcPts val="285"/>
                </a:spcBef>
                <a:spcAft>
                  <a:spcPts val="0"/>
                </a:spcAft>
                <a:buClr>
                  <a:schemeClr val="dk1"/>
                </a:buClr>
                <a:buSzPts val="1900"/>
                <a:buFont typeface="Noto Sans Symbols"/>
                <a:buChar char="❑"/>
              </a:pPr>
              <a:r>
                <a:rPr b="0" i="0" lang="en-US" sz="1900" u="none" cap="none" strike="noStrike">
                  <a:solidFill>
                    <a:schemeClr val="dk1"/>
                  </a:solidFill>
                  <a:latin typeface="Twentieth Century"/>
                  <a:ea typeface="Twentieth Century"/>
                  <a:cs typeface="Twentieth Century"/>
                  <a:sym typeface="Twentieth Century"/>
                </a:rPr>
                <a:t>Trochlear Dysplasia</a:t>
              </a:r>
              <a:endParaRPr/>
            </a:p>
            <a:p>
              <a:pPr indent="-171450" lvl="1" marL="171450" marR="0" rtl="0" algn="l">
                <a:lnSpc>
                  <a:spcPct val="90000"/>
                </a:lnSpc>
                <a:spcBef>
                  <a:spcPts val="285"/>
                </a:spcBef>
                <a:spcAft>
                  <a:spcPts val="0"/>
                </a:spcAft>
                <a:buClr>
                  <a:schemeClr val="dk1"/>
                </a:buClr>
                <a:buSzPts val="1900"/>
                <a:buFont typeface="Noto Sans Symbols"/>
                <a:buChar char="❑"/>
              </a:pPr>
              <a:r>
                <a:rPr b="0" i="0" lang="en-US" sz="1900" u="none" cap="none" strike="noStrike">
                  <a:solidFill>
                    <a:schemeClr val="dk1"/>
                  </a:solidFill>
                  <a:latin typeface="Twentieth Century"/>
                  <a:ea typeface="Twentieth Century"/>
                  <a:cs typeface="Twentieth Century"/>
                  <a:sym typeface="Twentieth Century"/>
                </a:rPr>
                <a:t>Lateral Femoral Condyle Hypoplasia</a:t>
              </a:r>
              <a:endParaRPr/>
            </a:p>
          </p:txBody>
        </p:sp>
        <p:sp>
          <p:nvSpPr>
            <p:cNvPr id="573" name="Google Shape;573;p43"/>
            <p:cNvSpPr/>
            <p:nvPr/>
          </p:nvSpPr>
          <p:spPr>
            <a:xfrm>
              <a:off x="262483" y="3605916"/>
              <a:ext cx="3674769" cy="560880"/>
            </a:xfrm>
            <a:prstGeom prst="roundRect">
              <a:avLst>
                <a:gd fmla="val 16667" name="adj"/>
              </a:avLst>
            </a:prstGeom>
            <a:gradFill>
              <a:gsLst>
                <a:gs pos="0">
                  <a:srgbClr val="7590B3"/>
                </a:gs>
                <a:gs pos="100000">
                  <a:srgbClr val="84A7D5"/>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3"/>
            <p:cNvSpPr txBox="1"/>
            <p:nvPr/>
          </p:nvSpPr>
          <p:spPr>
            <a:xfrm>
              <a:off x="289863" y="3633296"/>
              <a:ext cx="3620009" cy="506120"/>
            </a:xfrm>
            <a:prstGeom prst="rect">
              <a:avLst/>
            </a:prstGeom>
            <a:noFill/>
            <a:ln>
              <a:noFill/>
            </a:ln>
          </p:spPr>
          <p:txBody>
            <a:bodyPr anchorCtr="0" anchor="ctr" bIns="0" lIns="138875" spcFirstLastPara="1" rIns="138875" wrap="square" tIns="0">
              <a:noAutofit/>
            </a:bodyPr>
            <a:lstStyle/>
            <a:p>
              <a:pPr indent="0" lvl="0" marL="0" marR="0" rtl="0" algn="l">
                <a:lnSpc>
                  <a:spcPct val="90000"/>
                </a:lnSpc>
                <a:spcBef>
                  <a:spcPts val="0"/>
                </a:spcBef>
                <a:spcAft>
                  <a:spcPts val="0"/>
                </a:spcAft>
                <a:buClr>
                  <a:schemeClr val="lt1"/>
                </a:buClr>
                <a:buSzPts val="1900"/>
                <a:buFont typeface="Twentieth Century"/>
                <a:buNone/>
              </a:pPr>
              <a:r>
                <a:rPr b="0" i="0" lang="en-US" sz="1900" u="none" cap="none" strike="noStrike">
                  <a:solidFill>
                    <a:schemeClr val="lt1"/>
                  </a:solidFill>
                  <a:latin typeface="Twentieth Century"/>
                  <a:ea typeface="Twentieth Century"/>
                  <a:cs typeface="Twentieth Century"/>
                  <a:sym typeface="Twentieth Century"/>
                </a:rPr>
                <a:t>Anatomical Factors</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9" name="Shape 579"/>
        <p:cNvGrpSpPr/>
        <p:nvPr/>
      </p:nvGrpSpPr>
      <p:grpSpPr>
        <a:xfrm>
          <a:off x="0" y="0"/>
          <a:ext cx="0" cy="0"/>
          <a:chOff x="0" y="0"/>
          <a:chExt cx="0" cy="0"/>
        </a:xfrm>
      </p:grpSpPr>
      <p:cxnSp>
        <p:nvCxnSpPr>
          <p:cNvPr id="580" name="Google Shape;580;p44"/>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581" name="Google Shape;581;p44"/>
          <p:cNvSpPr txBox="1"/>
          <p:nvPr>
            <p:ph type="title"/>
          </p:nvPr>
        </p:nvSpPr>
        <p:spPr>
          <a:xfrm>
            <a:off x="1024128" y="585216"/>
            <a:ext cx="613866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100"/>
              <a:buFont typeface="Twentieth Century"/>
              <a:buNone/>
            </a:pPr>
            <a:r>
              <a:rPr lang="en-US" sz="3100" cap="none">
                <a:solidFill>
                  <a:srgbClr val="191919"/>
                </a:solidFill>
                <a:latin typeface="Twentieth Century"/>
                <a:ea typeface="Twentieth Century"/>
                <a:cs typeface="Twentieth Century"/>
                <a:sym typeface="Twentieth Century"/>
              </a:rPr>
              <a:t>PATELLOFEMORAL DISLOCATION – MECHANISM OF INJURY </a:t>
            </a:r>
            <a:endParaRPr/>
          </a:p>
        </p:txBody>
      </p:sp>
      <p:sp>
        <p:nvSpPr>
          <p:cNvPr id="582" name="Google Shape;582;p44"/>
          <p:cNvSpPr txBox="1"/>
          <p:nvPr>
            <p:ph idx="1" type="body"/>
          </p:nvPr>
        </p:nvSpPr>
        <p:spPr>
          <a:xfrm>
            <a:off x="881380" y="2072132"/>
            <a:ext cx="4211319" cy="393192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220"/>
              <a:buFont typeface="Twentieth Century"/>
              <a:buAutoNum type="arabicPeriod"/>
            </a:pPr>
            <a:r>
              <a:rPr lang="en-US" sz="2220"/>
              <a:t>Noncontact twisting injury with the knee extended and foot externally rotated</a:t>
            </a:r>
            <a:endParaRPr/>
          </a:p>
          <a:p>
            <a:pPr indent="-285750" lvl="3" marL="788670" rtl="0" algn="l">
              <a:lnSpc>
                <a:spcPct val="90000"/>
              </a:lnSpc>
              <a:spcBef>
                <a:spcPts val="400"/>
              </a:spcBef>
              <a:spcAft>
                <a:spcPts val="0"/>
              </a:spcAft>
              <a:buSzPts val="2220"/>
              <a:buFont typeface="Noto Sans Symbols"/>
              <a:buChar char="⮚"/>
            </a:pPr>
            <a:r>
              <a:rPr lang="en-US" sz="2220"/>
              <a:t>Patient will usually reflexively contract quadriceps thereby reducing the patella</a:t>
            </a:r>
            <a:endParaRPr/>
          </a:p>
          <a:p>
            <a:pPr indent="-457200" lvl="0" marL="457200" rtl="0" algn="l">
              <a:lnSpc>
                <a:spcPct val="90000"/>
              </a:lnSpc>
              <a:spcBef>
                <a:spcPts val="1600"/>
              </a:spcBef>
              <a:spcAft>
                <a:spcPts val="0"/>
              </a:spcAft>
              <a:buSzPts val="2220"/>
              <a:buFont typeface="Twentieth Century"/>
              <a:buAutoNum type="arabicPeriod"/>
            </a:pPr>
            <a:r>
              <a:rPr lang="en-US" sz="2220"/>
              <a:t>Direct blow </a:t>
            </a:r>
            <a:endParaRPr/>
          </a:p>
          <a:p>
            <a:pPr indent="-285750" lvl="3" marL="788670" rtl="0" algn="l">
              <a:lnSpc>
                <a:spcPct val="90000"/>
              </a:lnSpc>
              <a:spcBef>
                <a:spcPts val="400"/>
              </a:spcBef>
              <a:spcAft>
                <a:spcPts val="0"/>
              </a:spcAft>
              <a:buSzPts val="2220"/>
              <a:buFont typeface="Noto Sans Symbols"/>
              <a:buChar char="⮚"/>
            </a:pPr>
            <a:r>
              <a:rPr lang="en-US" sz="2220"/>
              <a:t>Less common; knee to knee collision in basketball, or football helmet to side of knee</a:t>
            </a:r>
            <a:endParaRPr/>
          </a:p>
          <a:p>
            <a:pPr indent="-316230" lvl="0" marL="457200" rtl="0" algn="l">
              <a:lnSpc>
                <a:spcPct val="90000"/>
              </a:lnSpc>
              <a:spcBef>
                <a:spcPts val="1600"/>
              </a:spcBef>
              <a:spcAft>
                <a:spcPts val="0"/>
              </a:spcAft>
              <a:buSzPts val="2220"/>
              <a:buFont typeface="Twentieth Century"/>
              <a:buNone/>
            </a:pPr>
            <a:r>
              <a:t/>
            </a:r>
            <a:endParaRPr sz="2220"/>
          </a:p>
        </p:txBody>
      </p:sp>
      <p:pic>
        <p:nvPicPr>
          <p:cNvPr id="583" name="Google Shape;583;p44"/>
          <p:cNvPicPr preferRelativeResize="0"/>
          <p:nvPr>
            <p:ph idx="2" type="body"/>
          </p:nvPr>
        </p:nvPicPr>
        <p:blipFill rotWithShape="1">
          <a:blip r:embed="rId3">
            <a:alphaModFix/>
          </a:blip>
          <a:srcRect b="0" l="0" r="0" t="0"/>
          <a:stretch/>
        </p:blipFill>
        <p:spPr>
          <a:xfrm>
            <a:off x="5418678" y="2286000"/>
            <a:ext cx="5891941" cy="270185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45"/>
          <p:cNvSpPr txBox="1"/>
          <p:nvPr>
            <p:ph type="title"/>
          </p:nvPr>
        </p:nvSpPr>
        <p:spPr>
          <a:xfrm>
            <a:off x="1024128" y="585216"/>
            <a:ext cx="5902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600"/>
              <a:buFont typeface="Twentieth Century"/>
              <a:buNone/>
            </a:pPr>
            <a:r>
              <a:rPr lang="en-US" sz="4600"/>
              <a:t>PATELLOFEMORAL DISLOCATION - SYMPTOMS</a:t>
            </a:r>
            <a:endParaRPr/>
          </a:p>
        </p:txBody>
      </p:sp>
      <p:sp>
        <p:nvSpPr>
          <p:cNvPr id="589" name="Google Shape;589;p45"/>
          <p:cNvSpPr txBox="1"/>
          <p:nvPr>
            <p:ph idx="1" type="body"/>
          </p:nvPr>
        </p:nvSpPr>
        <p:spPr>
          <a:xfrm>
            <a:off x="1024128" y="2286000"/>
            <a:ext cx="5902061" cy="393192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Font typeface="Noto Sans Symbols"/>
              <a:buChar char="▪"/>
            </a:pPr>
            <a:r>
              <a:rPr lang="en-US"/>
              <a:t>Girls are affected more commonly than boys and the condition may be bilateral. </a:t>
            </a:r>
            <a:endParaRPr/>
          </a:p>
          <a:p>
            <a:pPr indent="-139700" lvl="0" marL="91440" rtl="0" algn="l">
              <a:lnSpc>
                <a:spcPct val="90000"/>
              </a:lnSpc>
              <a:spcBef>
                <a:spcPts val="1400"/>
              </a:spcBef>
              <a:spcAft>
                <a:spcPts val="0"/>
              </a:spcAft>
              <a:buSzPts val="2200"/>
              <a:buFont typeface="Noto Sans Symbols"/>
              <a:buChar char="▪"/>
            </a:pPr>
            <a:r>
              <a:rPr lang="en-US"/>
              <a:t>Dislocation occurs unexpectedly when the quadriceps muscle is contracted with the knee in flexion. There is acute anterior pain, the knee is stuck in flexion and the patient may fall to the ground (Complains of instability.)</a:t>
            </a:r>
            <a:endParaRPr/>
          </a:p>
        </p:txBody>
      </p:sp>
      <p:pic>
        <p:nvPicPr>
          <p:cNvPr descr="https://upload.orthobullets.com/topic/3020/images/dislocated%20patella.jpg" id="590" name="Google Shape;590;p45"/>
          <p:cNvPicPr preferRelativeResize="0"/>
          <p:nvPr/>
        </p:nvPicPr>
        <p:blipFill rotWithShape="1">
          <a:blip r:embed="rId3">
            <a:alphaModFix/>
          </a:blip>
          <a:srcRect b="0" l="0" r="0" t="0"/>
          <a:stretch/>
        </p:blipFill>
        <p:spPr>
          <a:xfrm>
            <a:off x="7552267" y="753646"/>
            <a:ext cx="3999654" cy="53507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4" name="Shape 594"/>
        <p:cNvGrpSpPr/>
        <p:nvPr/>
      </p:nvGrpSpPr>
      <p:grpSpPr>
        <a:xfrm>
          <a:off x="0" y="0"/>
          <a:ext cx="0" cy="0"/>
          <a:chOff x="0" y="0"/>
          <a:chExt cx="0" cy="0"/>
        </a:xfrm>
      </p:grpSpPr>
      <p:cxnSp>
        <p:nvCxnSpPr>
          <p:cNvPr id="595" name="Google Shape;595;p46"/>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596" name="Google Shape;596;p46"/>
          <p:cNvSpPr txBox="1"/>
          <p:nvPr>
            <p:ph type="title"/>
          </p:nvPr>
        </p:nvSpPr>
        <p:spPr>
          <a:xfrm>
            <a:off x="1024128" y="585216"/>
            <a:ext cx="6066818"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600"/>
              <a:buFont typeface="Twentieth Century"/>
              <a:buNone/>
            </a:pPr>
            <a:r>
              <a:rPr lang="en-US" sz="4600"/>
              <a:t>PATELLOFEMORAL DISLOCATION – PHYSICAL EXAMINATION</a:t>
            </a:r>
            <a:endParaRPr/>
          </a:p>
        </p:txBody>
      </p:sp>
      <p:sp>
        <p:nvSpPr>
          <p:cNvPr id="597" name="Google Shape;597;p46"/>
          <p:cNvSpPr txBox="1"/>
          <p:nvPr>
            <p:ph idx="1" type="body"/>
          </p:nvPr>
        </p:nvSpPr>
        <p:spPr>
          <a:xfrm>
            <a:off x="1024128" y="2286000"/>
            <a:ext cx="6066818" cy="4023360"/>
          </a:xfrm>
          <a:prstGeom prst="rect">
            <a:avLst/>
          </a:prstGeom>
          <a:noFill/>
          <a:ln>
            <a:noFill/>
          </a:ln>
        </p:spPr>
        <p:txBody>
          <a:bodyPr anchorCtr="0" anchor="t" bIns="45700" lIns="45700" spcFirstLastPara="1" rIns="45700" wrap="square" tIns="45700">
            <a:normAutofit/>
          </a:bodyPr>
          <a:lstStyle/>
          <a:p>
            <a:pPr indent="-342900" lvl="0" marL="342900" rtl="0" algn="l">
              <a:lnSpc>
                <a:spcPct val="90000"/>
              </a:lnSpc>
              <a:spcBef>
                <a:spcPts val="0"/>
              </a:spcBef>
              <a:spcAft>
                <a:spcPts val="0"/>
              </a:spcAft>
              <a:buSzPts val="2400"/>
              <a:buFont typeface="Twentieth Century"/>
              <a:buAutoNum type="arabicPeriod"/>
            </a:pPr>
            <a:r>
              <a:rPr lang="en-US" sz="2400"/>
              <a:t>Acute dislocation usually associated with a large hemarthrosis </a:t>
            </a:r>
            <a:endParaRPr/>
          </a:p>
          <a:p>
            <a:pPr indent="-342900" lvl="0" marL="342900" rtl="0" algn="l">
              <a:lnSpc>
                <a:spcPct val="90000"/>
              </a:lnSpc>
              <a:spcBef>
                <a:spcPts val="600"/>
              </a:spcBef>
              <a:spcAft>
                <a:spcPts val="0"/>
              </a:spcAft>
              <a:buSzPts val="2400"/>
              <a:buFont typeface="Twentieth Century"/>
              <a:buAutoNum type="arabicPeriod"/>
            </a:pPr>
            <a:r>
              <a:rPr lang="en-US" sz="2400"/>
              <a:t>Medial sided tenderness (over MPFL)</a:t>
            </a:r>
            <a:endParaRPr/>
          </a:p>
          <a:p>
            <a:pPr indent="-342900" lvl="0" marL="342900" rtl="0" algn="l">
              <a:lnSpc>
                <a:spcPct val="90000"/>
              </a:lnSpc>
              <a:spcBef>
                <a:spcPts val="600"/>
              </a:spcBef>
              <a:spcAft>
                <a:spcPts val="0"/>
              </a:spcAft>
              <a:buSzPts val="2400"/>
              <a:buFont typeface="Twentieth Century"/>
              <a:buAutoNum type="arabicPeriod"/>
            </a:pPr>
            <a:r>
              <a:rPr b="1" lang="en-US" sz="2400"/>
              <a:t>Patellar Apprehension</a:t>
            </a:r>
            <a:r>
              <a:rPr lang="en-US" sz="2400"/>
              <a:t> test.</a:t>
            </a:r>
            <a:endParaRPr/>
          </a:p>
          <a:p>
            <a:pPr indent="-171450" lvl="2" marL="528066" rtl="0" algn="l">
              <a:lnSpc>
                <a:spcPct val="90000"/>
              </a:lnSpc>
              <a:spcBef>
                <a:spcPts val="600"/>
              </a:spcBef>
              <a:spcAft>
                <a:spcPts val="0"/>
              </a:spcAft>
              <a:buSzPts val="2400"/>
              <a:buFont typeface="Noto Sans Symbols"/>
              <a:buChar char="▪"/>
            </a:pPr>
            <a:r>
              <a:rPr lang="en-US" sz="2400"/>
              <a:t>Pressing the patella laterally with the thumb while flexing the knee (passive lateral translation) slowly may induce anxiety and sharp resistance to further movement</a:t>
            </a:r>
            <a:endParaRPr/>
          </a:p>
        </p:txBody>
      </p:sp>
      <p:pic>
        <p:nvPicPr>
          <p:cNvPr id="598" name="Google Shape;598;p46"/>
          <p:cNvPicPr preferRelativeResize="0"/>
          <p:nvPr>
            <p:ph idx="2" type="body"/>
          </p:nvPr>
        </p:nvPicPr>
        <p:blipFill rotWithShape="1">
          <a:blip r:embed="rId3">
            <a:alphaModFix/>
          </a:blip>
          <a:srcRect b="0" l="0" r="0" t="0"/>
          <a:stretch/>
        </p:blipFill>
        <p:spPr>
          <a:xfrm>
            <a:off x="7552267" y="1428292"/>
            <a:ext cx="3999654" cy="18398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2" name="Shape 602"/>
        <p:cNvGrpSpPr/>
        <p:nvPr/>
      </p:nvGrpSpPr>
      <p:grpSpPr>
        <a:xfrm>
          <a:off x="0" y="0"/>
          <a:ext cx="0" cy="0"/>
          <a:chOff x="0" y="0"/>
          <a:chExt cx="0" cy="0"/>
        </a:xfrm>
      </p:grpSpPr>
      <p:sp>
        <p:nvSpPr>
          <p:cNvPr id="603" name="Google Shape;603;p47"/>
          <p:cNvSpPr txBox="1"/>
          <p:nvPr>
            <p:ph type="title"/>
          </p:nvPr>
        </p:nvSpPr>
        <p:spPr>
          <a:xfrm>
            <a:off x="944615" y="640080"/>
            <a:ext cx="5902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PATELLOFEMORAL DISLOCATION - IMAGING</a:t>
            </a:r>
            <a:endParaRPr/>
          </a:p>
        </p:txBody>
      </p:sp>
      <p:sp>
        <p:nvSpPr>
          <p:cNvPr id="604" name="Google Shape;604;p47"/>
          <p:cNvSpPr txBox="1"/>
          <p:nvPr>
            <p:ph idx="1" type="body"/>
          </p:nvPr>
        </p:nvSpPr>
        <p:spPr>
          <a:xfrm>
            <a:off x="1024128" y="2285999"/>
            <a:ext cx="5902061" cy="393192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3200"/>
              <a:buNone/>
            </a:pPr>
            <a:r>
              <a:rPr b="1" lang="en-US" sz="3200"/>
              <a:t>X-ray</a:t>
            </a:r>
            <a:endParaRPr/>
          </a:p>
          <a:p>
            <a:pPr indent="-203200" lvl="1" marL="265176" rtl="0" algn="l">
              <a:lnSpc>
                <a:spcPct val="90000"/>
              </a:lnSpc>
              <a:spcBef>
                <a:spcPts val="400"/>
              </a:spcBef>
              <a:spcAft>
                <a:spcPts val="0"/>
              </a:spcAft>
              <a:buSzPts val="3200"/>
              <a:buFont typeface="Noto Sans Symbols"/>
              <a:buChar char="▪"/>
            </a:pPr>
            <a:r>
              <a:rPr lang="en-US" sz="3200"/>
              <a:t>AP</a:t>
            </a:r>
            <a:endParaRPr/>
          </a:p>
          <a:p>
            <a:pPr indent="-203200" lvl="1" marL="265176" rtl="0" algn="l">
              <a:lnSpc>
                <a:spcPct val="90000"/>
              </a:lnSpc>
              <a:spcBef>
                <a:spcPts val="600"/>
              </a:spcBef>
              <a:spcAft>
                <a:spcPts val="0"/>
              </a:spcAft>
              <a:buSzPts val="3200"/>
              <a:buFont typeface="Noto Sans Symbols"/>
              <a:buChar char="▪"/>
            </a:pPr>
            <a:r>
              <a:rPr lang="en-US" sz="3200"/>
              <a:t>Skyline View; dislocations are readily diagnosed.</a:t>
            </a:r>
            <a:endParaRPr/>
          </a:p>
        </p:txBody>
      </p:sp>
      <p:pic>
        <p:nvPicPr>
          <p:cNvPr descr="Patellar dislocation - Wikipedia" id="605" name="Google Shape;605;p47"/>
          <p:cNvPicPr preferRelativeResize="0"/>
          <p:nvPr/>
        </p:nvPicPr>
        <p:blipFill rotWithShape="1">
          <a:blip r:embed="rId3">
            <a:alphaModFix/>
          </a:blip>
          <a:srcRect b="21293" l="0" r="1" t="15409"/>
          <a:stretch/>
        </p:blipFill>
        <p:spPr>
          <a:xfrm>
            <a:off x="7552267" y="640080"/>
            <a:ext cx="3999654" cy="3277277"/>
          </a:xfrm>
          <a:prstGeom prst="rect">
            <a:avLst/>
          </a:prstGeom>
          <a:noFill/>
          <a:ln>
            <a:noFill/>
          </a:ln>
        </p:spPr>
      </p:pic>
      <p:pic>
        <p:nvPicPr>
          <p:cNvPr descr="Patellar dislocation | Radiology Case | Radiopaedia.org" id="606" name="Google Shape;606;p47"/>
          <p:cNvPicPr preferRelativeResize="0"/>
          <p:nvPr/>
        </p:nvPicPr>
        <p:blipFill rotWithShape="1">
          <a:blip r:embed="rId4">
            <a:alphaModFix/>
          </a:blip>
          <a:srcRect b="10914" l="0" r="-1" t="18228"/>
          <a:stretch/>
        </p:blipFill>
        <p:spPr>
          <a:xfrm>
            <a:off x="7552267" y="4078225"/>
            <a:ext cx="3999654" cy="213969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0" name="Shape 610"/>
        <p:cNvGrpSpPr/>
        <p:nvPr/>
      </p:nvGrpSpPr>
      <p:grpSpPr>
        <a:xfrm>
          <a:off x="0" y="0"/>
          <a:ext cx="0" cy="0"/>
          <a:chOff x="0" y="0"/>
          <a:chExt cx="0" cy="0"/>
        </a:xfrm>
      </p:grpSpPr>
      <p:sp>
        <p:nvSpPr>
          <p:cNvPr id="611" name="Google Shape;611;p48"/>
          <p:cNvSpPr txBox="1"/>
          <p:nvPr>
            <p:ph type="title"/>
          </p:nvPr>
        </p:nvSpPr>
        <p:spPr>
          <a:xfrm>
            <a:off x="1024128" y="585216"/>
            <a:ext cx="5902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PATELLOFEMORAL DISLOCATION – TREATMENT </a:t>
            </a:r>
            <a:endParaRPr/>
          </a:p>
        </p:txBody>
      </p:sp>
      <p:sp>
        <p:nvSpPr>
          <p:cNvPr id="612" name="Google Shape;612;p48"/>
          <p:cNvSpPr txBox="1"/>
          <p:nvPr>
            <p:ph idx="1" type="body"/>
          </p:nvPr>
        </p:nvSpPr>
        <p:spPr>
          <a:xfrm>
            <a:off x="1024127" y="2084832"/>
            <a:ext cx="6189473" cy="4290568"/>
          </a:xfrm>
          <a:prstGeom prst="rect">
            <a:avLst/>
          </a:prstGeom>
          <a:noFill/>
          <a:ln>
            <a:noFill/>
          </a:ln>
        </p:spPr>
        <p:txBody>
          <a:bodyPr anchorCtr="0" anchor="t" bIns="45700" lIns="45700" spcFirstLastPara="1" rIns="45700" wrap="square" tIns="45700">
            <a:noAutofit/>
          </a:bodyPr>
          <a:lstStyle/>
          <a:p>
            <a:pPr indent="-342900" lvl="0" marL="342900" rtl="0" algn="l">
              <a:lnSpc>
                <a:spcPct val="100000"/>
              </a:lnSpc>
              <a:spcBef>
                <a:spcPts val="0"/>
              </a:spcBef>
              <a:spcAft>
                <a:spcPts val="0"/>
              </a:spcAft>
              <a:buSzPts val="2000"/>
              <a:buFont typeface="Twentieth Century"/>
              <a:buAutoNum type="arabicPeriod"/>
            </a:pPr>
            <a:r>
              <a:rPr b="1" lang="en-US" sz="2000"/>
              <a:t>Sedation and Relocation</a:t>
            </a:r>
            <a:endParaRPr/>
          </a:p>
          <a:p>
            <a:pPr indent="-171450" lvl="3" marL="674370" rtl="0" algn="l">
              <a:lnSpc>
                <a:spcPct val="100000"/>
              </a:lnSpc>
              <a:spcBef>
                <a:spcPts val="400"/>
              </a:spcBef>
              <a:spcAft>
                <a:spcPts val="0"/>
              </a:spcAft>
              <a:buSzPts val="1800"/>
              <a:buChar char="🢝"/>
            </a:pPr>
            <a:r>
              <a:rPr lang="en-US" sz="1800"/>
              <a:t>1</a:t>
            </a:r>
            <a:r>
              <a:rPr baseline="30000" lang="en-US" sz="1800"/>
              <a:t>st</a:t>
            </a:r>
            <a:r>
              <a:rPr lang="en-US" sz="1800"/>
              <a:t> Time dislocation; Slab for 1 month with NSAIDS, Activity modification and Physical therapy (to strengthen vastus medialis).</a:t>
            </a:r>
            <a:endParaRPr/>
          </a:p>
          <a:p>
            <a:pPr indent="-171450" lvl="3" marL="674370" rtl="0" algn="l">
              <a:lnSpc>
                <a:spcPct val="100000"/>
              </a:lnSpc>
              <a:spcBef>
                <a:spcPts val="600"/>
              </a:spcBef>
              <a:spcAft>
                <a:spcPts val="0"/>
              </a:spcAft>
              <a:buSzPts val="1800"/>
              <a:buChar char="🢝"/>
            </a:pPr>
            <a:r>
              <a:rPr lang="en-US" sz="1800"/>
              <a:t>Recurrent; Address risk factors and treat them, if untreatable then operative treatment is indicated.</a:t>
            </a:r>
            <a:endParaRPr/>
          </a:p>
          <a:p>
            <a:pPr indent="-342900" lvl="0" marL="342900" rtl="0" algn="l">
              <a:lnSpc>
                <a:spcPct val="100000"/>
              </a:lnSpc>
              <a:spcBef>
                <a:spcPts val="1600"/>
              </a:spcBef>
              <a:spcAft>
                <a:spcPts val="0"/>
              </a:spcAft>
              <a:buSzPts val="2000"/>
              <a:buFont typeface="Twentieth Century"/>
              <a:buAutoNum type="arabicPeriod"/>
            </a:pPr>
            <a:r>
              <a:rPr b="1" lang="en-US" sz="2000"/>
              <a:t>Operative</a:t>
            </a:r>
            <a:endParaRPr/>
          </a:p>
          <a:p>
            <a:pPr indent="-171450" lvl="3" marL="674370" rtl="0" algn="l">
              <a:lnSpc>
                <a:spcPct val="100000"/>
              </a:lnSpc>
              <a:spcBef>
                <a:spcPts val="400"/>
              </a:spcBef>
              <a:spcAft>
                <a:spcPts val="0"/>
              </a:spcAft>
              <a:buSzPts val="1800"/>
              <a:buChar char="🢝"/>
            </a:pPr>
            <a:r>
              <a:rPr lang="en-US" sz="1800"/>
              <a:t>MPFL repair</a:t>
            </a:r>
            <a:endParaRPr/>
          </a:p>
          <a:p>
            <a:pPr indent="-171450" lvl="3" marL="674370" rtl="0" algn="l">
              <a:lnSpc>
                <a:spcPct val="100000"/>
              </a:lnSpc>
              <a:spcBef>
                <a:spcPts val="600"/>
              </a:spcBef>
              <a:spcAft>
                <a:spcPts val="0"/>
              </a:spcAft>
              <a:buSzPts val="1800"/>
              <a:buChar char="🢝"/>
            </a:pPr>
            <a:r>
              <a:rPr lang="en-US" sz="1800"/>
              <a:t>MPFL reconstruction with autograft vs allograft</a:t>
            </a:r>
            <a:endParaRPr/>
          </a:p>
          <a:p>
            <a:pPr indent="-171450" lvl="3" marL="674370" rtl="0" algn="l">
              <a:lnSpc>
                <a:spcPct val="100000"/>
              </a:lnSpc>
              <a:spcBef>
                <a:spcPts val="600"/>
              </a:spcBef>
              <a:spcAft>
                <a:spcPts val="0"/>
              </a:spcAft>
              <a:buSzPts val="1800"/>
              <a:buChar char="🢝"/>
            </a:pPr>
            <a:r>
              <a:rPr lang="en-US" sz="1800"/>
              <a:t>Fulkerson-type osteotomy (anterior and medial tibial tubercle transfer)</a:t>
            </a:r>
            <a:endParaRPr/>
          </a:p>
          <a:p>
            <a:pPr indent="-171450" lvl="3" marL="674370" rtl="0" algn="l">
              <a:lnSpc>
                <a:spcPct val="100000"/>
              </a:lnSpc>
              <a:spcBef>
                <a:spcPts val="600"/>
              </a:spcBef>
              <a:spcAft>
                <a:spcPts val="0"/>
              </a:spcAft>
              <a:buSzPts val="1800"/>
              <a:buChar char="🢝"/>
            </a:pPr>
            <a:r>
              <a:rPr lang="en-US" sz="1800"/>
              <a:t>Lateral release</a:t>
            </a:r>
            <a:endParaRPr/>
          </a:p>
          <a:p>
            <a:pPr indent="-171450" lvl="3" marL="674370" rtl="0" algn="l">
              <a:lnSpc>
                <a:spcPct val="100000"/>
              </a:lnSpc>
              <a:spcBef>
                <a:spcPts val="600"/>
              </a:spcBef>
              <a:spcAft>
                <a:spcPts val="0"/>
              </a:spcAft>
              <a:buSzPts val="1800"/>
              <a:buChar char="🢝"/>
            </a:pPr>
            <a:r>
              <a:rPr lang="en-US" sz="1800"/>
              <a:t>Trochleoplasty</a:t>
            </a:r>
            <a:endParaRPr/>
          </a:p>
        </p:txBody>
      </p:sp>
      <p:pic>
        <p:nvPicPr>
          <p:cNvPr descr="Medial patellofemoral Ligament (MPFL) Reconstruction" id="613" name="Google Shape;613;p48"/>
          <p:cNvPicPr preferRelativeResize="0"/>
          <p:nvPr/>
        </p:nvPicPr>
        <p:blipFill rotWithShape="1">
          <a:blip r:embed="rId3">
            <a:alphaModFix/>
          </a:blip>
          <a:srcRect b="0" l="0" r="0" t="0"/>
          <a:stretch/>
        </p:blipFill>
        <p:spPr>
          <a:xfrm>
            <a:off x="7730067" y="3100214"/>
            <a:ext cx="3999654" cy="22598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7" name="Shape 617"/>
        <p:cNvGrpSpPr/>
        <p:nvPr/>
      </p:nvGrpSpPr>
      <p:grpSpPr>
        <a:xfrm>
          <a:off x="0" y="0"/>
          <a:ext cx="0" cy="0"/>
          <a:chOff x="0" y="0"/>
          <a:chExt cx="0" cy="0"/>
        </a:xfrm>
      </p:grpSpPr>
      <p:sp>
        <p:nvSpPr>
          <p:cNvPr id="618" name="Google Shape;618;p49"/>
          <p:cNvSpPr txBox="1"/>
          <p:nvPr>
            <p:ph type="title"/>
          </p:nvPr>
        </p:nvSpPr>
        <p:spPr>
          <a:xfrm>
            <a:off x="1024128" y="585216"/>
            <a:ext cx="590206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SWELLINGS OF THE KNEE</a:t>
            </a:r>
            <a:endParaRPr/>
          </a:p>
        </p:txBody>
      </p:sp>
      <p:pic>
        <p:nvPicPr>
          <p:cNvPr id="619" name="Google Shape;619;p49"/>
          <p:cNvPicPr preferRelativeResize="0"/>
          <p:nvPr/>
        </p:nvPicPr>
        <p:blipFill rotWithShape="1">
          <a:blip r:embed="rId3">
            <a:alphaModFix/>
          </a:blip>
          <a:srcRect b="-1" l="0" r="-2" t="985"/>
          <a:stretch/>
        </p:blipFill>
        <p:spPr>
          <a:xfrm>
            <a:off x="7552267" y="640086"/>
            <a:ext cx="3999654" cy="5577828"/>
          </a:xfrm>
          <a:prstGeom prst="rect">
            <a:avLst/>
          </a:prstGeom>
          <a:noFill/>
          <a:ln>
            <a:noFill/>
          </a:ln>
        </p:spPr>
      </p:pic>
      <p:sp>
        <p:nvSpPr>
          <p:cNvPr id="620" name="Google Shape;620;p49"/>
          <p:cNvSpPr/>
          <p:nvPr/>
        </p:nvSpPr>
        <p:spPr>
          <a:xfrm>
            <a:off x="0" y="-361637"/>
            <a:ext cx="65" cy="723275"/>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Clr>
                <a:schemeClr val="dk1"/>
              </a:buClr>
              <a:buSzPts val="1800"/>
              <a:buFont typeface="Twentieth Century"/>
              <a:buNone/>
            </a:pPr>
            <a:r>
              <a:t/>
            </a:r>
            <a:endParaRPr b="0" i="0" sz="1800" u="none" cap="none" strike="noStrike">
              <a:solidFill>
                <a:schemeClr val="dk1"/>
              </a:solidFill>
              <a:latin typeface="Arial"/>
              <a:ea typeface="Arial"/>
              <a:cs typeface="Arial"/>
              <a:sym typeface="Arial"/>
            </a:endParaRPr>
          </a:p>
          <a:p>
            <a:pPr indent="0" lvl="0" marL="0" marR="0" rtl="0" algn="l">
              <a:spcBef>
                <a:spcPts val="600"/>
              </a:spcBef>
              <a:spcAft>
                <a:spcPts val="0"/>
              </a:spcAft>
              <a:buClr>
                <a:schemeClr val="dk1"/>
              </a:buClr>
              <a:buSzPts val="1200"/>
              <a:buFont typeface="Twentieth Century"/>
              <a:buNone/>
            </a:pPr>
            <a:br>
              <a:rPr b="0" i="0" lang="en-US" sz="1200" u="none" cap="none" strike="noStrike">
                <a:solidFill>
                  <a:schemeClr val="dk1"/>
                </a:solidFill>
                <a:latin typeface="Twentieth Century"/>
                <a:ea typeface="Twentieth Century"/>
                <a:cs typeface="Twentieth Century"/>
                <a:sym typeface="Twentieth Century"/>
              </a:rPr>
            </a:br>
            <a:endParaRPr b="0" i="0" sz="1200" u="none" cap="none" strike="noStrike">
              <a:solidFill>
                <a:srgbClr val="22229C"/>
              </a:solidFill>
              <a:latin typeface="Arial"/>
              <a:ea typeface="Arial"/>
              <a:cs typeface="Arial"/>
              <a:sym typeface="Arial"/>
            </a:endParaRPr>
          </a:p>
        </p:txBody>
      </p:sp>
      <p:grpSp>
        <p:nvGrpSpPr>
          <p:cNvPr id="621" name="Google Shape;621;p49"/>
          <p:cNvGrpSpPr/>
          <p:nvPr/>
        </p:nvGrpSpPr>
        <p:grpSpPr>
          <a:xfrm>
            <a:off x="1024128" y="2315519"/>
            <a:ext cx="5902061" cy="3872881"/>
            <a:chOff x="0" y="29519"/>
            <a:chExt cx="5902061" cy="3872881"/>
          </a:xfrm>
        </p:grpSpPr>
        <p:sp>
          <p:nvSpPr>
            <p:cNvPr id="622" name="Google Shape;622;p49"/>
            <p:cNvSpPr/>
            <p:nvPr/>
          </p:nvSpPr>
          <p:spPr>
            <a:xfrm>
              <a:off x="0" y="354239"/>
              <a:ext cx="5902061" cy="554400"/>
            </a:xfrm>
            <a:prstGeom prst="rect">
              <a:avLst/>
            </a:prstGeom>
            <a:solidFill>
              <a:schemeClr val="lt1">
                <a:alpha val="89803"/>
              </a:schemeClr>
            </a:solidFill>
            <a:ln cap="flat" cmpd="sng" w="9525">
              <a:solidFill>
                <a:srgbClr val="F2A34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9"/>
            <p:cNvSpPr/>
            <p:nvPr/>
          </p:nvSpPr>
          <p:spPr>
            <a:xfrm>
              <a:off x="295103" y="29519"/>
              <a:ext cx="4131442" cy="649440"/>
            </a:xfrm>
            <a:prstGeom prst="roundRect">
              <a:avLst>
                <a:gd fmla="val 16667" name="adj"/>
              </a:avLst>
            </a:prstGeom>
            <a:gradFill>
              <a:gsLst>
                <a:gs pos="0">
                  <a:srgbClr val="E0973F"/>
                </a:gs>
                <a:gs pos="100000">
                  <a:srgbClr val="FEAD4A"/>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9"/>
            <p:cNvSpPr txBox="1"/>
            <p:nvPr/>
          </p:nvSpPr>
          <p:spPr>
            <a:xfrm>
              <a:off x="326806" y="61222"/>
              <a:ext cx="4068036" cy="586034"/>
            </a:xfrm>
            <a:prstGeom prst="rect">
              <a:avLst/>
            </a:prstGeom>
            <a:noFill/>
            <a:ln>
              <a:noFill/>
            </a:ln>
          </p:spPr>
          <p:txBody>
            <a:bodyPr anchorCtr="0" anchor="ctr" bIns="0" lIns="156150" spcFirstLastPara="1" rIns="156150" wrap="square" tIns="0">
              <a:noAutofit/>
            </a:bodyPr>
            <a:lstStyle/>
            <a:p>
              <a:pPr indent="0" lvl="0" marL="0" marR="0" rtl="0" algn="l">
                <a:lnSpc>
                  <a:spcPct val="90000"/>
                </a:lnSpc>
                <a:spcBef>
                  <a:spcPts val="0"/>
                </a:spcBef>
                <a:spcAft>
                  <a:spcPts val="0"/>
                </a:spcAft>
                <a:buClr>
                  <a:schemeClr val="lt1"/>
                </a:buClr>
                <a:buSzPts val="2200"/>
                <a:buFont typeface="Twentieth Century"/>
                <a:buNone/>
              </a:pPr>
              <a:r>
                <a:rPr b="0" i="0" lang="en-US" sz="2200" u="none" cap="none" strike="noStrike">
                  <a:solidFill>
                    <a:schemeClr val="lt1"/>
                  </a:solidFill>
                  <a:latin typeface="Twentieth Century"/>
                  <a:ea typeface="Twentieth Century"/>
                  <a:cs typeface="Twentieth Century"/>
                  <a:sym typeface="Twentieth Century"/>
                </a:rPr>
                <a:t>Swelling of the Entire Joint.</a:t>
              </a:r>
              <a:endParaRPr/>
            </a:p>
          </p:txBody>
        </p:sp>
        <p:sp>
          <p:nvSpPr>
            <p:cNvPr id="625" name="Google Shape;625;p49"/>
            <p:cNvSpPr/>
            <p:nvPr/>
          </p:nvSpPr>
          <p:spPr>
            <a:xfrm>
              <a:off x="0" y="1352159"/>
              <a:ext cx="5902061" cy="554400"/>
            </a:xfrm>
            <a:prstGeom prst="rect">
              <a:avLst/>
            </a:prstGeom>
            <a:solidFill>
              <a:schemeClr val="lt1">
                <a:alpha val="89803"/>
              </a:schemeClr>
            </a:solidFill>
            <a:ln cap="flat" cmpd="sng" w="9525">
              <a:solidFill>
                <a:srgbClr val="E6BB2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9"/>
            <p:cNvSpPr/>
            <p:nvPr/>
          </p:nvSpPr>
          <p:spPr>
            <a:xfrm>
              <a:off x="295103" y="1027439"/>
              <a:ext cx="4131442" cy="649440"/>
            </a:xfrm>
            <a:prstGeom prst="roundRect">
              <a:avLst>
                <a:gd fmla="val 16667" name="adj"/>
              </a:avLst>
            </a:prstGeom>
            <a:gradFill>
              <a:gsLst>
                <a:gs pos="0">
                  <a:srgbClr val="D4AC23"/>
                </a:gs>
                <a:gs pos="100000">
                  <a:srgbClr val="FFD23B"/>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9"/>
            <p:cNvSpPr txBox="1"/>
            <p:nvPr/>
          </p:nvSpPr>
          <p:spPr>
            <a:xfrm>
              <a:off x="326806" y="1059142"/>
              <a:ext cx="4068036" cy="586034"/>
            </a:xfrm>
            <a:prstGeom prst="rect">
              <a:avLst/>
            </a:prstGeom>
            <a:noFill/>
            <a:ln>
              <a:noFill/>
            </a:ln>
          </p:spPr>
          <p:txBody>
            <a:bodyPr anchorCtr="0" anchor="ctr" bIns="0" lIns="156150" spcFirstLastPara="1" rIns="156150" wrap="square" tIns="0">
              <a:noAutofit/>
            </a:bodyPr>
            <a:lstStyle/>
            <a:p>
              <a:pPr indent="0" lvl="0" marL="0" marR="0" rtl="0" algn="l">
                <a:lnSpc>
                  <a:spcPct val="90000"/>
                </a:lnSpc>
                <a:spcBef>
                  <a:spcPts val="0"/>
                </a:spcBef>
                <a:spcAft>
                  <a:spcPts val="0"/>
                </a:spcAft>
                <a:buClr>
                  <a:schemeClr val="lt1"/>
                </a:buClr>
                <a:buSzPts val="2200"/>
                <a:buFont typeface="Twentieth Century"/>
                <a:buNone/>
              </a:pPr>
              <a:r>
                <a:rPr b="0" i="0" lang="en-US" sz="2200" u="none" cap="none" strike="noStrike">
                  <a:solidFill>
                    <a:schemeClr val="lt1"/>
                  </a:solidFill>
                  <a:latin typeface="Twentieth Century"/>
                  <a:ea typeface="Twentieth Century"/>
                  <a:cs typeface="Twentieth Century"/>
                  <a:sym typeface="Twentieth Century"/>
                </a:rPr>
                <a:t>Swellings in Front of the Joint. </a:t>
              </a:r>
              <a:endParaRPr/>
            </a:p>
          </p:txBody>
        </p:sp>
        <p:sp>
          <p:nvSpPr>
            <p:cNvPr id="628" name="Google Shape;628;p49"/>
            <p:cNvSpPr/>
            <p:nvPr/>
          </p:nvSpPr>
          <p:spPr>
            <a:xfrm>
              <a:off x="0" y="2350080"/>
              <a:ext cx="5902061" cy="554400"/>
            </a:xfrm>
            <a:prstGeom prst="rect">
              <a:avLst/>
            </a:prstGeom>
            <a:solidFill>
              <a:schemeClr val="lt1">
                <a:alpha val="89803"/>
              </a:schemeClr>
            </a:solidFill>
            <a:ln cap="flat" cmpd="sng" w="9525">
              <a:solidFill>
                <a:srgbClr val="CF92A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9"/>
            <p:cNvSpPr/>
            <p:nvPr/>
          </p:nvSpPr>
          <p:spPr>
            <a:xfrm>
              <a:off x="295103" y="2025359"/>
              <a:ext cx="4131442" cy="649440"/>
            </a:xfrm>
            <a:prstGeom prst="roundRect">
              <a:avLst>
                <a:gd fmla="val 16667" name="adj"/>
              </a:avLst>
            </a:prstGeom>
            <a:gradFill>
              <a:gsLst>
                <a:gs pos="0">
                  <a:srgbClr val="BF879B"/>
                </a:gs>
                <a:gs pos="100000">
                  <a:srgbClr val="DF94AD"/>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9"/>
            <p:cNvSpPr txBox="1"/>
            <p:nvPr/>
          </p:nvSpPr>
          <p:spPr>
            <a:xfrm>
              <a:off x="326806" y="2057062"/>
              <a:ext cx="4068036" cy="586034"/>
            </a:xfrm>
            <a:prstGeom prst="rect">
              <a:avLst/>
            </a:prstGeom>
            <a:noFill/>
            <a:ln>
              <a:noFill/>
            </a:ln>
          </p:spPr>
          <p:txBody>
            <a:bodyPr anchorCtr="0" anchor="ctr" bIns="0" lIns="156150" spcFirstLastPara="1" rIns="156150" wrap="square" tIns="0">
              <a:noAutofit/>
            </a:bodyPr>
            <a:lstStyle/>
            <a:p>
              <a:pPr indent="0" lvl="0" marL="0" marR="0" rtl="0" algn="l">
                <a:lnSpc>
                  <a:spcPct val="90000"/>
                </a:lnSpc>
                <a:spcBef>
                  <a:spcPts val="0"/>
                </a:spcBef>
                <a:spcAft>
                  <a:spcPts val="0"/>
                </a:spcAft>
                <a:buClr>
                  <a:schemeClr val="lt1"/>
                </a:buClr>
                <a:buSzPts val="2200"/>
                <a:buFont typeface="Twentieth Century"/>
                <a:buNone/>
              </a:pPr>
              <a:r>
                <a:rPr b="0" i="0" lang="en-US" sz="2200" u="none" cap="none" strike="noStrike">
                  <a:solidFill>
                    <a:schemeClr val="lt1"/>
                  </a:solidFill>
                  <a:latin typeface="Twentieth Century"/>
                  <a:ea typeface="Twentieth Century"/>
                  <a:cs typeface="Twentieth Century"/>
                  <a:sym typeface="Twentieth Century"/>
                </a:rPr>
                <a:t>Swellings Behind the Joint. </a:t>
              </a:r>
              <a:endParaRPr/>
            </a:p>
          </p:txBody>
        </p:sp>
        <p:sp>
          <p:nvSpPr>
            <p:cNvPr id="631" name="Google Shape;631;p49"/>
            <p:cNvSpPr/>
            <p:nvPr/>
          </p:nvSpPr>
          <p:spPr>
            <a:xfrm>
              <a:off x="0" y="3348000"/>
              <a:ext cx="5902061" cy="554400"/>
            </a:xfrm>
            <a:prstGeom prst="rect">
              <a:avLst/>
            </a:prstGeom>
            <a:solidFill>
              <a:schemeClr val="lt1">
                <a:alpha val="89803"/>
              </a:schemeClr>
            </a:solidFill>
            <a:ln cap="flat" cmpd="sng" w="9525">
              <a:solidFill>
                <a:schemeClr val="accent5"/>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9"/>
            <p:cNvSpPr/>
            <p:nvPr/>
          </p:nvSpPr>
          <p:spPr>
            <a:xfrm>
              <a:off x="295103" y="3023279"/>
              <a:ext cx="4131442" cy="649440"/>
            </a:xfrm>
            <a:prstGeom prst="roundRect">
              <a:avLst>
                <a:gd fmla="val 16667" name="adj"/>
              </a:avLst>
            </a:prstGeom>
            <a:gradFill>
              <a:gsLst>
                <a:gs pos="0">
                  <a:srgbClr val="907AB2"/>
                </a:gs>
                <a:gs pos="100000">
                  <a:srgbClr val="A68AD3"/>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9"/>
            <p:cNvSpPr txBox="1"/>
            <p:nvPr/>
          </p:nvSpPr>
          <p:spPr>
            <a:xfrm>
              <a:off x="326806" y="3054982"/>
              <a:ext cx="4068036" cy="586034"/>
            </a:xfrm>
            <a:prstGeom prst="rect">
              <a:avLst/>
            </a:prstGeom>
            <a:noFill/>
            <a:ln>
              <a:noFill/>
            </a:ln>
          </p:spPr>
          <p:txBody>
            <a:bodyPr anchorCtr="0" anchor="ctr" bIns="0" lIns="156150" spcFirstLastPara="1" rIns="156150" wrap="square" tIns="0">
              <a:noAutofit/>
            </a:bodyPr>
            <a:lstStyle/>
            <a:p>
              <a:pPr indent="0" lvl="0" marL="0" marR="0" rtl="0" algn="l">
                <a:lnSpc>
                  <a:spcPct val="90000"/>
                </a:lnSpc>
                <a:spcBef>
                  <a:spcPts val="0"/>
                </a:spcBef>
                <a:spcAft>
                  <a:spcPts val="0"/>
                </a:spcAft>
                <a:buClr>
                  <a:schemeClr val="lt1"/>
                </a:buClr>
                <a:buSzPts val="2200"/>
                <a:buFont typeface="Twentieth Century"/>
                <a:buNone/>
              </a:pPr>
              <a:r>
                <a:rPr b="0" i="0" lang="en-US" sz="2200" u="none" cap="none" strike="noStrike">
                  <a:solidFill>
                    <a:schemeClr val="lt1"/>
                  </a:solidFill>
                  <a:latin typeface="Twentieth Century"/>
                  <a:ea typeface="Twentieth Century"/>
                  <a:cs typeface="Twentieth Century"/>
                  <a:sym typeface="Twentieth Century"/>
                </a:rPr>
                <a:t>Swelling at the Side of the Joint.</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NORMAL X-RAY OF THE KNEE</a:t>
            </a:r>
            <a:endParaRPr/>
          </a:p>
        </p:txBody>
      </p:sp>
      <p:pic>
        <p:nvPicPr>
          <p:cNvPr id="146" name="Google Shape;146;p5"/>
          <p:cNvPicPr preferRelativeResize="0"/>
          <p:nvPr>
            <p:ph idx="1" type="body"/>
          </p:nvPr>
        </p:nvPicPr>
        <p:blipFill rotWithShape="1">
          <a:blip r:embed="rId3">
            <a:alphaModFix/>
          </a:blip>
          <a:srcRect b="0" l="0" r="0" t="0"/>
          <a:stretch/>
        </p:blipFill>
        <p:spPr>
          <a:xfrm>
            <a:off x="1858224" y="1832453"/>
            <a:ext cx="8051880" cy="463057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5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SWELLING OF THE ENTIRE JOINT</a:t>
            </a:r>
            <a:endParaRPr/>
          </a:p>
        </p:txBody>
      </p:sp>
      <p:cxnSp>
        <p:nvCxnSpPr>
          <p:cNvPr id="640" name="Google Shape;640;p50"/>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grpSp>
        <p:nvGrpSpPr>
          <p:cNvPr id="641" name="Google Shape;641;p50"/>
          <p:cNvGrpSpPr/>
          <p:nvPr/>
        </p:nvGrpSpPr>
        <p:grpSpPr>
          <a:xfrm>
            <a:off x="1024135" y="1740991"/>
            <a:ext cx="10143737" cy="4850865"/>
            <a:chOff x="0" y="267"/>
            <a:chExt cx="10143737" cy="4850865"/>
          </a:xfrm>
        </p:grpSpPr>
        <p:sp>
          <p:nvSpPr>
            <p:cNvPr id="642" name="Google Shape;642;p50"/>
            <p:cNvSpPr/>
            <p:nvPr/>
          </p:nvSpPr>
          <p:spPr>
            <a:xfrm>
              <a:off x="0" y="251187"/>
              <a:ext cx="10143737" cy="1633275"/>
            </a:xfrm>
            <a:prstGeom prst="rect">
              <a:avLst/>
            </a:prstGeom>
            <a:solidFill>
              <a:schemeClr val="lt1">
                <a:alpha val="89803"/>
              </a:schemeClr>
            </a:solidFill>
            <a:ln cap="flat" cmpd="sng" w="9525">
              <a:solidFill>
                <a:srgbClr val="CF92A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0"/>
            <p:cNvSpPr txBox="1"/>
            <p:nvPr/>
          </p:nvSpPr>
          <p:spPr>
            <a:xfrm>
              <a:off x="0" y="251187"/>
              <a:ext cx="10143737" cy="1633275"/>
            </a:xfrm>
            <a:prstGeom prst="rect">
              <a:avLst/>
            </a:prstGeom>
            <a:noFill/>
            <a:ln>
              <a:noFill/>
            </a:ln>
          </p:spPr>
          <p:txBody>
            <a:bodyPr anchorCtr="0" anchor="t" bIns="142225" lIns="787250" spcFirstLastPara="1" rIns="787250" wrap="square" tIns="354075">
              <a:noAutofit/>
            </a:bodyPr>
            <a:lstStyle/>
            <a:p>
              <a:pPr indent="-228600" lvl="1" marL="228600" marR="0" rtl="0" algn="l">
                <a:lnSpc>
                  <a:spcPct val="90000"/>
                </a:lnSpc>
                <a:spcBef>
                  <a:spcPts val="0"/>
                </a:spcBef>
                <a:spcAft>
                  <a:spcPts val="0"/>
                </a:spcAft>
                <a:buClr>
                  <a:schemeClr val="dk1"/>
                </a:buClr>
                <a:buSzPts val="2000"/>
                <a:buFont typeface="Twentieth Century"/>
                <a:buAutoNum type="arabicPeriod"/>
              </a:pPr>
              <a:r>
                <a:rPr b="0" i="0" lang="en-US" sz="2000" u="none" cap="none" strike="noStrike">
                  <a:solidFill>
                    <a:schemeClr val="dk1"/>
                  </a:solidFill>
                  <a:latin typeface="Twentieth Century"/>
                  <a:ea typeface="Twentieth Century"/>
                  <a:cs typeface="Twentieth Century"/>
                  <a:sym typeface="Twentieth Century"/>
                </a:rPr>
                <a:t>Hemarthrosis</a:t>
              </a:r>
              <a:endParaRPr/>
            </a:p>
            <a:p>
              <a:pPr indent="-228600" lvl="2" marL="457200" marR="0" rtl="0" algn="l">
                <a:lnSpc>
                  <a:spcPct val="90000"/>
                </a:lnSpc>
                <a:spcBef>
                  <a:spcPts val="300"/>
                </a:spcBef>
                <a:spcAft>
                  <a:spcPts val="0"/>
                </a:spcAft>
                <a:buClr>
                  <a:schemeClr val="dk1"/>
                </a:buClr>
                <a:buSzPts val="2000"/>
                <a:buFont typeface="Noto Sans Symbols"/>
                <a:buChar char="⮚"/>
              </a:pPr>
              <a:r>
                <a:rPr b="0" i="0" lang="en-US" sz="2000" u="none" cap="none" strike="noStrike">
                  <a:solidFill>
                    <a:schemeClr val="dk1"/>
                  </a:solidFill>
                  <a:latin typeface="Twentieth Century"/>
                  <a:ea typeface="Twentieth Century"/>
                  <a:cs typeface="Twentieth Century"/>
                  <a:sym typeface="Twentieth Century"/>
                </a:rPr>
                <a:t>Posttraumatic; Fracture or Ligament Injury</a:t>
              </a:r>
              <a:endParaRPr/>
            </a:p>
            <a:p>
              <a:pPr indent="-228600" lvl="2" marL="457200" marR="0" rtl="0" algn="l">
                <a:lnSpc>
                  <a:spcPct val="90000"/>
                </a:lnSpc>
                <a:spcBef>
                  <a:spcPts val="300"/>
                </a:spcBef>
                <a:spcAft>
                  <a:spcPts val="0"/>
                </a:spcAft>
                <a:buClr>
                  <a:schemeClr val="dk1"/>
                </a:buClr>
                <a:buSzPts val="2000"/>
                <a:buFont typeface="Noto Sans Symbols"/>
                <a:buChar char="⮚"/>
              </a:pPr>
              <a:r>
                <a:rPr b="0" i="0" lang="en-US" sz="2000" u="none" cap="none" strike="noStrike">
                  <a:solidFill>
                    <a:schemeClr val="dk1"/>
                  </a:solidFill>
                  <a:latin typeface="Twentieth Century"/>
                  <a:ea typeface="Twentieth Century"/>
                  <a:cs typeface="Twentieth Century"/>
                  <a:sym typeface="Twentieth Century"/>
                </a:rPr>
                <a:t>Coagulation Disorder; Hemophilia</a:t>
              </a:r>
              <a:endParaRPr/>
            </a:p>
            <a:p>
              <a:pPr indent="-228600" lvl="1" marL="228600" marR="0" rtl="0" algn="l">
                <a:lnSpc>
                  <a:spcPct val="90000"/>
                </a:lnSpc>
                <a:spcBef>
                  <a:spcPts val="300"/>
                </a:spcBef>
                <a:spcAft>
                  <a:spcPts val="0"/>
                </a:spcAft>
                <a:buClr>
                  <a:schemeClr val="dk1"/>
                </a:buClr>
                <a:buSzPts val="2000"/>
                <a:buFont typeface="Twentieth Century"/>
                <a:buAutoNum type="arabicPeriod"/>
              </a:pPr>
              <a:r>
                <a:rPr b="0" i="0" lang="en-US" sz="2000" u="none" cap="none" strike="noStrike">
                  <a:solidFill>
                    <a:schemeClr val="dk1"/>
                  </a:solidFill>
                  <a:latin typeface="Twentieth Century"/>
                  <a:ea typeface="Twentieth Century"/>
                  <a:cs typeface="Twentieth Century"/>
                  <a:sym typeface="Twentieth Century"/>
                </a:rPr>
                <a:t>Septic Arthritis</a:t>
              </a:r>
              <a:endParaRPr/>
            </a:p>
          </p:txBody>
        </p:sp>
        <p:sp>
          <p:nvSpPr>
            <p:cNvPr id="644" name="Google Shape;644;p50"/>
            <p:cNvSpPr/>
            <p:nvPr/>
          </p:nvSpPr>
          <p:spPr>
            <a:xfrm>
              <a:off x="507186" y="267"/>
              <a:ext cx="7100615" cy="501840"/>
            </a:xfrm>
            <a:prstGeom prst="roundRect">
              <a:avLst>
                <a:gd fmla="val 16667" name="adj"/>
              </a:avLst>
            </a:prstGeom>
            <a:gradFill>
              <a:gsLst>
                <a:gs pos="0">
                  <a:srgbClr val="BF879B"/>
                </a:gs>
                <a:gs pos="100000">
                  <a:srgbClr val="DF94AD"/>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0"/>
            <p:cNvSpPr txBox="1"/>
            <p:nvPr/>
          </p:nvSpPr>
          <p:spPr>
            <a:xfrm>
              <a:off x="531684" y="24765"/>
              <a:ext cx="7051619" cy="452844"/>
            </a:xfrm>
            <a:prstGeom prst="rect">
              <a:avLst/>
            </a:prstGeom>
            <a:noFill/>
            <a:ln>
              <a:noFill/>
            </a:ln>
          </p:spPr>
          <p:txBody>
            <a:bodyPr anchorCtr="0" anchor="ctr" bIns="0" lIns="268375" spcFirstLastPara="1" rIns="268375" wrap="square" tIns="0">
              <a:noAutofit/>
            </a:bodyPr>
            <a:lstStyle/>
            <a:p>
              <a:pPr indent="0" lvl="0" marL="0" marR="0" rtl="0" algn="l">
                <a:lnSpc>
                  <a:spcPct val="90000"/>
                </a:lnSpc>
                <a:spcBef>
                  <a:spcPts val="0"/>
                </a:spcBef>
                <a:spcAft>
                  <a:spcPts val="0"/>
                </a:spcAft>
                <a:buClr>
                  <a:schemeClr val="lt1"/>
                </a:buClr>
                <a:buSzPts val="2400"/>
                <a:buFont typeface="Twentieth Century"/>
                <a:buNone/>
              </a:pPr>
              <a:r>
                <a:rPr b="1" i="0" lang="en-US" sz="2400" u="none" cap="none" strike="noStrike">
                  <a:solidFill>
                    <a:schemeClr val="lt1"/>
                  </a:solidFill>
                  <a:latin typeface="Twentieth Century"/>
                  <a:ea typeface="Twentieth Century"/>
                  <a:cs typeface="Twentieth Century"/>
                  <a:sym typeface="Twentieth Century"/>
                </a:rPr>
                <a:t>Acute</a:t>
              </a:r>
              <a:endParaRPr b="0" i="0" sz="2400" u="none" cap="none" strike="noStrike">
                <a:solidFill>
                  <a:schemeClr val="lt1"/>
                </a:solidFill>
                <a:latin typeface="Twentieth Century"/>
                <a:ea typeface="Twentieth Century"/>
                <a:cs typeface="Twentieth Century"/>
                <a:sym typeface="Twentieth Century"/>
              </a:endParaRPr>
            </a:p>
          </p:txBody>
        </p:sp>
        <p:sp>
          <p:nvSpPr>
            <p:cNvPr id="646" name="Google Shape;646;p50"/>
            <p:cNvSpPr/>
            <p:nvPr/>
          </p:nvSpPr>
          <p:spPr>
            <a:xfrm>
              <a:off x="0" y="2227182"/>
              <a:ext cx="10143737" cy="2623950"/>
            </a:xfrm>
            <a:prstGeom prst="rect">
              <a:avLst/>
            </a:prstGeom>
            <a:solidFill>
              <a:schemeClr val="lt1">
                <a:alpha val="89803"/>
              </a:schemeClr>
            </a:solidFill>
            <a:ln cap="flat" cmpd="sng" w="9525">
              <a:solidFill>
                <a:srgbClr val="9B85BD"/>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0"/>
            <p:cNvSpPr txBox="1"/>
            <p:nvPr/>
          </p:nvSpPr>
          <p:spPr>
            <a:xfrm>
              <a:off x="0" y="2227182"/>
              <a:ext cx="10143737" cy="2623950"/>
            </a:xfrm>
            <a:prstGeom prst="rect">
              <a:avLst/>
            </a:prstGeom>
            <a:noFill/>
            <a:ln>
              <a:noFill/>
            </a:ln>
          </p:spPr>
          <p:txBody>
            <a:bodyPr anchorCtr="0" anchor="t" bIns="142225" lIns="787250" spcFirstLastPara="1" rIns="787250" wrap="square" tIns="354075">
              <a:noAutofit/>
            </a:bodyPr>
            <a:lstStyle/>
            <a:p>
              <a:pPr indent="-228600" lvl="1" marL="228600" marR="0" rtl="0" algn="l">
                <a:lnSpc>
                  <a:spcPct val="90000"/>
                </a:lnSpc>
                <a:spcBef>
                  <a:spcPts val="0"/>
                </a:spcBef>
                <a:spcAft>
                  <a:spcPts val="0"/>
                </a:spcAft>
                <a:buClr>
                  <a:schemeClr val="dk1"/>
                </a:buClr>
                <a:buSzPts val="2000"/>
                <a:buFont typeface="Twentieth Century"/>
                <a:buAutoNum type="arabicPeriod"/>
              </a:pPr>
              <a:r>
                <a:rPr b="0" i="0" lang="en-US" sz="2000" u="none" cap="none" strike="noStrike">
                  <a:solidFill>
                    <a:schemeClr val="dk1"/>
                  </a:solidFill>
                  <a:latin typeface="Twentieth Century"/>
                  <a:ea typeface="Twentieth Century"/>
                  <a:cs typeface="Twentieth Century"/>
                  <a:sym typeface="Twentieth Century"/>
                </a:rPr>
                <a:t>Non-infective (Rheumatoid or Osteo-) Arthritis</a:t>
              </a:r>
              <a:endParaRPr/>
            </a:p>
            <a:p>
              <a:pPr indent="-228600" lvl="1" marL="228600" marR="0" rtl="0" algn="l">
                <a:lnSpc>
                  <a:spcPct val="90000"/>
                </a:lnSpc>
                <a:spcBef>
                  <a:spcPts val="300"/>
                </a:spcBef>
                <a:spcAft>
                  <a:spcPts val="0"/>
                </a:spcAft>
                <a:buClr>
                  <a:schemeClr val="dk1"/>
                </a:buClr>
                <a:buSzPts val="2000"/>
                <a:buFont typeface="Twentieth Century"/>
                <a:buAutoNum type="arabicPeriod"/>
              </a:pPr>
              <a:r>
                <a:rPr b="0" i="0" lang="en-US" sz="2000" u="none" cap="none" strike="noStrike">
                  <a:solidFill>
                    <a:schemeClr val="dk1"/>
                  </a:solidFill>
                  <a:latin typeface="Twentieth Century"/>
                  <a:ea typeface="Twentieth Century"/>
                  <a:cs typeface="Twentieth Century"/>
                  <a:sym typeface="Twentieth Century"/>
                </a:rPr>
                <a:t>Chronic Infective Arthritis (TB)</a:t>
              </a:r>
              <a:endParaRPr/>
            </a:p>
            <a:p>
              <a:pPr indent="-228600" lvl="1" marL="228600" marR="0" rtl="0" algn="l">
                <a:lnSpc>
                  <a:spcPct val="90000"/>
                </a:lnSpc>
                <a:spcBef>
                  <a:spcPts val="300"/>
                </a:spcBef>
                <a:spcAft>
                  <a:spcPts val="0"/>
                </a:spcAft>
                <a:buClr>
                  <a:schemeClr val="dk1"/>
                </a:buClr>
                <a:buSzPts val="2000"/>
                <a:buFont typeface="Twentieth Century"/>
                <a:buAutoNum type="arabicPeriod"/>
              </a:pPr>
              <a:r>
                <a:rPr b="0" i="0" lang="en-US" sz="2000" u="none" cap="none" strike="noStrike">
                  <a:solidFill>
                    <a:schemeClr val="dk1"/>
                  </a:solidFill>
                  <a:latin typeface="Twentieth Century"/>
                  <a:ea typeface="Twentieth Century"/>
                  <a:cs typeface="Twentieth Century"/>
                  <a:sym typeface="Twentieth Century"/>
                </a:rPr>
                <a:t>Synovial Chondromatosis (Synovial Tumor); Multiple, pearly cartilaginous loose bodies enveloped in synovial folds.</a:t>
              </a:r>
              <a:endParaRPr/>
            </a:p>
            <a:p>
              <a:pPr indent="-228600" lvl="1" marL="228600" marR="0" rtl="0" algn="l">
                <a:lnSpc>
                  <a:spcPct val="90000"/>
                </a:lnSpc>
                <a:spcBef>
                  <a:spcPts val="300"/>
                </a:spcBef>
                <a:spcAft>
                  <a:spcPts val="0"/>
                </a:spcAft>
                <a:buClr>
                  <a:schemeClr val="dk1"/>
                </a:buClr>
                <a:buSzPts val="2000"/>
                <a:buFont typeface="Twentieth Century"/>
                <a:buAutoNum type="arabicPeriod"/>
              </a:pPr>
              <a:r>
                <a:rPr b="0" i="0" lang="en-US" sz="2000" u="none" cap="none" strike="noStrike">
                  <a:solidFill>
                    <a:schemeClr val="dk1"/>
                  </a:solidFill>
                  <a:latin typeface="Twentieth Century"/>
                  <a:ea typeface="Twentieth Century"/>
                  <a:cs typeface="Twentieth Century"/>
                  <a:sym typeface="Twentieth Century"/>
                </a:rPr>
                <a:t>Pigmented Villonodular Synovitis; Synovial tumor which causes erosion and excavation of the articular surfaces; at operation, the synovium is seen to be swollen, often covered in villi and golden-brown in color, the effect of hemosiderin deposition. </a:t>
              </a:r>
              <a:endParaRPr/>
            </a:p>
          </p:txBody>
        </p:sp>
        <p:sp>
          <p:nvSpPr>
            <p:cNvPr id="648" name="Google Shape;648;p50"/>
            <p:cNvSpPr/>
            <p:nvPr/>
          </p:nvSpPr>
          <p:spPr>
            <a:xfrm>
              <a:off x="507186" y="1976262"/>
              <a:ext cx="7100615" cy="501840"/>
            </a:xfrm>
            <a:prstGeom prst="roundRect">
              <a:avLst>
                <a:gd fmla="val 16667" name="adj"/>
              </a:avLst>
            </a:prstGeom>
            <a:gradFill>
              <a:gsLst>
                <a:gs pos="0">
                  <a:srgbClr val="8E7BAF"/>
                </a:gs>
                <a:gs pos="100000">
                  <a:srgbClr val="A48BCF"/>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0"/>
            <p:cNvSpPr txBox="1"/>
            <p:nvPr/>
          </p:nvSpPr>
          <p:spPr>
            <a:xfrm>
              <a:off x="531684" y="2000760"/>
              <a:ext cx="7051619" cy="452844"/>
            </a:xfrm>
            <a:prstGeom prst="rect">
              <a:avLst/>
            </a:prstGeom>
            <a:noFill/>
            <a:ln>
              <a:noFill/>
            </a:ln>
          </p:spPr>
          <p:txBody>
            <a:bodyPr anchorCtr="0" anchor="ctr" bIns="0" lIns="268375" spcFirstLastPara="1" rIns="268375" wrap="square" tIns="0">
              <a:noAutofit/>
            </a:bodyPr>
            <a:lstStyle/>
            <a:p>
              <a:pPr indent="0" lvl="0" marL="0" marR="0" rtl="0" algn="l">
                <a:lnSpc>
                  <a:spcPct val="90000"/>
                </a:lnSpc>
                <a:spcBef>
                  <a:spcPts val="0"/>
                </a:spcBef>
                <a:spcAft>
                  <a:spcPts val="0"/>
                </a:spcAft>
                <a:buClr>
                  <a:schemeClr val="lt1"/>
                </a:buClr>
                <a:buSzPts val="2400"/>
                <a:buFont typeface="Twentieth Century"/>
                <a:buNone/>
              </a:pPr>
              <a:r>
                <a:rPr b="1" i="0" lang="en-US" sz="2400" u="none" cap="none" strike="noStrike">
                  <a:solidFill>
                    <a:schemeClr val="lt1"/>
                  </a:solidFill>
                  <a:latin typeface="Twentieth Century"/>
                  <a:ea typeface="Twentieth Century"/>
                  <a:cs typeface="Twentieth Century"/>
                  <a:sym typeface="Twentieth Century"/>
                </a:rPr>
                <a:t>Chronic</a:t>
              </a:r>
              <a:endParaRPr b="0" i="0" sz="2400" u="none" cap="none" strike="noStrike">
                <a:solidFill>
                  <a:schemeClr val="lt1"/>
                </a:solidFill>
                <a:latin typeface="Twentieth Century"/>
                <a:ea typeface="Twentieth Century"/>
                <a:cs typeface="Twentieth Century"/>
                <a:sym typeface="Twentieth Century"/>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4" name="Shape 654"/>
        <p:cNvGrpSpPr/>
        <p:nvPr/>
      </p:nvGrpSpPr>
      <p:grpSpPr>
        <a:xfrm>
          <a:off x="0" y="0"/>
          <a:ext cx="0" cy="0"/>
          <a:chOff x="0" y="0"/>
          <a:chExt cx="0" cy="0"/>
        </a:xfrm>
      </p:grpSpPr>
      <p:sp>
        <p:nvSpPr>
          <p:cNvPr id="655" name="Google Shape;655;p51"/>
          <p:cNvSpPr txBox="1"/>
          <p:nvPr>
            <p:ph type="title"/>
          </p:nvPr>
        </p:nvSpPr>
        <p:spPr>
          <a:xfrm>
            <a:off x="1024128" y="585216"/>
            <a:ext cx="48432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KNEE JOINT – ANATOMY </a:t>
            </a:r>
            <a:endParaRPr/>
          </a:p>
        </p:txBody>
      </p:sp>
      <p:pic>
        <p:nvPicPr>
          <p:cNvPr descr="A picture containing drawing&#10;&#10;Description automatically generated" id="656" name="Google Shape;656;p51"/>
          <p:cNvPicPr preferRelativeResize="0"/>
          <p:nvPr/>
        </p:nvPicPr>
        <p:blipFill rotWithShape="1">
          <a:blip r:embed="rId3">
            <a:alphaModFix/>
          </a:blip>
          <a:srcRect b="0" l="0" r="0" t="0"/>
          <a:stretch/>
        </p:blipFill>
        <p:spPr>
          <a:xfrm>
            <a:off x="1024128" y="2740641"/>
            <a:ext cx="3615605" cy="2778723"/>
          </a:xfrm>
          <a:prstGeom prst="rect">
            <a:avLst/>
          </a:prstGeom>
          <a:noFill/>
          <a:ln>
            <a:noFill/>
          </a:ln>
        </p:spPr>
      </p:pic>
      <p:sp>
        <p:nvSpPr>
          <p:cNvPr id="657" name="Google Shape;657;p51"/>
          <p:cNvSpPr txBox="1"/>
          <p:nvPr>
            <p:ph idx="1" type="body"/>
          </p:nvPr>
        </p:nvSpPr>
        <p:spPr>
          <a:xfrm>
            <a:off x="5063613" y="585216"/>
            <a:ext cx="6104259" cy="5724144"/>
          </a:xfrm>
          <a:prstGeom prst="rect">
            <a:avLst/>
          </a:prstGeom>
          <a:noFill/>
          <a:ln>
            <a:noFill/>
          </a:ln>
        </p:spPr>
        <p:txBody>
          <a:bodyPr anchorCtr="0" anchor="t" bIns="45700" lIns="45700" spcFirstLastPara="1" rIns="45700" wrap="square" tIns="45700">
            <a:normAutofit/>
          </a:bodyPr>
          <a:lstStyle/>
          <a:p>
            <a:pPr indent="-129540" lvl="0" marL="91440" rtl="0" algn="l">
              <a:lnSpc>
                <a:spcPct val="100000"/>
              </a:lnSpc>
              <a:spcBef>
                <a:spcPts val="0"/>
              </a:spcBef>
              <a:spcAft>
                <a:spcPts val="0"/>
              </a:spcAft>
              <a:buSzPts val="2040"/>
              <a:buChar char=" "/>
            </a:pPr>
            <a:r>
              <a:rPr lang="en-US" sz="2040"/>
              <a:t>B</a:t>
            </a:r>
            <a:r>
              <a:rPr i="0" lang="en-US" sz="2040"/>
              <a:t>ursa: is synovial fluid filled sac, found between moving structures in a joint (with the aim of reducing wear and tear on those structures). There are four bursae found in the knee joint:</a:t>
            </a:r>
            <a:endParaRPr/>
          </a:p>
          <a:p>
            <a:pPr indent="-457200" lvl="1" marL="914400" rtl="0" algn="l">
              <a:lnSpc>
                <a:spcPct val="100000"/>
              </a:lnSpc>
              <a:spcBef>
                <a:spcPts val="400"/>
              </a:spcBef>
              <a:spcAft>
                <a:spcPts val="0"/>
              </a:spcAft>
              <a:buSzPts val="2040"/>
              <a:buFont typeface="Twentieth Century"/>
              <a:buAutoNum type="arabicPeriod"/>
            </a:pPr>
            <a:r>
              <a:rPr i="0" lang="en-US" sz="2040"/>
              <a:t>Suprapatellar bursa</a:t>
            </a:r>
            <a:r>
              <a:rPr lang="en-US" sz="2040"/>
              <a:t>: </a:t>
            </a:r>
            <a:r>
              <a:rPr i="0" lang="en-US" sz="2040"/>
              <a:t>an extension of the synovial cavity of the knee, located between the quadriceps femoris and the femur.</a:t>
            </a:r>
            <a:endParaRPr/>
          </a:p>
          <a:p>
            <a:pPr indent="-457200" lvl="1" marL="914400" rtl="0" algn="l">
              <a:lnSpc>
                <a:spcPct val="100000"/>
              </a:lnSpc>
              <a:spcBef>
                <a:spcPts val="600"/>
              </a:spcBef>
              <a:spcAft>
                <a:spcPts val="0"/>
              </a:spcAft>
              <a:buSzPts val="2040"/>
              <a:buFont typeface="Twentieth Century"/>
              <a:buAutoNum type="arabicPeriod"/>
            </a:pPr>
            <a:r>
              <a:rPr i="0" lang="en-US" sz="2040"/>
              <a:t>Prepatellar bursa</a:t>
            </a:r>
            <a:r>
              <a:rPr lang="en-US" sz="2040"/>
              <a:t> </a:t>
            </a:r>
            <a:r>
              <a:rPr i="0" lang="en-US" sz="2040"/>
              <a:t>found between the apex of the patella and the skin.</a:t>
            </a:r>
            <a:endParaRPr/>
          </a:p>
          <a:p>
            <a:pPr indent="-457200" lvl="1" marL="914400" rtl="0" algn="l">
              <a:lnSpc>
                <a:spcPct val="100000"/>
              </a:lnSpc>
              <a:spcBef>
                <a:spcPts val="600"/>
              </a:spcBef>
              <a:spcAft>
                <a:spcPts val="0"/>
              </a:spcAft>
              <a:buSzPts val="2040"/>
              <a:buFont typeface="Twentieth Century"/>
              <a:buAutoNum type="arabicPeriod"/>
            </a:pPr>
            <a:r>
              <a:rPr i="0" lang="en-US" sz="2040"/>
              <a:t>Infrapatellar bursa: split into deep and superficial. The deep bursa lies between the tibia and the patella ligament. The superficial lies between the patella ligament and the skin.</a:t>
            </a:r>
            <a:endParaRPr/>
          </a:p>
          <a:p>
            <a:pPr indent="-457200" lvl="1" marL="914400" rtl="0" algn="l">
              <a:lnSpc>
                <a:spcPct val="100000"/>
              </a:lnSpc>
              <a:spcBef>
                <a:spcPts val="600"/>
              </a:spcBef>
              <a:spcAft>
                <a:spcPts val="0"/>
              </a:spcAft>
              <a:buSzPts val="2040"/>
              <a:buFont typeface="Twentieth Century"/>
              <a:buAutoNum type="arabicPeriod"/>
            </a:pPr>
            <a:r>
              <a:rPr i="0" lang="en-US" sz="2040"/>
              <a:t>Semimembranosus bursa located posteriorly in the knee joint, between the semimembranosus muscle and the medial head of the gastrocnemius</a:t>
            </a:r>
            <a:endParaRPr/>
          </a:p>
          <a:p>
            <a:pPr indent="0" lvl="0" marL="91440" rtl="0" algn="l">
              <a:lnSpc>
                <a:spcPct val="100000"/>
              </a:lnSpc>
              <a:spcBef>
                <a:spcPts val="1600"/>
              </a:spcBef>
              <a:spcAft>
                <a:spcPts val="0"/>
              </a:spcAft>
              <a:buSzPts val="2040"/>
              <a:buNone/>
            </a:pPr>
            <a:r>
              <a:t/>
            </a:r>
            <a:endParaRPr sz="204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1" name="Shape 661"/>
        <p:cNvGrpSpPr/>
        <p:nvPr/>
      </p:nvGrpSpPr>
      <p:grpSpPr>
        <a:xfrm>
          <a:off x="0" y="0"/>
          <a:ext cx="0" cy="0"/>
          <a:chOff x="0" y="0"/>
          <a:chExt cx="0" cy="0"/>
        </a:xfrm>
      </p:grpSpPr>
      <p:sp>
        <p:nvSpPr>
          <p:cNvPr id="662" name="Google Shape;662;p52"/>
          <p:cNvSpPr txBox="1"/>
          <p:nvPr>
            <p:ph type="title"/>
          </p:nvPr>
        </p:nvSpPr>
        <p:spPr>
          <a:xfrm>
            <a:off x="1024128" y="585216"/>
            <a:ext cx="678637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400"/>
              <a:buFont typeface="Twentieth Century"/>
              <a:buNone/>
            </a:pPr>
            <a:r>
              <a:rPr lang="en-US" sz="4400"/>
              <a:t>SWELLING IN FRONT OF THE KNEE</a:t>
            </a:r>
            <a:endParaRPr/>
          </a:p>
        </p:txBody>
      </p:sp>
      <p:sp>
        <p:nvSpPr>
          <p:cNvPr id="663" name="Google Shape;663;p52"/>
          <p:cNvSpPr txBox="1"/>
          <p:nvPr>
            <p:ph idx="1" type="body"/>
          </p:nvPr>
        </p:nvSpPr>
        <p:spPr>
          <a:xfrm>
            <a:off x="781059" y="1893316"/>
            <a:ext cx="6175325" cy="4379468"/>
          </a:xfrm>
          <a:prstGeom prst="rect">
            <a:avLst/>
          </a:prstGeom>
          <a:noFill/>
          <a:ln>
            <a:noFill/>
          </a:ln>
        </p:spPr>
        <p:txBody>
          <a:bodyPr anchorCtr="0" anchor="t" bIns="45700" lIns="45700" spcFirstLastPara="1" rIns="45700" wrap="square" tIns="45700">
            <a:noAutofit/>
          </a:bodyPr>
          <a:lstStyle/>
          <a:p>
            <a:pPr indent="-457200" lvl="0" marL="457200" rtl="0" algn="l">
              <a:lnSpc>
                <a:spcPct val="100000"/>
              </a:lnSpc>
              <a:spcBef>
                <a:spcPts val="0"/>
              </a:spcBef>
              <a:spcAft>
                <a:spcPts val="0"/>
              </a:spcAft>
              <a:buSzPts val="2200"/>
              <a:buFont typeface="Twentieth Century"/>
              <a:buAutoNum type="arabicPeriod"/>
            </a:pPr>
            <a:r>
              <a:rPr lang="en-US"/>
              <a:t>Housemaid’s Knee; prepatellar bursitis.</a:t>
            </a:r>
            <a:endParaRPr/>
          </a:p>
          <a:p>
            <a:pPr indent="-457200" lvl="0" marL="457200" rtl="0" algn="l">
              <a:lnSpc>
                <a:spcPct val="100000"/>
              </a:lnSpc>
              <a:spcBef>
                <a:spcPts val="1400"/>
              </a:spcBef>
              <a:spcAft>
                <a:spcPts val="0"/>
              </a:spcAft>
              <a:buSzPts val="2200"/>
              <a:buFont typeface="Twentieth Century"/>
              <a:buAutoNum type="arabicPeriod"/>
            </a:pPr>
            <a:r>
              <a:rPr lang="en-US"/>
              <a:t>Clergyman’s Knee; Infrapatellar bursitis (Less Common).</a:t>
            </a:r>
            <a:endParaRPr/>
          </a:p>
          <a:p>
            <a:pPr indent="-171450" lvl="3" marL="674370" rtl="0" algn="l">
              <a:lnSpc>
                <a:spcPct val="100000"/>
              </a:lnSpc>
              <a:spcBef>
                <a:spcPts val="400"/>
              </a:spcBef>
              <a:spcAft>
                <a:spcPts val="0"/>
              </a:spcAft>
              <a:buSzPts val="2200"/>
              <a:buChar char="🢝"/>
            </a:pPr>
            <a:r>
              <a:rPr lang="en-US" sz="2200"/>
              <a:t>Patient presents with swelling of the knee and pain.</a:t>
            </a:r>
            <a:endParaRPr/>
          </a:p>
          <a:p>
            <a:pPr indent="-171450" lvl="3" marL="674370" rtl="0" algn="l">
              <a:lnSpc>
                <a:spcPct val="100000"/>
              </a:lnSpc>
              <a:spcBef>
                <a:spcPts val="600"/>
              </a:spcBef>
              <a:spcAft>
                <a:spcPts val="0"/>
              </a:spcAft>
              <a:buSzPts val="2200"/>
              <a:buChar char="🢝"/>
            </a:pPr>
            <a:r>
              <a:rPr lang="en-US" sz="2200"/>
              <a:t>Treatment;</a:t>
            </a:r>
            <a:endParaRPr/>
          </a:p>
          <a:p>
            <a:pPr indent="-342900" lvl="5" marL="1165860" rtl="0" algn="l">
              <a:lnSpc>
                <a:spcPct val="100000"/>
              </a:lnSpc>
              <a:spcBef>
                <a:spcPts val="600"/>
              </a:spcBef>
              <a:spcAft>
                <a:spcPts val="0"/>
              </a:spcAft>
              <a:buSzPts val="2200"/>
              <a:buFont typeface="Noto Sans Symbols"/>
              <a:buChar char="⮚"/>
            </a:pPr>
            <a:r>
              <a:rPr lang="en-US" sz="2200"/>
              <a:t>Conservatively; NSAIDs.</a:t>
            </a:r>
            <a:endParaRPr/>
          </a:p>
          <a:p>
            <a:pPr indent="-342900" lvl="5" marL="1165860" rtl="0" algn="l">
              <a:lnSpc>
                <a:spcPct val="100000"/>
              </a:lnSpc>
              <a:spcBef>
                <a:spcPts val="600"/>
              </a:spcBef>
              <a:spcAft>
                <a:spcPts val="0"/>
              </a:spcAft>
              <a:buSzPts val="2200"/>
              <a:buFont typeface="Noto Sans Symbols"/>
              <a:buChar char="⮚"/>
            </a:pPr>
            <a:r>
              <a:rPr lang="en-US" sz="2200"/>
              <a:t>If the symptoms become chronic then excision is indicated.</a:t>
            </a:r>
            <a:endParaRPr/>
          </a:p>
          <a:p>
            <a:pPr indent="-342900" lvl="5" marL="1165860" rtl="0" algn="l">
              <a:lnSpc>
                <a:spcPct val="100000"/>
              </a:lnSpc>
              <a:spcBef>
                <a:spcPts val="600"/>
              </a:spcBef>
              <a:spcAft>
                <a:spcPts val="0"/>
              </a:spcAft>
              <a:buSzPts val="2200"/>
              <a:buFont typeface="Noto Sans Symbols"/>
              <a:buChar char="⮚"/>
            </a:pPr>
            <a:r>
              <a:rPr lang="en-US" sz="2200"/>
              <a:t>In case of an infection; incision and drainage followed by excision. </a:t>
            </a:r>
            <a:endParaRPr/>
          </a:p>
        </p:txBody>
      </p:sp>
      <p:pic>
        <p:nvPicPr>
          <p:cNvPr id="664" name="Google Shape;664;p52"/>
          <p:cNvPicPr preferRelativeResize="0"/>
          <p:nvPr/>
        </p:nvPicPr>
        <p:blipFill rotWithShape="1">
          <a:blip r:embed="rId3">
            <a:alphaModFix/>
          </a:blip>
          <a:srcRect b="0" l="0" r="0" t="0"/>
          <a:stretch/>
        </p:blipFill>
        <p:spPr>
          <a:xfrm>
            <a:off x="7175500" y="2366264"/>
            <a:ext cx="4909821" cy="290906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cxnSp>
        <p:nvCxnSpPr>
          <p:cNvPr id="669" name="Google Shape;669;p5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670" name="Google Shape;670;p53"/>
          <p:cNvSpPr txBox="1"/>
          <p:nvPr>
            <p:ph type="title"/>
          </p:nvPr>
        </p:nvSpPr>
        <p:spPr>
          <a:xfrm>
            <a:off x="5951727" y="705770"/>
            <a:ext cx="5740739" cy="1155508"/>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4500"/>
              <a:buFont typeface="Twentieth Century"/>
              <a:buNone/>
            </a:pPr>
            <a:r>
              <a:rPr lang="en-US" sz="4500"/>
              <a:t>SWELLING AT THE BACK OF THE KNEE</a:t>
            </a:r>
            <a:endParaRPr/>
          </a:p>
        </p:txBody>
      </p:sp>
      <p:pic>
        <p:nvPicPr>
          <p:cNvPr id="671" name="Google Shape;671;p53"/>
          <p:cNvPicPr preferRelativeResize="0"/>
          <p:nvPr>
            <p:ph idx="2" type="body"/>
          </p:nvPr>
        </p:nvPicPr>
        <p:blipFill rotWithShape="1">
          <a:blip r:embed="rId3">
            <a:alphaModFix/>
          </a:blip>
          <a:srcRect b="1" l="5404" r="928" t="0"/>
          <a:stretch/>
        </p:blipFill>
        <p:spPr>
          <a:xfrm>
            <a:off x="484632" y="484632"/>
            <a:ext cx="3248521" cy="3511948"/>
          </a:xfrm>
          <a:prstGeom prst="rect">
            <a:avLst/>
          </a:prstGeom>
          <a:noFill/>
          <a:ln>
            <a:noFill/>
          </a:ln>
        </p:spPr>
      </p:pic>
      <p:sp>
        <p:nvSpPr>
          <p:cNvPr id="672" name="Google Shape;672;p53"/>
          <p:cNvSpPr/>
          <p:nvPr/>
        </p:nvSpPr>
        <p:spPr>
          <a:xfrm>
            <a:off x="3897745" y="484632"/>
            <a:ext cx="1082693" cy="3511948"/>
          </a:xfrm>
          <a:prstGeom prst="rect">
            <a:avLst/>
          </a:prstGeom>
          <a:solidFill>
            <a:srgbClr val="C8D2BC">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673" name="Google Shape;673;p53"/>
          <p:cNvCxnSpPr/>
          <p:nvPr/>
        </p:nvCxnSpPr>
        <p:spPr>
          <a:xfrm rot="10800000">
            <a:off x="56896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674" name="Google Shape;674;p53"/>
          <p:cNvSpPr/>
          <p:nvPr/>
        </p:nvSpPr>
        <p:spPr>
          <a:xfrm>
            <a:off x="485775" y="4150596"/>
            <a:ext cx="1038557" cy="2231807"/>
          </a:xfrm>
          <a:prstGeom prst="rect">
            <a:avLst/>
          </a:prstGeom>
          <a:solidFill>
            <a:srgbClr val="DD7E0E">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id="675" name="Google Shape;675;p53"/>
          <p:cNvPicPr preferRelativeResize="0"/>
          <p:nvPr/>
        </p:nvPicPr>
        <p:blipFill rotWithShape="1">
          <a:blip r:embed="rId4">
            <a:alphaModFix/>
          </a:blip>
          <a:srcRect b="-4" l="0" r="3395" t="0"/>
          <a:stretch/>
        </p:blipFill>
        <p:spPr>
          <a:xfrm>
            <a:off x="1688924" y="4150596"/>
            <a:ext cx="3291514" cy="2231808"/>
          </a:xfrm>
          <a:prstGeom prst="rect">
            <a:avLst/>
          </a:prstGeom>
          <a:noFill/>
          <a:ln>
            <a:noFill/>
          </a:ln>
        </p:spPr>
      </p:pic>
      <p:sp>
        <p:nvSpPr>
          <p:cNvPr id="676" name="Google Shape;676;p53"/>
          <p:cNvSpPr txBox="1"/>
          <p:nvPr>
            <p:ph idx="1" type="body"/>
          </p:nvPr>
        </p:nvSpPr>
        <p:spPr>
          <a:xfrm>
            <a:off x="5829299" y="2138915"/>
            <a:ext cx="5863167" cy="4243487"/>
          </a:xfrm>
          <a:prstGeom prst="rect">
            <a:avLst/>
          </a:prstGeom>
          <a:noFill/>
          <a:ln>
            <a:noFill/>
          </a:ln>
        </p:spPr>
        <p:txBody>
          <a:bodyPr anchorCtr="0" anchor="t" bIns="45700" lIns="45700" spcFirstLastPara="1" rIns="45700" wrap="square" tIns="45700">
            <a:normAutofit/>
          </a:bodyPr>
          <a:lstStyle/>
          <a:p>
            <a:pPr indent="-457200" lvl="0" marL="457200" rtl="0" algn="l">
              <a:lnSpc>
                <a:spcPct val="70000"/>
              </a:lnSpc>
              <a:spcBef>
                <a:spcPts val="0"/>
              </a:spcBef>
              <a:spcAft>
                <a:spcPts val="0"/>
              </a:spcAft>
              <a:buSzPts val="2040"/>
              <a:buFont typeface="Twentieth Century"/>
              <a:buAutoNum type="arabicPeriod"/>
            </a:pPr>
            <a:r>
              <a:rPr lang="en-US" sz="2040"/>
              <a:t>Semimembranosus bursa</a:t>
            </a:r>
            <a:endParaRPr/>
          </a:p>
          <a:p>
            <a:pPr indent="-457200" lvl="0" marL="457200" rtl="0" algn="l">
              <a:lnSpc>
                <a:spcPct val="70000"/>
              </a:lnSpc>
              <a:spcBef>
                <a:spcPts val="1400"/>
              </a:spcBef>
              <a:spcAft>
                <a:spcPts val="0"/>
              </a:spcAft>
              <a:buSzPts val="2040"/>
              <a:buFont typeface="Twentieth Century"/>
              <a:buAutoNum type="arabicPeriod"/>
            </a:pPr>
            <a:r>
              <a:rPr lang="en-US" sz="2040"/>
              <a:t>Popliteal Cyst (Baker’s cyst); Most common, usually secondary to a meniscal tear, rheumatoid arthritis or osteoarthritis.</a:t>
            </a:r>
            <a:endParaRPr/>
          </a:p>
          <a:p>
            <a:pPr indent="-171450" lvl="4" marL="857250" rtl="0" algn="l">
              <a:lnSpc>
                <a:spcPct val="70000"/>
              </a:lnSpc>
              <a:spcBef>
                <a:spcPts val="400"/>
              </a:spcBef>
              <a:spcAft>
                <a:spcPts val="0"/>
              </a:spcAft>
              <a:buSzPts val="2040"/>
              <a:buChar char="🢝"/>
            </a:pPr>
            <a:r>
              <a:rPr lang="en-US" sz="2040"/>
              <a:t>A defect in the posterior aspect of the capsule allows the synovial fluid to leave forming the cyst.</a:t>
            </a:r>
            <a:endParaRPr/>
          </a:p>
          <a:p>
            <a:pPr indent="-171450" lvl="4" marL="857250" rtl="0" algn="l">
              <a:lnSpc>
                <a:spcPct val="70000"/>
              </a:lnSpc>
              <a:spcBef>
                <a:spcPts val="600"/>
              </a:spcBef>
              <a:spcAft>
                <a:spcPts val="0"/>
              </a:spcAft>
              <a:buSzPts val="2040"/>
              <a:buChar char="🢝"/>
            </a:pPr>
            <a:r>
              <a:rPr lang="en-US" sz="2040"/>
              <a:t>Treated conservatively with treatment of the underlying cause.</a:t>
            </a:r>
            <a:endParaRPr/>
          </a:p>
          <a:p>
            <a:pPr indent="-171450" lvl="4" marL="857250" rtl="0" algn="l">
              <a:lnSpc>
                <a:spcPct val="70000"/>
              </a:lnSpc>
              <a:spcBef>
                <a:spcPts val="600"/>
              </a:spcBef>
              <a:spcAft>
                <a:spcPts val="0"/>
              </a:spcAft>
              <a:buSzPts val="2040"/>
              <a:buChar char="🢝"/>
            </a:pPr>
            <a:r>
              <a:rPr lang="en-US" sz="2040"/>
              <a:t>Usually subsides or spontaneously disappears.</a:t>
            </a:r>
            <a:endParaRPr/>
          </a:p>
          <a:p>
            <a:pPr indent="-171450" lvl="4" marL="857250" rtl="0" algn="l">
              <a:lnSpc>
                <a:spcPct val="70000"/>
              </a:lnSpc>
              <a:spcBef>
                <a:spcPts val="600"/>
              </a:spcBef>
              <a:spcAft>
                <a:spcPts val="0"/>
              </a:spcAft>
              <a:buSzPts val="2040"/>
              <a:buChar char="🢝"/>
            </a:pPr>
            <a:r>
              <a:rPr lang="en-US" sz="2040"/>
              <a:t>Excision is not indicated as the cyst will relocate.</a:t>
            </a:r>
            <a:endParaRPr/>
          </a:p>
          <a:p>
            <a:pPr indent="-171450" lvl="4" marL="857250" rtl="0" algn="l">
              <a:lnSpc>
                <a:spcPct val="70000"/>
              </a:lnSpc>
              <a:spcBef>
                <a:spcPts val="600"/>
              </a:spcBef>
              <a:spcAft>
                <a:spcPts val="0"/>
              </a:spcAft>
              <a:buSzPts val="2040"/>
              <a:buChar char="🢝"/>
            </a:pPr>
            <a:r>
              <a:rPr lang="en-US" sz="2040"/>
              <a:t>Rarely, if the cyst is painful; aspiration and corticosteroid injection is indicated.</a:t>
            </a:r>
            <a:endParaRPr/>
          </a:p>
          <a:p>
            <a:pPr indent="-457200" lvl="0" marL="457200" rtl="0" algn="l">
              <a:lnSpc>
                <a:spcPct val="70000"/>
              </a:lnSpc>
              <a:spcBef>
                <a:spcPts val="1600"/>
              </a:spcBef>
              <a:spcAft>
                <a:spcPts val="0"/>
              </a:spcAft>
              <a:buSzPts val="2040"/>
              <a:buFont typeface="Twentieth Century"/>
              <a:buAutoNum type="arabicPeriod"/>
            </a:pPr>
            <a:r>
              <a:rPr lang="en-US" sz="2040"/>
              <a:t>Popliteal Aneurysm.</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cxnSp>
        <p:nvCxnSpPr>
          <p:cNvPr id="681" name="Google Shape;681;p54"/>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682" name="Google Shape;682;p5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683" name="Google Shape;683;p54"/>
          <p:cNvSpPr txBox="1"/>
          <p:nvPr>
            <p:ph type="title"/>
          </p:nvPr>
        </p:nvSpPr>
        <p:spPr>
          <a:xfrm>
            <a:off x="5951728" y="585216"/>
            <a:ext cx="574073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SWELLING AT THE SIDE OF THE KNEE</a:t>
            </a:r>
            <a:endParaRPr/>
          </a:p>
        </p:txBody>
      </p:sp>
      <p:pic>
        <p:nvPicPr>
          <p:cNvPr id="684" name="Google Shape;684;p54"/>
          <p:cNvPicPr preferRelativeResize="0"/>
          <p:nvPr>
            <p:ph idx="2" type="body"/>
          </p:nvPr>
        </p:nvPicPr>
        <p:blipFill rotWithShape="1">
          <a:blip r:embed="rId3">
            <a:alphaModFix/>
          </a:blip>
          <a:srcRect b="0" l="0" r="0" t="0"/>
          <a:stretch/>
        </p:blipFill>
        <p:spPr>
          <a:xfrm>
            <a:off x="1588259" y="484632"/>
            <a:ext cx="2426639" cy="3511948"/>
          </a:xfrm>
          <a:prstGeom prst="rect">
            <a:avLst/>
          </a:prstGeom>
          <a:noFill/>
          <a:ln>
            <a:noFill/>
          </a:ln>
        </p:spPr>
      </p:pic>
      <p:sp>
        <p:nvSpPr>
          <p:cNvPr id="685" name="Google Shape;685;p54"/>
          <p:cNvSpPr/>
          <p:nvPr/>
        </p:nvSpPr>
        <p:spPr>
          <a:xfrm>
            <a:off x="4175766" y="484632"/>
            <a:ext cx="804672" cy="3511948"/>
          </a:xfrm>
          <a:prstGeom prst="rect">
            <a:avLst/>
          </a:prstGeom>
          <a:solidFill>
            <a:schemeClr val="accent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cxnSp>
        <p:nvCxnSpPr>
          <p:cNvPr id="686" name="Google Shape;686;p54"/>
          <p:cNvCxnSpPr/>
          <p:nvPr/>
        </p:nvCxnSpPr>
        <p:spPr>
          <a:xfrm rot="10800000">
            <a:off x="5689600" y="826324"/>
            <a:ext cx="0" cy="914400"/>
          </a:xfrm>
          <a:prstGeom prst="straightConnector1">
            <a:avLst/>
          </a:prstGeom>
          <a:noFill/>
          <a:ln cap="flat" cmpd="sng" w="19050">
            <a:solidFill>
              <a:schemeClr val="accent1"/>
            </a:solidFill>
            <a:prstDash val="solid"/>
            <a:round/>
            <a:headEnd len="sm" w="sm" type="none"/>
            <a:tailEnd len="sm" w="sm" type="none"/>
          </a:ln>
        </p:spPr>
      </p:cxnSp>
      <p:sp>
        <p:nvSpPr>
          <p:cNvPr id="687" name="Google Shape;687;p54"/>
          <p:cNvSpPr/>
          <p:nvPr/>
        </p:nvSpPr>
        <p:spPr>
          <a:xfrm>
            <a:off x="1047150" y="4150596"/>
            <a:ext cx="477182" cy="22318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pic>
        <p:nvPicPr>
          <p:cNvPr descr="Exostosis (Osteochondroma) — Dr Carrie Kollias MD FRCSC ..." id="688" name="Google Shape;688;p54"/>
          <p:cNvPicPr preferRelativeResize="0"/>
          <p:nvPr/>
        </p:nvPicPr>
        <p:blipFill rotWithShape="1">
          <a:blip r:embed="rId4">
            <a:alphaModFix/>
          </a:blip>
          <a:srcRect b="0" l="0" r="0" t="0"/>
          <a:stretch/>
        </p:blipFill>
        <p:spPr>
          <a:xfrm>
            <a:off x="1688924" y="4150596"/>
            <a:ext cx="1690594" cy="2231808"/>
          </a:xfrm>
          <a:prstGeom prst="rect">
            <a:avLst/>
          </a:prstGeom>
          <a:noFill/>
          <a:ln>
            <a:noFill/>
          </a:ln>
        </p:spPr>
      </p:pic>
      <p:sp>
        <p:nvSpPr>
          <p:cNvPr id="689" name="Google Shape;689;p54"/>
          <p:cNvSpPr txBox="1"/>
          <p:nvPr>
            <p:ph idx="1" type="body"/>
          </p:nvPr>
        </p:nvSpPr>
        <p:spPr>
          <a:xfrm>
            <a:off x="5951728" y="2286000"/>
            <a:ext cx="5740739" cy="402336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800"/>
              <a:buFont typeface="Twentieth Century"/>
              <a:buAutoNum type="arabicPeriod"/>
            </a:pPr>
            <a:r>
              <a:rPr lang="en-US" sz="2800"/>
              <a:t>Meniscal cyst.</a:t>
            </a:r>
            <a:endParaRPr/>
          </a:p>
          <a:p>
            <a:pPr indent="-457200" lvl="0" marL="457200" rtl="0" algn="l">
              <a:lnSpc>
                <a:spcPct val="90000"/>
              </a:lnSpc>
              <a:spcBef>
                <a:spcPts val="1400"/>
              </a:spcBef>
              <a:spcAft>
                <a:spcPts val="0"/>
              </a:spcAft>
              <a:buSzPts val="2800"/>
              <a:buFont typeface="Twentieth Century"/>
              <a:buAutoNum type="arabicPeriod"/>
            </a:pPr>
            <a:r>
              <a:rPr lang="en-US" sz="2800"/>
              <a:t>Calcification of the Collateral Ligament.</a:t>
            </a:r>
            <a:endParaRPr/>
          </a:p>
          <a:p>
            <a:pPr indent="-457200" lvl="0" marL="457200" rtl="0" algn="l">
              <a:lnSpc>
                <a:spcPct val="90000"/>
              </a:lnSpc>
              <a:spcBef>
                <a:spcPts val="1400"/>
              </a:spcBef>
              <a:spcAft>
                <a:spcPts val="0"/>
              </a:spcAft>
              <a:buSzPts val="2800"/>
              <a:buFont typeface="Twentieth Century"/>
              <a:buAutoNum type="arabicPeriod"/>
            </a:pPr>
            <a:r>
              <a:rPr lang="en-US" sz="2800"/>
              <a:t>Bony swellings; Exostosis, Osgood–Schlatter disease.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4" name="Shape 694"/>
        <p:cNvGrpSpPr/>
        <p:nvPr/>
      </p:nvGrpSpPr>
      <p:grpSpPr>
        <a:xfrm>
          <a:off x="0" y="0"/>
          <a:ext cx="0" cy="0"/>
          <a:chOff x="0" y="0"/>
          <a:chExt cx="0" cy="0"/>
        </a:xfrm>
      </p:grpSpPr>
      <p:cxnSp>
        <p:nvCxnSpPr>
          <p:cNvPr id="695" name="Google Shape;695;p55"/>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696" name="Google Shape;696;p55"/>
          <p:cNvSpPr txBox="1"/>
          <p:nvPr>
            <p:ph type="title"/>
          </p:nvPr>
        </p:nvSpPr>
        <p:spPr>
          <a:xfrm>
            <a:off x="1024128" y="585216"/>
            <a:ext cx="5902061" cy="1499616"/>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rgbClr val="191919"/>
              </a:buClr>
              <a:buSzPts val="3500"/>
              <a:buFont typeface="Twentieth Century"/>
              <a:buNone/>
            </a:pPr>
            <a:r>
              <a:rPr b="0" i="0" lang="en-US" sz="3500" u="none" cap="none" strike="noStrike">
                <a:solidFill>
                  <a:srgbClr val="191919"/>
                </a:solidFill>
                <a:latin typeface="Twentieth Century"/>
                <a:ea typeface="Twentieth Century"/>
                <a:cs typeface="Twentieth Century"/>
                <a:sym typeface="Twentieth Century"/>
              </a:rPr>
              <a:t>OSGOOD–SCHLATTER DISEASE</a:t>
            </a:r>
            <a:br>
              <a:rPr b="0" i="0" lang="en-US" sz="3500" u="none" cap="none" strike="noStrike">
                <a:solidFill>
                  <a:srgbClr val="191919"/>
                </a:solidFill>
                <a:latin typeface="Twentieth Century"/>
                <a:ea typeface="Twentieth Century"/>
                <a:cs typeface="Twentieth Century"/>
                <a:sym typeface="Twentieth Century"/>
              </a:rPr>
            </a:br>
            <a:r>
              <a:rPr b="0" i="0" lang="en-US" sz="3500" u="none" cap="none" strike="noStrike">
                <a:solidFill>
                  <a:srgbClr val="191919"/>
                </a:solidFill>
                <a:latin typeface="Twentieth Century"/>
                <a:ea typeface="Twentieth Century"/>
                <a:cs typeface="Twentieth Century"/>
                <a:sym typeface="Twentieth Century"/>
              </a:rPr>
              <a:t>(‘APOPHYSITIS’ OF THE TIBIAL TUBERCLE)</a:t>
            </a:r>
            <a:endParaRPr/>
          </a:p>
        </p:txBody>
      </p:sp>
      <p:sp>
        <p:nvSpPr>
          <p:cNvPr id="697" name="Google Shape;697;p55"/>
          <p:cNvSpPr txBox="1"/>
          <p:nvPr>
            <p:ph idx="1" type="body"/>
          </p:nvPr>
        </p:nvSpPr>
        <p:spPr>
          <a:xfrm>
            <a:off x="762000" y="2084832"/>
            <a:ext cx="5902061" cy="3931920"/>
          </a:xfrm>
          <a:prstGeom prst="rect">
            <a:avLst/>
          </a:prstGeom>
          <a:noFill/>
          <a:ln>
            <a:noFill/>
          </a:ln>
        </p:spPr>
        <p:txBody>
          <a:bodyPr anchorCtr="0" anchor="t" bIns="45700" lIns="45700" spcFirstLastPara="1" rIns="45700" wrap="square" tIns="45700">
            <a:normAutofit/>
          </a:bodyPr>
          <a:lstStyle/>
          <a:p>
            <a:pPr indent="-114300" lvl="0" marL="91440" rtl="0" algn="l">
              <a:lnSpc>
                <a:spcPct val="80000"/>
              </a:lnSpc>
              <a:spcBef>
                <a:spcPts val="0"/>
              </a:spcBef>
              <a:spcAft>
                <a:spcPts val="0"/>
              </a:spcAft>
              <a:buSzPts val="1800"/>
              <a:buFont typeface="Arial"/>
              <a:buChar char="•"/>
            </a:pPr>
            <a:r>
              <a:rPr lang="en-US" sz="1800"/>
              <a:t>Common disorder of adolescence where the tibial tubercle becomes painful and ‘swollen’. </a:t>
            </a:r>
            <a:endParaRPr/>
          </a:p>
          <a:p>
            <a:pPr indent="-114300" lvl="0" marL="91440" rtl="0" algn="l">
              <a:lnSpc>
                <a:spcPct val="80000"/>
              </a:lnSpc>
              <a:spcBef>
                <a:spcPts val="1400"/>
              </a:spcBef>
              <a:spcAft>
                <a:spcPts val="0"/>
              </a:spcAft>
              <a:buSzPts val="1800"/>
              <a:buFont typeface="Arial"/>
              <a:buChar char="•"/>
            </a:pPr>
            <a:r>
              <a:rPr lang="en-US" sz="1800"/>
              <a:t>Although often called osteochondritis or apophysitis, it is nothing more than a traction injury of the apophysis into which part of the patellar tendon is inserted (the remainder is inserted on each side of the apophysis and prevents complete separation).</a:t>
            </a:r>
            <a:endParaRPr/>
          </a:p>
          <a:p>
            <a:pPr indent="-114300" lvl="0" marL="91440" rtl="0" algn="l">
              <a:lnSpc>
                <a:spcPct val="80000"/>
              </a:lnSpc>
              <a:spcBef>
                <a:spcPts val="1400"/>
              </a:spcBef>
              <a:spcAft>
                <a:spcPts val="0"/>
              </a:spcAft>
              <a:buSzPts val="1800"/>
              <a:buFont typeface="Arial"/>
              <a:buChar char="•"/>
            </a:pPr>
            <a:r>
              <a:rPr lang="en-US" sz="1800"/>
              <a:t>There is no history of injury and sometimes the condition is bilateral. </a:t>
            </a:r>
            <a:endParaRPr/>
          </a:p>
          <a:p>
            <a:pPr indent="-114300" lvl="0" marL="91440" rtl="0" algn="l">
              <a:lnSpc>
                <a:spcPct val="80000"/>
              </a:lnSpc>
              <a:spcBef>
                <a:spcPts val="1400"/>
              </a:spcBef>
              <a:spcAft>
                <a:spcPts val="0"/>
              </a:spcAft>
              <a:buSzPts val="1800"/>
              <a:buFont typeface="Arial"/>
              <a:buChar char="•"/>
            </a:pPr>
            <a:r>
              <a:rPr lang="en-US" sz="1800"/>
              <a:t>Presents as a young adolescent complains of pain after activity, and of a lump. </a:t>
            </a:r>
            <a:endParaRPr/>
          </a:p>
          <a:p>
            <a:pPr indent="-114300" lvl="0" marL="91440" rtl="0" algn="l">
              <a:lnSpc>
                <a:spcPct val="80000"/>
              </a:lnSpc>
              <a:spcBef>
                <a:spcPts val="1400"/>
              </a:spcBef>
              <a:spcAft>
                <a:spcPts val="0"/>
              </a:spcAft>
              <a:buSzPts val="1800"/>
              <a:buFont typeface="Arial"/>
              <a:buChar char="•"/>
            </a:pPr>
            <a:r>
              <a:rPr lang="en-US" sz="1800"/>
              <a:t>More common in males (12-15 years old) than females (8-12 years old).</a:t>
            </a:r>
            <a:endParaRPr/>
          </a:p>
          <a:p>
            <a:pPr indent="0" lvl="0" marL="91440" rtl="0" algn="l">
              <a:lnSpc>
                <a:spcPct val="80000"/>
              </a:lnSpc>
              <a:spcBef>
                <a:spcPts val="1400"/>
              </a:spcBef>
              <a:spcAft>
                <a:spcPts val="0"/>
              </a:spcAft>
              <a:buSzPts val="1800"/>
              <a:buFont typeface="Arial"/>
              <a:buNone/>
            </a:pPr>
            <a:r>
              <a:t/>
            </a:r>
            <a:endParaRPr sz="1800"/>
          </a:p>
        </p:txBody>
      </p:sp>
      <p:pic>
        <p:nvPicPr>
          <p:cNvPr id="698" name="Google Shape;698;p55"/>
          <p:cNvPicPr preferRelativeResize="0"/>
          <p:nvPr>
            <p:ph idx="2" type="body"/>
          </p:nvPr>
        </p:nvPicPr>
        <p:blipFill rotWithShape="1">
          <a:blip r:embed="rId3">
            <a:alphaModFix/>
          </a:blip>
          <a:srcRect b="0" l="0" r="0" t="0"/>
          <a:stretch/>
        </p:blipFill>
        <p:spPr>
          <a:xfrm>
            <a:off x="7552267" y="812166"/>
            <a:ext cx="3999654" cy="523366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3" name="Shape 703"/>
        <p:cNvGrpSpPr/>
        <p:nvPr/>
      </p:nvGrpSpPr>
      <p:grpSpPr>
        <a:xfrm>
          <a:off x="0" y="0"/>
          <a:ext cx="0" cy="0"/>
          <a:chOff x="0" y="0"/>
          <a:chExt cx="0" cy="0"/>
        </a:xfrm>
      </p:grpSpPr>
      <p:cxnSp>
        <p:nvCxnSpPr>
          <p:cNvPr id="704" name="Google Shape;704;p56"/>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705" name="Google Shape;705;p56"/>
          <p:cNvSpPr txBox="1"/>
          <p:nvPr>
            <p:ph type="title"/>
          </p:nvPr>
        </p:nvSpPr>
        <p:spPr>
          <a:xfrm>
            <a:off x="1024129" y="585216"/>
            <a:ext cx="4431792" cy="1499616"/>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rgbClr val="191919"/>
              </a:buClr>
              <a:buSzPts val="4400"/>
              <a:buFont typeface="Twentieth Century"/>
              <a:buNone/>
            </a:pPr>
            <a:r>
              <a:rPr b="0" i="0" lang="en-US" sz="4400" u="none" cap="none" strike="noStrike">
                <a:solidFill>
                  <a:srgbClr val="191919"/>
                </a:solidFill>
                <a:latin typeface="Twentieth Century"/>
                <a:ea typeface="Twentieth Century"/>
                <a:cs typeface="Twentieth Century"/>
                <a:sym typeface="Twentieth Century"/>
              </a:rPr>
              <a:t>OSGOOD–SCHLATTER DISEASE - DIAGNOSIS</a:t>
            </a:r>
            <a:endParaRPr b="0" i="0" sz="4400" u="none" cap="none" strike="noStrike">
              <a:solidFill>
                <a:srgbClr val="191919"/>
              </a:solidFill>
              <a:latin typeface="Twentieth Century"/>
              <a:ea typeface="Twentieth Century"/>
              <a:cs typeface="Twentieth Century"/>
              <a:sym typeface="Twentieth Century"/>
            </a:endParaRPr>
          </a:p>
        </p:txBody>
      </p:sp>
      <p:sp>
        <p:nvSpPr>
          <p:cNvPr id="706" name="Google Shape;706;p56"/>
          <p:cNvSpPr txBox="1"/>
          <p:nvPr>
            <p:ph idx="1" type="body"/>
          </p:nvPr>
        </p:nvSpPr>
        <p:spPr>
          <a:xfrm>
            <a:off x="1024128" y="2286000"/>
            <a:ext cx="4429615" cy="3931920"/>
          </a:xfrm>
          <a:prstGeom prst="rect">
            <a:avLst/>
          </a:prstGeom>
          <a:noFill/>
          <a:ln>
            <a:noFill/>
          </a:ln>
        </p:spPr>
        <p:txBody>
          <a:bodyPr anchorCtr="0" anchor="t" bIns="45700" lIns="45700" spcFirstLastPara="1" rIns="45700" wrap="square" tIns="45700">
            <a:normAutofit/>
          </a:bodyPr>
          <a:lstStyle/>
          <a:p>
            <a:pPr indent="-127000" lvl="0" marL="91440" rtl="0" algn="l">
              <a:lnSpc>
                <a:spcPct val="90000"/>
              </a:lnSpc>
              <a:spcBef>
                <a:spcPts val="0"/>
              </a:spcBef>
              <a:spcAft>
                <a:spcPts val="0"/>
              </a:spcAft>
              <a:buSzPts val="2000"/>
              <a:buFont typeface="Arial"/>
              <a:buChar char="•"/>
            </a:pPr>
            <a:r>
              <a:rPr lang="en-US" sz="2000"/>
              <a:t>Physical Examination</a:t>
            </a:r>
            <a:endParaRPr/>
          </a:p>
          <a:p>
            <a:pPr indent="-137159" lvl="2" marL="448056" rtl="0" algn="l">
              <a:lnSpc>
                <a:spcPct val="90000"/>
              </a:lnSpc>
              <a:spcBef>
                <a:spcPts val="400"/>
              </a:spcBef>
              <a:spcAft>
                <a:spcPts val="0"/>
              </a:spcAft>
              <a:buSzPts val="2000"/>
              <a:buFont typeface="Noto Sans Symbols"/>
              <a:buChar char="⮚"/>
            </a:pPr>
            <a:r>
              <a:rPr lang="en-US" sz="2000"/>
              <a:t>A tender, enlarged lump over the tibial tuberosity is diagnostic.</a:t>
            </a:r>
            <a:endParaRPr/>
          </a:p>
          <a:p>
            <a:pPr indent="-137159" lvl="2" marL="448056" rtl="0" algn="l">
              <a:lnSpc>
                <a:spcPct val="90000"/>
              </a:lnSpc>
              <a:spcBef>
                <a:spcPts val="600"/>
              </a:spcBef>
              <a:spcAft>
                <a:spcPts val="0"/>
              </a:spcAft>
              <a:buSzPts val="2000"/>
              <a:buFont typeface="Noto Sans Symbols"/>
              <a:buChar char="⮚"/>
            </a:pPr>
            <a:r>
              <a:rPr lang="en-US" sz="2000"/>
              <a:t>Provocative test; Active extension of the knee against resistance elicits pain.</a:t>
            </a:r>
            <a:endParaRPr/>
          </a:p>
          <a:p>
            <a:pPr indent="-127000" lvl="0" marL="91440" rtl="0" algn="l">
              <a:lnSpc>
                <a:spcPct val="90000"/>
              </a:lnSpc>
              <a:spcBef>
                <a:spcPts val="1600"/>
              </a:spcBef>
              <a:spcAft>
                <a:spcPts val="0"/>
              </a:spcAft>
              <a:buSzPts val="2000"/>
              <a:buFont typeface="Arial"/>
              <a:buChar char="•"/>
            </a:pPr>
            <a:r>
              <a:rPr lang="en-US" sz="2000"/>
              <a:t>Imaging; X-rays</a:t>
            </a:r>
            <a:endParaRPr/>
          </a:p>
          <a:p>
            <a:pPr indent="-137159" lvl="2" marL="448056" rtl="0" algn="l">
              <a:lnSpc>
                <a:spcPct val="90000"/>
              </a:lnSpc>
              <a:spcBef>
                <a:spcPts val="400"/>
              </a:spcBef>
              <a:spcAft>
                <a:spcPts val="0"/>
              </a:spcAft>
              <a:buSzPts val="2000"/>
              <a:buFont typeface="Noto Sans Symbols"/>
              <a:buChar char="⮚"/>
            </a:pPr>
            <a:r>
              <a:rPr lang="en-US" sz="2000"/>
              <a:t>Fragmentation of the apophysis.</a:t>
            </a:r>
            <a:endParaRPr/>
          </a:p>
          <a:p>
            <a:pPr indent="0" lvl="0" marL="91440" rtl="0" algn="l">
              <a:lnSpc>
                <a:spcPct val="90000"/>
              </a:lnSpc>
              <a:spcBef>
                <a:spcPts val="1600"/>
              </a:spcBef>
              <a:spcAft>
                <a:spcPts val="0"/>
              </a:spcAft>
              <a:buSzPts val="2000"/>
              <a:buFont typeface="Arial"/>
              <a:buNone/>
            </a:pPr>
            <a:r>
              <a:t/>
            </a:r>
            <a:endParaRPr sz="2000"/>
          </a:p>
        </p:txBody>
      </p:sp>
      <p:pic>
        <p:nvPicPr>
          <p:cNvPr id="707" name="Google Shape;707;p56"/>
          <p:cNvPicPr preferRelativeResize="0"/>
          <p:nvPr>
            <p:ph idx="2" type="body"/>
          </p:nvPr>
        </p:nvPicPr>
        <p:blipFill rotWithShape="1">
          <a:blip r:embed="rId3">
            <a:alphaModFix/>
          </a:blip>
          <a:srcRect b="0" l="0" r="0" t="0"/>
          <a:stretch/>
        </p:blipFill>
        <p:spPr>
          <a:xfrm>
            <a:off x="6096000" y="1050048"/>
            <a:ext cx="5455921" cy="475790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2" name="Shape 712"/>
        <p:cNvGrpSpPr/>
        <p:nvPr/>
      </p:nvGrpSpPr>
      <p:grpSpPr>
        <a:xfrm>
          <a:off x="0" y="0"/>
          <a:ext cx="0" cy="0"/>
          <a:chOff x="0" y="0"/>
          <a:chExt cx="0" cy="0"/>
        </a:xfrm>
      </p:grpSpPr>
      <p:cxnSp>
        <p:nvCxnSpPr>
          <p:cNvPr id="713" name="Google Shape;713;p57"/>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
        <p:nvSpPr>
          <p:cNvPr id="714" name="Google Shape;714;p57"/>
          <p:cNvSpPr txBox="1"/>
          <p:nvPr>
            <p:ph type="title"/>
          </p:nvPr>
        </p:nvSpPr>
        <p:spPr>
          <a:xfrm>
            <a:off x="932085" y="533716"/>
            <a:ext cx="7466480" cy="1499616"/>
          </a:xfrm>
          <a:prstGeom prst="rect">
            <a:avLst/>
          </a:prstGeom>
          <a:noFill/>
          <a:ln>
            <a:noFill/>
          </a:ln>
        </p:spPr>
        <p:txBody>
          <a:bodyPr anchorCtr="0" anchor="ctr" bIns="45700" lIns="91425" spcFirstLastPara="1" rIns="91425" wrap="square" tIns="45700">
            <a:normAutofit/>
          </a:bodyPr>
          <a:lstStyle/>
          <a:p>
            <a:pPr indent="0" lvl="0" marL="0" marR="0" rtl="0" algn="l">
              <a:lnSpc>
                <a:spcPct val="80000"/>
              </a:lnSpc>
              <a:spcBef>
                <a:spcPts val="0"/>
              </a:spcBef>
              <a:spcAft>
                <a:spcPts val="0"/>
              </a:spcAft>
              <a:buClr>
                <a:srgbClr val="191919"/>
              </a:buClr>
              <a:buSzPts val="4400"/>
              <a:buFont typeface="Twentieth Century"/>
              <a:buNone/>
            </a:pPr>
            <a:r>
              <a:rPr b="0" i="0" lang="en-US" sz="4400" u="none" cap="none" strike="noStrike">
                <a:solidFill>
                  <a:srgbClr val="191919"/>
                </a:solidFill>
                <a:latin typeface="Twentieth Century"/>
                <a:ea typeface="Twentieth Century"/>
                <a:cs typeface="Twentieth Century"/>
                <a:sym typeface="Twentieth Century"/>
              </a:rPr>
              <a:t>OSGOOD–SCHLATTER DISEASE - TREATMENT</a:t>
            </a:r>
            <a:endParaRPr b="0" i="0" sz="4400" u="none" cap="none" strike="noStrike">
              <a:solidFill>
                <a:srgbClr val="191919"/>
              </a:solidFill>
              <a:latin typeface="Twentieth Century"/>
              <a:ea typeface="Twentieth Century"/>
              <a:cs typeface="Twentieth Century"/>
              <a:sym typeface="Twentieth Century"/>
            </a:endParaRPr>
          </a:p>
        </p:txBody>
      </p:sp>
      <p:sp>
        <p:nvSpPr>
          <p:cNvPr id="715" name="Google Shape;715;p57"/>
          <p:cNvSpPr txBox="1"/>
          <p:nvPr>
            <p:ph idx="1" type="body"/>
          </p:nvPr>
        </p:nvSpPr>
        <p:spPr>
          <a:xfrm>
            <a:off x="762000" y="2282382"/>
            <a:ext cx="6493564" cy="4347017"/>
          </a:xfrm>
          <a:prstGeom prst="rect">
            <a:avLst/>
          </a:prstGeom>
          <a:noFill/>
          <a:ln>
            <a:noFill/>
          </a:ln>
        </p:spPr>
        <p:txBody>
          <a:bodyPr anchorCtr="0" anchor="t" bIns="45700" lIns="45700" spcFirstLastPara="1" rIns="45700" wrap="square" tIns="45700">
            <a:normAutofit/>
          </a:bodyPr>
          <a:lstStyle/>
          <a:p>
            <a:pPr indent="-342900" lvl="0" marL="342900" rtl="0" algn="l">
              <a:lnSpc>
                <a:spcPct val="90000"/>
              </a:lnSpc>
              <a:spcBef>
                <a:spcPts val="0"/>
              </a:spcBef>
              <a:spcAft>
                <a:spcPts val="0"/>
              </a:spcAft>
              <a:buSzPts val="2000"/>
              <a:buFont typeface="Twentieth Century"/>
              <a:buAutoNum type="arabicPeriod"/>
            </a:pPr>
            <a:r>
              <a:rPr b="1" lang="en-US" sz="2000"/>
              <a:t>Nonoperative </a:t>
            </a:r>
            <a:endParaRPr/>
          </a:p>
          <a:p>
            <a:pPr indent="-137159" lvl="3" marL="594360" rtl="0" algn="l">
              <a:lnSpc>
                <a:spcPct val="90000"/>
              </a:lnSpc>
              <a:spcBef>
                <a:spcPts val="400"/>
              </a:spcBef>
              <a:spcAft>
                <a:spcPts val="0"/>
              </a:spcAft>
              <a:buSzPts val="1800"/>
              <a:buFont typeface="Arial"/>
              <a:buChar char="•"/>
            </a:pPr>
            <a:r>
              <a:rPr lang="en-US" sz="1800"/>
              <a:t>Spontaneous recovery is usual but takes time.</a:t>
            </a:r>
            <a:endParaRPr/>
          </a:p>
          <a:p>
            <a:pPr indent="-137159" lvl="4" marL="777240" rtl="0" algn="l">
              <a:lnSpc>
                <a:spcPct val="90000"/>
              </a:lnSpc>
              <a:spcBef>
                <a:spcPts val="600"/>
              </a:spcBef>
              <a:spcAft>
                <a:spcPts val="0"/>
              </a:spcAft>
              <a:buSzPts val="1800"/>
              <a:buFont typeface="Noto Sans Symbols"/>
              <a:buChar char="⮚"/>
            </a:pPr>
            <a:r>
              <a:rPr lang="en-US" sz="1800"/>
              <a:t>NSAIDs, Rest, Ice.</a:t>
            </a:r>
            <a:endParaRPr/>
          </a:p>
          <a:p>
            <a:pPr indent="-137159" lvl="4" marL="777240" rtl="0" algn="l">
              <a:lnSpc>
                <a:spcPct val="90000"/>
              </a:lnSpc>
              <a:spcBef>
                <a:spcPts val="600"/>
              </a:spcBef>
              <a:spcAft>
                <a:spcPts val="0"/>
              </a:spcAft>
              <a:buSzPts val="1800"/>
              <a:buFont typeface="Noto Sans Symbols"/>
              <a:buChar char="⮚"/>
            </a:pPr>
            <a:r>
              <a:rPr lang="en-US" sz="1800"/>
              <a:t>Restrict activities as cycling, jumping and soccer (Activity Modification). </a:t>
            </a:r>
            <a:endParaRPr/>
          </a:p>
          <a:p>
            <a:pPr indent="-137159" lvl="3" marL="594360" rtl="0" algn="l">
              <a:lnSpc>
                <a:spcPct val="90000"/>
              </a:lnSpc>
              <a:spcBef>
                <a:spcPts val="600"/>
              </a:spcBef>
              <a:spcAft>
                <a:spcPts val="0"/>
              </a:spcAft>
              <a:buSzPts val="1800"/>
              <a:buFont typeface="Arial"/>
              <a:buChar char="•"/>
            </a:pPr>
            <a:r>
              <a:rPr lang="en-US" sz="1800"/>
              <a:t>Occasionally, symptoms persist; Cast Immobilization (Back-splint during the day) for 6 weeks.</a:t>
            </a:r>
            <a:endParaRPr/>
          </a:p>
          <a:p>
            <a:pPr indent="-342900" lvl="0" marL="342900" rtl="0" algn="l">
              <a:lnSpc>
                <a:spcPct val="90000"/>
              </a:lnSpc>
              <a:spcBef>
                <a:spcPts val="1600"/>
              </a:spcBef>
              <a:spcAft>
                <a:spcPts val="0"/>
              </a:spcAft>
              <a:buSzPts val="2000"/>
              <a:buFont typeface="Twentieth Century"/>
              <a:buAutoNum type="arabicPeriod"/>
            </a:pPr>
            <a:r>
              <a:rPr b="1" lang="en-US" sz="2000"/>
              <a:t>Operative; Ossicle Excision   </a:t>
            </a:r>
            <a:endParaRPr/>
          </a:p>
          <a:p>
            <a:pPr indent="-137159" lvl="3" marL="594360" rtl="0" algn="l">
              <a:lnSpc>
                <a:spcPct val="90000"/>
              </a:lnSpc>
              <a:spcBef>
                <a:spcPts val="400"/>
              </a:spcBef>
              <a:spcAft>
                <a:spcPts val="0"/>
              </a:spcAft>
              <a:buSzPts val="1800"/>
              <a:buFont typeface="Arial"/>
              <a:buChar char="•"/>
            </a:pPr>
            <a:r>
              <a:rPr lang="en-US" sz="1800"/>
              <a:t>Ossicle is an outgrowth of the tuberosity, presents as pain on kneeling at an older age (i.e. 27 years old)</a:t>
            </a:r>
            <a:endParaRPr/>
          </a:p>
          <a:p>
            <a:pPr indent="-137159" lvl="3" marL="594360" rtl="0" algn="l">
              <a:lnSpc>
                <a:spcPct val="90000"/>
              </a:lnSpc>
              <a:spcBef>
                <a:spcPts val="600"/>
              </a:spcBef>
              <a:spcAft>
                <a:spcPts val="0"/>
              </a:spcAft>
              <a:buSzPts val="1800"/>
              <a:buFont typeface="Arial"/>
              <a:buChar char="•"/>
            </a:pPr>
            <a:r>
              <a:rPr lang="en-US" sz="1800"/>
              <a:t>Indicated in:</a:t>
            </a:r>
            <a:endParaRPr/>
          </a:p>
          <a:p>
            <a:pPr indent="-137159" lvl="4" marL="777240" rtl="0" algn="l">
              <a:lnSpc>
                <a:spcPct val="90000"/>
              </a:lnSpc>
              <a:spcBef>
                <a:spcPts val="600"/>
              </a:spcBef>
              <a:spcAft>
                <a:spcPts val="0"/>
              </a:spcAft>
              <a:buSzPts val="1800"/>
              <a:buFont typeface="Noto Sans Symbols"/>
              <a:buChar char="⮚"/>
            </a:pPr>
            <a:r>
              <a:rPr lang="en-US" sz="1800"/>
              <a:t>Refractory cases (10% of patients) </a:t>
            </a:r>
            <a:endParaRPr/>
          </a:p>
          <a:p>
            <a:pPr indent="-137159" lvl="4" marL="777240" rtl="0" algn="l">
              <a:lnSpc>
                <a:spcPct val="90000"/>
              </a:lnSpc>
              <a:spcBef>
                <a:spcPts val="600"/>
              </a:spcBef>
              <a:spcAft>
                <a:spcPts val="0"/>
              </a:spcAft>
              <a:buSzPts val="1800"/>
              <a:buFont typeface="Noto Sans Symbols"/>
              <a:buChar char="⮚"/>
            </a:pPr>
            <a:r>
              <a:rPr lang="en-US" sz="1800"/>
              <a:t>In skeletally mature patients with persistent symptoms</a:t>
            </a:r>
            <a:endParaRPr/>
          </a:p>
          <a:p>
            <a:pPr indent="0" lvl="0" marL="91440" rtl="0" algn="l">
              <a:lnSpc>
                <a:spcPct val="90000"/>
              </a:lnSpc>
              <a:spcBef>
                <a:spcPts val="1600"/>
              </a:spcBef>
              <a:spcAft>
                <a:spcPts val="0"/>
              </a:spcAft>
              <a:buSzPts val="1800"/>
              <a:buFont typeface="Arial"/>
              <a:buNone/>
            </a:pPr>
            <a:r>
              <a:t/>
            </a:r>
            <a:endParaRPr sz="1800"/>
          </a:p>
          <a:p>
            <a:pPr indent="0" lvl="0" marL="91440" rtl="0" algn="l">
              <a:lnSpc>
                <a:spcPct val="90000"/>
              </a:lnSpc>
              <a:spcBef>
                <a:spcPts val="1400"/>
              </a:spcBef>
              <a:spcAft>
                <a:spcPts val="0"/>
              </a:spcAft>
              <a:buSzPts val="1800"/>
              <a:buFont typeface="Arial"/>
              <a:buNone/>
            </a:pPr>
            <a:r>
              <a:t/>
            </a:r>
            <a:endParaRPr sz="1800"/>
          </a:p>
        </p:txBody>
      </p:sp>
      <p:pic>
        <p:nvPicPr>
          <p:cNvPr id="716" name="Google Shape;716;p57"/>
          <p:cNvPicPr preferRelativeResize="0"/>
          <p:nvPr>
            <p:ph idx="2" type="body"/>
          </p:nvPr>
        </p:nvPicPr>
        <p:blipFill rotWithShape="1">
          <a:blip r:embed="rId3">
            <a:alphaModFix/>
          </a:blip>
          <a:srcRect b="0" l="0" r="0" t="0"/>
          <a:stretch/>
        </p:blipFill>
        <p:spPr>
          <a:xfrm>
            <a:off x="7552267" y="1740724"/>
            <a:ext cx="3999654" cy="501523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 name="Shape 720"/>
        <p:cNvGrpSpPr/>
        <p:nvPr/>
      </p:nvGrpSpPr>
      <p:grpSpPr>
        <a:xfrm>
          <a:off x="0" y="0"/>
          <a:ext cx="0" cy="0"/>
          <a:chOff x="0" y="0"/>
          <a:chExt cx="0" cy="0"/>
        </a:xfrm>
      </p:grpSpPr>
      <p:sp>
        <p:nvSpPr>
          <p:cNvPr id="721" name="Google Shape;721;p58"/>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2" name="Google Shape;722;p58"/>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
        <p:nvSpPr>
          <p:cNvPr id="723" name="Google Shape;723;p58"/>
          <p:cNvSpPr/>
          <p:nvPr/>
        </p:nvSpPr>
        <p:spPr>
          <a:xfrm>
            <a:off x="0" y="0"/>
            <a:ext cx="12188726" cy="68589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724" name="Google Shape;724;p58"/>
          <p:cNvSpPr txBox="1"/>
          <p:nvPr>
            <p:ph type="title"/>
          </p:nvPr>
        </p:nvSpPr>
        <p:spPr>
          <a:xfrm>
            <a:off x="636805" y="640080"/>
            <a:ext cx="3378099" cy="3034857"/>
          </a:xfrm>
          <a:prstGeom prst="rect">
            <a:avLst/>
          </a:prstGeom>
          <a:noFill/>
          <a:ln>
            <a:noFill/>
          </a:ln>
        </p:spPr>
        <p:txBody>
          <a:bodyPr anchorCtr="0" anchor="b" bIns="45700" lIns="91425" spcFirstLastPara="1" rIns="91425" wrap="square" tIns="45700">
            <a:normAutofit/>
          </a:bodyPr>
          <a:lstStyle/>
          <a:p>
            <a:pPr indent="0" lvl="0" marL="0" rtl="0" algn="ctr">
              <a:lnSpc>
                <a:spcPct val="80000"/>
              </a:lnSpc>
              <a:spcBef>
                <a:spcPts val="0"/>
              </a:spcBef>
              <a:spcAft>
                <a:spcPts val="0"/>
              </a:spcAft>
              <a:buClr>
                <a:srgbClr val="191919"/>
              </a:buClr>
              <a:buSzPts val="4000"/>
              <a:buFont typeface="Twentieth Century"/>
              <a:buNone/>
            </a:pPr>
            <a:r>
              <a:rPr lang="en-US" sz="4000"/>
              <a:t>SWELLINGS OF THE KNEE</a:t>
            </a:r>
            <a:endParaRPr/>
          </a:p>
        </p:txBody>
      </p:sp>
      <p:cxnSp>
        <p:nvCxnSpPr>
          <p:cNvPr id="725" name="Google Shape;725;p58"/>
          <p:cNvCxnSpPr/>
          <p:nvPr/>
        </p:nvCxnSpPr>
        <p:spPr>
          <a:xfrm>
            <a:off x="700698" y="3765314"/>
            <a:ext cx="3200400" cy="0"/>
          </a:xfrm>
          <a:prstGeom prst="straightConnector1">
            <a:avLst/>
          </a:prstGeom>
          <a:noFill/>
          <a:ln cap="flat" cmpd="sng" w="19050">
            <a:solidFill>
              <a:schemeClr val="accent2"/>
            </a:solidFill>
            <a:prstDash val="solid"/>
            <a:round/>
            <a:headEnd len="sm" w="sm" type="none"/>
            <a:tailEnd len="sm" w="sm" type="none"/>
          </a:ln>
        </p:spPr>
      </p:cxnSp>
      <p:pic>
        <p:nvPicPr>
          <p:cNvPr id="726" name="Google Shape;726;p58"/>
          <p:cNvPicPr preferRelativeResize="0"/>
          <p:nvPr/>
        </p:nvPicPr>
        <p:blipFill rotWithShape="1">
          <a:blip r:embed="rId3">
            <a:alphaModFix/>
          </a:blip>
          <a:srcRect b="0" l="0" r="0" t="0"/>
          <a:stretch/>
        </p:blipFill>
        <p:spPr>
          <a:xfrm>
            <a:off x="4014904" y="679494"/>
            <a:ext cx="8000003" cy="56247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NORMAL MRI OF THE KNEE</a:t>
            </a:r>
            <a:endParaRPr/>
          </a:p>
        </p:txBody>
      </p:sp>
      <p:pic>
        <p:nvPicPr>
          <p:cNvPr id="152" name="Google Shape;152;p6"/>
          <p:cNvPicPr preferRelativeResize="0"/>
          <p:nvPr>
            <p:ph idx="1" type="body"/>
          </p:nvPr>
        </p:nvPicPr>
        <p:blipFill rotWithShape="1">
          <a:blip r:embed="rId3">
            <a:alphaModFix/>
          </a:blip>
          <a:srcRect b="6056" l="0" r="0" t="0"/>
          <a:stretch/>
        </p:blipFill>
        <p:spPr>
          <a:xfrm>
            <a:off x="1553096" y="1855655"/>
            <a:ext cx="9085807" cy="44446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7"/>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p7"/>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
        <p:nvSpPr>
          <p:cNvPr id="159" name="Google Shape;159;p7"/>
          <p:cNvSpPr/>
          <p:nvPr/>
        </p:nvSpPr>
        <p:spPr>
          <a:xfrm>
            <a:off x="0" y="0"/>
            <a:ext cx="12188726" cy="68589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60" name="Google Shape;160;p7"/>
          <p:cNvSpPr txBox="1"/>
          <p:nvPr>
            <p:ph type="title"/>
          </p:nvPr>
        </p:nvSpPr>
        <p:spPr>
          <a:xfrm>
            <a:off x="490296" y="640080"/>
            <a:ext cx="3621204" cy="3034857"/>
          </a:xfrm>
          <a:prstGeom prst="rect">
            <a:avLst/>
          </a:prstGeom>
          <a:noFill/>
          <a:ln>
            <a:noFill/>
          </a:ln>
        </p:spPr>
        <p:txBody>
          <a:bodyPr anchorCtr="0" anchor="b" bIns="45700" lIns="91425" spcFirstLastPara="1" rIns="91425" wrap="square" tIns="45700">
            <a:normAutofit/>
          </a:bodyPr>
          <a:lstStyle/>
          <a:p>
            <a:pPr indent="0" lvl="0" marL="0" rtl="0" algn="ctr">
              <a:lnSpc>
                <a:spcPct val="80000"/>
              </a:lnSpc>
              <a:spcBef>
                <a:spcPts val="0"/>
              </a:spcBef>
              <a:spcAft>
                <a:spcPts val="0"/>
              </a:spcAft>
              <a:buClr>
                <a:srgbClr val="191919"/>
              </a:buClr>
              <a:buSzPts val="3200"/>
              <a:buFont typeface="Twentieth Century"/>
              <a:buNone/>
            </a:pPr>
            <a:r>
              <a:rPr lang="en-US" sz="3200"/>
              <a:t>KNEE LIGAMENTS – MRI </a:t>
            </a:r>
            <a:endParaRPr/>
          </a:p>
        </p:txBody>
      </p:sp>
      <p:cxnSp>
        <p:nvCxnSpPr>
          <p:cNvPr id="161" name="Google Shape;161;p7"/>
          <p:cNvCxnSpPr/>
          <p:nvPr/>
        </p:nvCxnSpPr>
        <p:spPr>
          <a:xfrm>
            <a:off x="700698" y="3765314"/>
            <a:ext cx="3200400" cy="0"/>
          </a:xfrm>
          <a:prstGeom prst="straightConnector1">
            <a:avLst/>
          </a:prstGeom>
          <a:noFill/>
          <a:ln cap="flat" cmpd="sng" w="19050">
            <a:solidFill>
              <a:schemeClr val="accent2"/>
            </a:solidFill>
            <a:prstDash val="solid"/>
            <a:round/>
            <a:headEnd len="sm" w="sm" type="none"/>
            <a:tailEnd len="sm" w="sm" type="none"/>
          </a:ln>
        </p:spPr>
      </p:cxnSp>
      <p:pic>
        <p:nvPicPr>
          <p:cNvPr descr="An old photo of a person&#10;&#10;Description automatically generated" id="162" name="Google Shape;162;p7"/>
          <p:cNvPicPr preferRelativeResize="0"/>
          <p:nvPr/>
        </p:nvPicPr>
        <p:blipFill rotWithShape="1">
          <a:blip r:embed="rId3">
            <a:alphaModFix/>
          </a:blip>
          <a:srcRect b="0" l="0" r="0" t="0"/>
          <a:stretch/>
        </p:blipFill>
        <p:spPr>
          <a:xfrm>
            <a:off x="4792582" y="640080"/>
            <a:ext cx="6621739" cy="55788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8"/>
          <p:cNvSpPr txBox="1"/>
          <p:nvPr>
            <p:ph type="title"/>
          </p:nvPr>
        </p:nvSpPr>
        <p:spPr>
          <a:xfrm>
            <a:off x="1024128" y="585216"/>
            <a:ext cx="3133581"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3400"/>
              <a:buFont typeface="Twentieth Century"/>
              <a:buNone/>
            </a:pPr>
            <a:r>
              <a:rPr lang="en-US" sz="3400" cap="none">
                <a:latin typeface="Twentieth Century"/>
                <a:ea typeface="Twentieth Century"/>
                <a:cs typeface="Twentieth Century"/>
                <a:sym typeface="Twentieth Century"/>
              </a:rPr>
              <a:t>ANTERIOR CRUCIATE LIGAMENT - OVERVIEW</a:t>
            </a:r>
            <a:endParaRPr/>
          </a:p>
        </p:txBody>
      </p:sp>
      <p:pic>
        <p:nvPicPr>
          <p:cNvPr descr="A close up of a map&#10;&#10;Description automatically generated" id="169" name="Google Shape;169;p8"/>
          <p:cNvPicPr preferRelativeResize="0"/>
          <p:nvPr/>
        </p:nvPicPr>
        <p:blipFill rotWithShape="1">
          <a:blip r:embed="rId3">
            <a:alphaModFix/>
          </a:blip>
          <a:srcRect b="0" l="0" r="5919" t="0"/>
          <a:stretch/>
        </p:blipFill>
        <p:spPr>
          <a:xfrm>
            <a:off x="760285" y="2331830"/>
            <a:ext cx="3215101" cy="3116647"/>
          </a:xfrm>
          <a:prstGeom prst="rect">
            <a:avLst/>
          </a:prstGeom>
          <a:noFill/>
          <a:ln>
            <a:noFill/>
          </a:ln>
        </p:spPr>
      </p:pic>
      <p:grpSp>
        <p:nvGrpSpPr>
          <p:cNvPr id="170" name="Google Shape;170;p8"/>
          <p:cNvGrpSpPr/>
          <p:nvPr/>
        </p:nvGrpSpPr>
        <p:grpSpPr>
          <a:xfrm>
            <a:off x="4385477" y="174600"/>
            <a:ext cx="7507909" cy="6508800"/>
            <a:chOff x="0" y="3150"/>
            <a:chExt cx="7507909" cy="6508800"/>
          </a:xfrm>
        </p:grpSpPr>
        <p:sp>
          <p:nvSpPr>
            <p:cNvPr id="171" name="Google Shape;171;p8"/>
            <p:cNvSpPr/>
            <p:nvPr/>
          </p:nvSpPr>
          <p:spPr>
            <a:xfrm>
              <a:off x="0" y="121230"/>
              <a:ext cx="7507909" cy="529200"/>
            </a:xfrm>
            <a:prstGeom prst="rect">
              <a:avLst/>
            </a:prstGeom>
            <a:solidFill>
              <a:schemeClr val="lt1">
                <a:alpha val="89803"/>
              </a:schemeClr>
            </a:solidFill>
            <a:ln cap="flat" cmpd="sng" w="9525">
              <a:solidFill>
                <a:srgbClr val="F2A34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txBox="1"/>
            <p:nvPr/>
          </p:nvSpPr>
          <p:spPr>
            <a:xfrm>
              <a:off x="0" y="121230"/>
              <a:ext cx="7507909" cy="529200"/>
            </a:xfrm>
            <a:prstGeom prst="rect">
              <a:avLst/>
            </a:prstGeom>
            <a:noFill/>
            <a:ln>
              <a:noFill/>
            </a:ln>
          </p:spPr>
          <p:txBody>
            <a:bodyPr anchorCtr="0" anchor="t" bIns="128000" lIns="582675" spcFirstLastPara="1" rIns="582675" wrap="square" tIns="166600">
              <a:noAutofit/>
            </a:bodyPr>
            <a:lstStyle/>
            <a:p>
              <a:pPr indent="-171450" lvl="1" marL="171450" marR="0" rtl="0" algn="l">
                <a:lnSpc>
                  <a:spcPct val="90000"/>
                </a:lnSpc>
                <a:spcBef>
                  <a:spcPts val="0"/>
                </a:spcBef>
                <a:spcAft>
                  <a:spcPts val="0"/>
                </a:spcAft>
                <a:buClr>
                  <a:schemeClr val="accent2"/>
                </a:buClr>
                <a:buSzPts val="1800"/>
                <a:buFont typeface="Arial"/>
                <a:buChar char="•"/>
              </a:pPr>
              <a:r>
                <a:rPr b="0" i="0" lang="en-US" sz="1800" u="none" cap="none" strike="noStrike">
                  <a:solidFill>
                    <a:schemeClr val="dk1"/>
                  </a:solidFill>
                  <a:latin typeface="Twentieth Century"/>
                  <a:ea typeface="Twentieth Century"/>
                  <a:cs typeface="Twentieth Century"/>
                  <a:sym typeface="Twentieth Century"/>
                </a:rPr>
                <a:t>Prevents anterior translation of the tibia relative to the femur</a:t>
              </a:r>
              <a:endParaRPr/>
            </a:p>
          </p:txBody>
        </p:sp>
        <p:sp>
          <p:nvSpPr>
            <p:cNvPr id="173" name="Google Shape;173;p8"/>
            <p:cNvSpPr/>
            <p:nvPr/>
          </p:nvSpPr>
          <p:spPr>
            <a:xfrm>
              <a:off x="375395" y="3150"/>
              <a:ext cx="5255536" cy="236160"/>
            </a:xfrm>
            <a:prstGeom prst="roundRect">
              <a:avLst>
                <a:gd fmla="val 16667" name="adj"/>
              </a:avLst>
            </a:prstGeom>
            <a:gradFill>
              <a:gsLst>
                <a:gs pos="0">
                  <a:srgbClr val="E0973F"/>
                </a:gs>
                <a:gs pos="100000">
                  <a:srgbClr val="FEAD4A"/>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txBox="1"/>
            <p:nvPr/>
          </p:nvSpPr>
          <p:spPr>
            <a:xfrm>
              <a:off x="386923" y="14678"/>
              <a:ext cx="5232480" cy="213104"/>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accent2"/>
                </a:buClr>
                <a:buSzPts val="1800"/>
                <a:buFont typeface="Arial"/>
                <a:buNone/>
              </a:pPr>
              <a:r>
                <a:rPr b="0" i="0" lang="en-US" sz="1800" u="none" cap="none" strike="noStrike">
                  <a:solidFill>
                    <a:schemeClr val="lt1"/>
                  </a:solidFill>
                  <a:latin typeface="Twentieth Century"/>
                  <a:ea typeface="Twentieth Century"/>
                  <a:cs typeface="Twentieth Century"/>
                  <a:sym typeface="Twentieth Century"/>
                </a:rPr>
                <a:t>Function</a:t>
              </a:r>
              <a:endParaRPr/>
            </a:p>
          </p:txBody>
        </p:sp>
        <p:sp>
          <p:nvSpPr>
            <p:cNvPr id="175" name="Google Shape;175;p8"/>
            <p:cNvSpPr/>
            <p:nvPr/>
          </p:nvSpPr>
          <p:spPr>
            <a:xfrm>
              <a:off x="0" y="811710"/>
              <a:ext cx="7507909" cy="1764000"/>
            </a:xfrm>
            <a:prstGeom prst="rect">
              <a:avLst/>
            </a:prstGeom>
            <a:solidFill>
              <a:schemeClr val="lt1">
                <a:alpha val="89803"/>
              </a:schemeClr>
            </a:solidFill>
            <a:ln cap="flat" cmpd="sng" w="9525">
              <a:solidFill>
                <a:srgbClr val="E6BB2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txBox="1"/>
            <p:nvPr/>
          </p:nvSpPr>
          <p:spPr>
            <a:xfrm>
              <a:off x="0" y="811710"/>
              <a:ext cx="7507909" cy="1764000"/>
            </a:xfrm>
            <a:prstGeom prst="rect">
              <a:avLst/>
            </a:prstGeom>
            <a:noFill/>
            <a:ln>
              <a:noFill/>
            </a:ln>
          </p:spPr>
          <p:txBody>
            <a:bodyPr anchorCtr="0" anchor="t" bIns="128000" lIns="582675" spcFirstLastPara="1" rIns="582675" wrap="square" tIns="16660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Origin</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Arises from the posteromedial corner of medial aspect of lateral femoral condyle in the intercondylar notch</a:t>
              </a:r>
              <a:endParaRPr/>
            </a:p>
            <a:p>
              <a:pPr indent="-171450" lvl="1" marL="171450" marR="0" rtl="0" algn="l">
                <a:lnSpc>
                  <a:spcPct val="90000"/>
                </a:lnSpc>
                <a:spcBef>
                  <a:spcPts val="27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Insertion</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Anterior to the intercondylar eminence of the tibia, being blended with the anterior horn of the medial meniscus.</a:t>
              </a:r>
              <a:endParaRPr/>
            </a:p>
          </p:txBody>
        </p:sp>
        <p:sp>
          <p:nvSpPr>
            <p:cNvPr id="177" name="Google Shape;177;p8"/>
            <p:cNvSpPr/>
            <p:nvPr/>
          </p:nvSpPr>
          <p:spPr>
            <a:xfrm>
              <a:off x="375395" y="693630"/>
              <a:ext cx="5255536" cy="236160"/>
            </a:xfrm>
            <a:prstGeom prst="roundRect">
              <a:avLst>
                <a:gd fmla="val 16667" name="adj"/>
              </a:avLst>
            </a:prstGeom>
            <a:gradFill>
              <a:gsLst>
                <a:gs pos="0">
                  <a:srgbClr val="D4AC23"/>
                </a:gs>
                <a:gs pos="100000">
                  <a:srgbClr val="FFD23B"/>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txBox="1"/>
            <p:nvPr/>
          </p:nvSpPr>
          <p:spPr>
            <a:xfrm>
              <a:off x="386923" y="705158"/>
              <a:ext cx="5232480" cy="213104"/>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Anatomy     </a:t>
              </a:r>
              <a:endParaRPr/>
            </a:p>
          </p:txBody>
        </p:sp>
        <p:sp>
          <p:nvSpPr>
            <p:cNvPr id="179" name="Google Shape;179;p8"/>
            <p:cNvSpPr/>
            <p:nvPr/>
          </p:nvSpPr>
          <p:spPr>
            <a:xfrm>
              <a:off x="0" y="2736990"/>
              <a:ext cx="7507909" cy="1713600"/>
            </a:xfrm>
            <a:prstGeom prst="rect">
              <a:avLst/>
            </a:prstGeom>
            <a:solidFill>
              <a:schemeClr val="lt1">
                <a:alpha val="89803"/>
              </a:schemeClr>
            </a:solidFill>
            <a:ln cap="flat" cmpd="sng" w="9525">
              <a:solidFill>
                <a:srgbClr val="CF92A7"/>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txBox="1"/>
            <p:nvPr/>
          </p:nvSpPr>
          <p:spPr>
            <a:xfrm>
              <a:off x="0" y="2736990"/>
              <a:ext cx="7507909" cy="1713600"/>
            </a:xfrm>
            <a:prstGeom prst="rect">
              <a:avLst/>
            </a:prstGeom>
            <a:noFill/>
            <a:ln>
              <a:noFill/>
            </a:ln>
          </p:spPr>
          <p:txBody>
            <a:bodyPr anchorCtr="0" anchor="t" bIns="128000" lIns="582675" spcFirstLastPara="1" rIns="582675" wrap="square" tIns="16660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There are two components of the (ACL), named according to where the bundles insert into the tibial plateau.</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The smaller anteromedial bundle is tight in flexion; both bundles will be crossed.</a:t>
              </a:r>
              <a:endParaRPr/>
            </a:p>
            <a:p>
              <a:pPr indent="-171450" lvl="2" marL="342900" marR="0" rtl="0" algn="l">
                <a:lnSpc>
                  <a:spcPct val="90000"/>
                </a:lnSpc>
                <a:spcBef>
                  <a:spcPts val="270"/>
                </a:spcBef>
                <a:spcAft>
                  <a:spcPts val="0"/>
                </a:spcAft>
                <a:buClr>
                  <a:schemeClr val="dk1"/>
                </a:buClr>
                <a:buSzPts val="1800"/>
                <a:buFont typeface="Noto Sans Symbols"/>
                <a:buChar char="❑"/>
              </a:pPr>
              <a:r>
                <a:rPr b="0" i="0" lang="en-US" sz="1800" u="none" cap="none" strike="noStrike">
                  <a:solidFill>
                    <a:schemeClr val="dk1"/>
                  </a:solidFill>
                  <a:latin typeface="Twentieth Century"/>
                  <a:ea typeface="Twentieth Century"/>
                  <a:cs typeface="Twentieth Century"/>
                  <a:sym typeface="Twentieth Century"/>
                </a:rPr>
                <a:t>The larger posterolateral bundle (PLB) tight in extension; both bundles will be parallel</a:t>
              </a:r>
              <a:endParaRPr/>
            </a:p>
          </p:txBody>
        </p:sp>
        <p:sp>
          <p:nvSpPr>
            <p:cNvPr id="181" name="Google Shape;181;p8"/>
            <p:cNvSpPr/>
            <p:nvPr/>
          </p:nvSpPr>
          <p:spPr>
            <a:xfrm>
              <a:off x="375395" y="2618910"/>
              <a:ext cx="5255536" cy="236160"/>
            </a:xfrm>
            <a:prstGeom prst="roundRect">
              <a:avLst>
                <a:gd fmla="val 16667" name="adj"/>
              </a:avLst>
            </a:prstGeom>
            <a:gradFill>
              <a:gsLst>
                <a:gs pos="0">
                  <a:srgbClr val="BF879B"/>
                </a:gs>
                <a:gs pos="100000">
                  <a:srgbClr val="DF94AD"/>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txBox="1"/>
            <p:nvPr/>
          </p:nvSpPr>
          <p:spPr>
            <a:xfrm>
              <a:off x="386923" y="2630438"/>
              <a:ext cx="5232480" cy="213104"/>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Structure</a:t>
              </a:r>
              <a:endParaRPr b="0" i="0" sz="1800" u="none" cap="none" strike="noStrike">
                <a:solidFill>
                  <a:schemeClr val="lt1"/>
                </a:solidFill>
                <a:latin typeface="Twentieth Century"/>
                <a:ea typeface="Twentieth Century"/>
                <a:cs typeface="Twentieth Century"/>
                <a:sym typeface="Twentieth Century"/>
              </a:endParaRPr>
            </a:p>
          </p:txBody>
        </p:sp>
        <p:sp>
          <p:nvSpPr>
            <p:cNvPr id="183" name="Google Shape;183;p8"/>
            <p:cNvSpPr/>
            <p:nvPr/>
          </p:nvSpPr>
          <p:spPr>
            <a:xfrm>
              <a:off x="0" y="4611870"/>
              <a:ext cx="7507909" cy="1209600"/>
            </a:xfrm>
            <a:prstGeom prst="rect">
              <a:avLst/>
            </a:prstGeom>
            <a:solidFill>
              <a:schemeClr val="lt1">
                <a:alpha val="89803"/>
              </a:schemeClr>
            </a:solidFill>
            <a:ln cap="flat" cmpd="sng" w="9525">
              <a:solidFill>
                <a:schemeClr val="accent5"/>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txBox="1"/>
            <p:nvPr/>
          </p:nvSpPr>
          <p:spPr>
            <a:xfrm>
              <a:off x="0" y="4611870"/>
              <a:ext cx="7507909" cy="1209600"/>
            </a:xfrm>
            <a:prstGeom prst="rect">
              <a:avLst/>
            </a:prstGeom>
            <a:noFill/>
            <a:ln>
              <a:noFill/>
            </a:ln>
          </p:spPr>
          <p:txBody>
            <a:bodyPr anchorCtr="0" anchor="t" bIns="128000" lIns="582675" spcFirstLastPara="1" rIns="582675" wrap="square" tIns="16660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The major blood supply of the cruciate ligaments arises from the middle geniculate artery. The distal part of both cruciate ligaments is vascularized by branches of the lateral and medial inferior geniculate artery</a:t>
              </a:r>
              <a:endParaRPr/>
            </a:p>
          </p:txBody>
        </p:sp>
        <p:sp>
          <p:nvSpPr>
            <p:cNvPr id="185" name="Google Shape;185;p8"/>
            <p:cNvSpPr/>
            <p:nvPr/>
          </p:nvSpPr>
          <p:spPr>
            <a:xfrm>
              <a:off x="375395" y="4493790"/>
              <a:ext cx="5255536" cy="236160"/>
            </a:xfrm>
            <a:prstGeom prst="roundRect">
              <a:avLst>
                <a:gd fmla="val 16667" name="adj"/>
              </a:avLst>
            </a:prstGeom>
            <a:gradFill>
              <a:gsLst>
                <a:gs pos="0">
                  <a:srgbClr val="907AB2"/>
                </a:gs>
                <a:gs pos="100000">
                  <a:srgbClr val="A68AD3"/>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nvSpPr>
          <p:spPr>
            <a:xfrm>
              <a:off x="386923" y="4505318"/>
              <a:ext cx="5232480" cy="213104"/>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Blood supply</a:t>
              </a:r>
              <a:endParaRPr b="0" i="0" sz="1800" u="none" cap="none" strike="noStrike">
                <a:solidFill>
                  <a:schemeClr val="lt1"/>
                </a:solidFill>
                <a:latin typeface="Twentieth Century"/>
                <a:ea typeface="Twentieth Century"/>
                <a:cs typeface="Twentieth Century"/>
                <a:sym typeface="Twentieth Century"/>
              </a:endParaRPr>
            </a:p>
          </p:txBody>
        </p:sp>
        <p:sp>
          <p:nvSpPr>
            <p:cNvPr id="187" name="Google Shape;187;p8"/>
            <p:cNvSpPr/>
            <p:nvPr/>
          </p:nvSpPr>
          <p:spPr>
            <a:xfrm>
              <a:off x="0" y="5982750"/>
              <a:ext cx="7507909" cy="529200"/>
            </a:xfrm>
            <a:prstGeom prst="rect">
              <a:avLst/>
            </a:prstGeom>
            <a:solidFill>
              <a:schemeClr val="lt1">
                <a:alpha val="89803"/>
              </a:schemeClr>
            </a:solidFill>
            <a:ln cap="flat" cmpd="sng" w="9525">
              <a:solidFill>
                <a:schemeClr val="accent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
            <p:cNvSpPr txBox="1"/>
            <p:nvPr/>
          </p:nvSpPr>
          <p:spPr>
            <a:xfrm>
              <a:off x="0" y="5982750"/>
              <a:ext cx="7507909" cy="529200"/>
            </a:xfrm>
            <a:prstGeom prst="rect">
              <a:avLst/>
            </a:prstGeom>
            <a:noFill/>
            <a:ln>
              <a:noFill/>
            </a:ln>
          </p:spPr>
          <p:txBody>
            <a:bodyPr anchorCtr="0" anchor="t" bIns="128000" lIns="582675" spcFirstLastPara="1" rIns="582675" wrap="square" tIns="166600">
              <a:noAutofit/>
            </a:bodyPr>
            <a:lstStyle/>
            <a:p>
              <a:pPr indent="-171450" lvl="1" marL="171450" marR="0" rtl="0" algn="l">
                <a:lnSpc>
                  <a:spcPct val="90000"/>
                </a:lnSpc>
                <a:spcBef>
                  <a:spcPts val="0"/>
                </a:spcBef>
                <a:spcAft>
                  <a:spcPts val="0"/>
                </a:spcAft>
                <a:buClr>
                  <a:schemeClr val="dk1"/>
                </a:buClr>
                <a:buSzPts val="1800"/>
                <a:buFont typeface="Twentieth Century"/>
                <a:buChar char="•"/>
              </a:pPr>
              <a:r>
                <a:rPr b="0" i="0" lang="en-US" sz="1800" u="none" cap="none" strike="noStrike">
                  <a:solidFill>
                    <a:schemeClr val="dk1"/>
                  </a:solidFill>
                  <a:latin typeface="Twentieth Century"/>
                  <a:ea typeface="Twentieth Century"/>
                  <a:cs typeface="Twentieth Century"/>
                  <a:sym typeface="Twentieth Century"/>
                </a:rPr>
                <a:t>From the posterior articular branches of the tibial nerve.</a:t>
              </a:r>
              <a:endParaRPr/>
            </a:p>
          </p:txBody>
        </p:sp>
        <p:sp>
          <p:nvSpPr>
            <p:cNvPr id="189" name="Google Shape;189;p8"/>
            <p:cNvSpPr/>
            <p:nvPr/>
          </p:nvSpPr>
          <p:spPr>
            <a:xfrm>
              <a:off x="375395" y="5864670"/>
              <a:ext cx="5255536" cy="236160"/>
            </a:xfrm>
            <a:prstGeom prst="roundRect">
              <a:avLst>
                <a:gd fmla="val 16667" name="adj"/>
              </a:avLst>
            </a:prstGeom>
            <a:gradFill>
              <a:gsLst>
                <a:gs pos="0">
                  <a:srgbClr val="7692B4"/>
                </a:gs>
                <a:gs pos="100000">
                  <a:srgbClr val="84A9D6"/>
                </a:gs>
              </a:gsLst>
              <a:path path="circle">
                <a:fillToRect b="50%" l="50%" r="50%" t="50%"/>
              </a:path>
              <a:tileRect/>
            </a:gradFill>
            <a:ln>
              <a:noFill/>
            </a:ln>
            <a:effectLst>
              <a:outerShdw blurRad="76200" rotWithShape="0" algn="ctr" dir="5400000" dist="2540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txBox="1"/>
            <p:nvPr/>
          </p:nvSpPr>
          <p:spPr>
            <a:xfrm>
              <a:off x="386923" y="5876198"/>
              <a:ext cx="5232480" cy="213104"/>
            </a:xfrm>
            <a:prstGeom prst="rect">
              <a:avLst/>
            </a:prstGeom>
            <a:noFill/>
            <a:ln>
              <a:noFill/>
            </a:ln>
          </p:spPr>
          <p:txBody>
            <a:bodyPr anchorCtr="0" anchor="ctr" bIns="0" lIns="198625" spcFirstLastPara="1" rIns="198625" wrap="square" tIns="0">
              <a:noAutofit/>
            </a:bodyPr>
            <a:lstStyle/>
            <a:p>
              <a:pPr indent="0" lvl="0" marL="0" marR="0" rtl="0" algn="l">
                <a:lnSpc>
                  <a:spcPct val="90000"/>
                </a:lnSpc>
                <a:spcBef>
                  <a:spcPts val="0"/>
                </a:spcBef>
                <a:spcAft>
                  <a:spcPts val="0"/>
                </a:spcAft>
                <a:buClr>
                  <a:schemeClr val="lt1"/>
                </a:buClr>
                <a:buSzPts val="1800"/>
                <a:buFont typeface="Twentieth Century"/>
                <a:buNone/>
              </a:pPr>
              <a:r>
                <a:rPr b="0" i="0" lang="en-US" sz="1800" u="none" cap="none" strike="noStrike">
                  <a:solidFill>
                    <a:schemeClr val="lt1"/>
                  </a:solidFill>
                  <a:latin typeface="Twentieth Century"/>
                  <a:ea typeface="Twentieth Century"/>
                  <a:cs typeface="Twentieth Century"/>
                  <a:sym typeface="Twentieth Century"/>
                </a:rPr>
                <a:t>Innervation</a:t>
              </a:r>
              <a:endParaRPr b="0" i="0" sz="1800" u="none" cap="none" strike="noStrike">
                <a:solidFill>
                  <a:schemeClr val="lt1"/>
                </a:solidFill>
                <a:latin typeface="Twentieth Century"/>
                <a:ea typeface="Twentieth Century"/>
                <a:cs typeface="Twentieth Century"/>
                <a:sym typeface="Twentieth Century"/>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9"/>
          <p:cNvSpPr txBox="1"/>
          <p:nvPr>
            <p:ph type="title"/>
          </p:nvPr>
        </p:nvSpPr>
        <p:spPr>
          <a:xfrm>
            <a:off x="867374" y="519902"/>
            <a:ext cx="6643769"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cap="none">
                <a:solidFill>
                  <a:srgbClr val="191919"/>
                </a:solidFill>
                <a:latin typeface="Twentieth Century"/>
                <a:ea typeface="Twentieth Century"/>
                <a:cs typeface="Twentieth Century"/>
                <a:sym typeface="Twentieth Century"/>
              </a:rPr>
              <a:t>ACL – MECHANISM OF INJURY</a:t>
            </a:r>
            <a:endParaRPr/>
          </a:p>
        </p:txBody>
      </p:sp>
      <p:grpSp>
        <p:nvGrpSpPr>
          <p:cNvPr id="197" name="Google Shape;197;p9"/>
          <p:cNvGrpSpPr/>
          <p:nvPr/>
        </p:nvGrpSpPr>
        <p:grpSpPr>
          <a:xfrm>
            <a:off x="933174" y="2084830"/>
            <a:ext cx="8921752" cy="4121601"/>
            <a:chOff x="9812" y="203779"/>
            <a:chExt cx="8921752" cy="4121601"/>
          </a:xfrm>
        </p:grpSpPr>
        <p:sp>
          <p:nvSpPr>
            <p:cNvPr id="198" name="Google Shape;198;p9"/>
            <p:cNvSpPr/>
            <p:nvPr/>
          </p:nvSpPr>
          <p:spPr>
            <a:xfrm>
              <a:off x="9812" y="1304468"/>
              <a:ext cx="3562454" cy="3018445"/>
            </a:xfrm>
            <a:prstGeom prst="rect">
              <a:avLst/>
            </a:prstGeom>
            <a:blipFill rotWithShape="1">
              <a:blip r:embed="rId3">
                <a:alphaModFix/>
              </a:blip>
              <a:stretch>
                <a:fillRect b="-7999" l="0" r="0" t="-7998"/>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3455225" y="1547950"/>
              <a:ext cx="1689263" cy="1758190"/>
            </a:xfrm>
            <a:prstGeom prst="roundRect">
              <a:avLst>
                <a:gd fmla="val 10000" name="adj"/>
              </a:avLst>
            </a:prstGeom>
            <a:solidFill>
              <a:schemeClr val="lt1">
                <a:alpha val="89803"/>
              </a:schemeClr>
            </a:solidFill>
            <a:ln cap="flat" cmpd="sng" w="9525">
              <a:solidFill>
                <a:srgbClr val="F2A346"/>
              </a:solidFill>
              <a:prstDash val="solid"/>
              <a:round/>
              <a:headEnd len="sm" w="sm" type="none"/>
              <a:tailEnd len="sm" w="sm" type="none"/>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txBox="1"/>
            <p:nvPr/>
          </p:nvSpPr>
          <p:spPr>
            <a:xfrm>
              <a:off x="3504702" y="1597427"/>
              <a:ext cx="1590309" cy="1659236"/>
            </a:xfrm>
            <a:prstGeom prst="rect">
              <a:avLst/>
            </a:prstGeom>
            <a:noFill/>
            <a:ln>
              <a:noFill/>
            </a:ln>
          </p:spPr>
          <p:txBody>
            <a:bodyPr anchorCtr="0" anchor="ctr" bIns="72375" lIns="72375" spcFirstLastPara="1" rIns="72375" wrap="square" tIns="72375">
              <a:noAutofit/>
            </a:bodyPr>
            <a:lstStyle/>
            <a:p>
              <a:pPr indent="0" lvl="0" marL="0" marR="0" rtl="0" algn="l">
                <a:lnSpc>
                  <a:spcPct val="90000"/>
                </a:lnSpc>
                <a:spcBef>
                  <a:spcPts val="0"/>
                </a:spcBef>
                <a:spcAft>
                  <a:spcPts val="0"/>
                </a:spcAft>
                <a:buClr>
                  <a:schemeClr val="dk1"/>
                </a:buClr>
                <a:buSzPts val="1900"/>
                <a:buFont typeface="Twentieth Century"/>
                <a:buNone/>
              </a:pPr>
              <a:r>
                <a:rPr b="0" i="1" lang="en-US" sz="1900" u="none" cap="none" strike="noStrike">
                  <a:solidFill>
                    <a:schemeClr val="dk1"/>
                  </a:solidFill>
                  <a:latin typeface="Twentieth Century"/>
                  <a:ea typeface="Twentieth Century"/>
                  <a:cs typeface="Twentieth Century"/>
                  <a:sym typeface="Twentieth Century"/>
                </a:rPr>
                <a:t>The tibia translates anteriorly while knee is in slight flexion and valgus</a:t>
              </a:r>
              <a:endParaRPr b="0" i="0" sz="1900" u="none" cap="none" strike="noStrike">
                <a:solidFill>
                  <a:schemeClr val="dk1"/>
                </a:solidFill>
                <a:latin typeface="Twentieth Century"/>
                <a:ea typeface="Twentieth Century"/>
                <a:cs typeface="Twentieth Century"/>
                <a:sym typeface="Twentieth Century"/>
              </a:endParaRPr>
            </a:p>
          </p:txBody>
        </p:sp>
        <p:sp>
          <p:nvSpPr>
            <p:cNvPr id="201" name="Google Shape;201;p9"/>
            <p:cNvSpPr/>
            <p:nvPr/>
          </p:nvSpPr>
          <p:spPr>
            <a:xfrm>
              <a:off x="52597" y="203779"/>
              <a:ext cx="3581406" cy="983035"/>
            </a:xfrm>
            <a:prstGeom prst="rect">
              <a:avLst/>
            </a:prstGeom>
            <a:gradFill>
              <a:gsLst>
                <a:gs pos="0">
                  <a:srgbClr val="E0973F"/>
                </a:gs>
                <a:gs pos="100000">
                  <a:srgbClr val="FEAD4A"/>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txBox="1"/>
            <p:nvPr/>
          </p:nvSpPr>
          <p:spPr>
            <a:xfrm>
              <a:off x="52597" y="203779"/>
              <a:ext cx="3581406" cy="983035"/>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Twentieth Century"/>
                <a:buNone/>
              </a:pPr>
              <a:r>
                <a:rPr b="0" i="0" lang="en-US" sz="2400" u="none" cap="none" strike="noStrike">
                  <a:solidFill>
                    <a:schemeClr val="lt1"/>
                  </a:solidFill>
                  <a:latin typeface="Twentieth Century"/>
                  <a:ea typeface="Twentieth Century"/>
                  <a:cs typeface="Twentieth Century"/>
                  <a:sym typeface="Twentieth Century"/>
                </a:rPr>
                <a:t>1- Non-contact Pivoting Injury (Most common)</a:t>
              </a:r>
              <a:endParaRPr b="0" i="0" sz="2400" u="none" cap="none" strike="noStrike">
                <a:solidFill>
                  <a:schemeClr val="lt1"/>
                </a:solidFill>
                <a:latin typeface="Twentieth Century"/>
                <a:ea typeface="Twentieth Century"/>
                <a:cs typeface="Twentieth Century"/>
                <a:sym typeface="Twentieth Century"/>
              </a:endParaRPr>
            </a:p>
          </p:txBody>
        </p:sp>
        <p:sp>
          <p:nvSpPr>
            <p:cNvPr id="203" name="Google Shape;203;p9"/>
            <p:cNvSpPr/>
            <p:nvPr/>
          </p:nvSpPr>
          <p:spPr>
            <a:xfrm>
              <a:off x="5361985" y="1306935"/>
              <a:ext cx="3562454" cy="3018445"/>
            </a:xfrm>
            <a:prstGeom prst="rect">
              <a:avLst/>
            </a:prstGeom>
            <a:blipFill rotWithShape="1">
              <a:blip r:embed="rId4">
                <a:alphaModFix/>
              </a:blip>
              <a:stretch>
                <a:fillRect b="-22999" l="0" r="0" t="-22999"/>
              </a:stretch>
            </a:blip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5361985" y="203779"/>
              <a:ext cx="3569579" cy="940623"/>
            </a:xfrm>
            <a:prstGeom prst="rect">
              <a:avLst/>
            </a:prstGeom>
            <a:gradFill>
              <a:gsLst>
                <a:gs pos="0">
                  <a:srgbClr val="D4AD23"/>
                </a:gs>
                <a:gs pos="100000">
                  <a:srgbClr val="FFD23D"/>
                </a:gs>
              </a:gsLst>
              <a:path path="circle">
                <a:fillToRect b="50%" l="50%" r="50%" t="50%"/>
              </a:path>
              <a:tileRect/>
            </a:gradFill>
            <a:ln>
              <a:noFill/>
            </a:ln>
            <a:effectLst>
              <a:outerShdw blurRad="50800" rotWithShape="0" algn="ctr" dir="5400000" dist="12700">
                <a:srgbClr val="000000">
                  <a:alpha val="4980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txBox="1"/>
            <p:nvPr/>
          </p:nvSpPr>
          <p:spPr>
            <a:xfrm>
              <a:off x="5361985" y="203779"/>
              <a:ext cx="3569579" cy="940623"/>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Twentieth Century"/>
                <a:buNone/>
              </a:pPr>
              <a:r>
                <a:rPr b="0" i="0" lang="en-US" sz="2400" u="none" cap="none" strike="noStrike">
                  <a:solidFill>
                    <a:schemeClr val="lt1"/>
                  </a:solidFill>
                  <a:latin typeface="Twentieth Century"/>
                  <a:ea typeface="Twentieth Century"/>
                  <a:cs typeface="Twentieth Century"/>
                  <a:sym typeface="Twentieth Century"/>
                </a:rPr>
                <a:t>2- Blow to the Lateral Aspect of the Knee</a:t>
              </a:r>
              <a:endParaRPr b="0" i="0" sz="2400" u="none" cap="none" strike="noStrike">
                <a:solidFill>
                  <a:schemeClr val="lt1"/>
                </a:solidFill>
                <a:latin typeface="Twentieth Century"/>
                <a:ea typeface="Twentieth Century"/>
                <a:cs typeface="Twentieth Century"/>
                <a:sym typeface="Twentieth Century"/>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Integral">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2020-09-21T10:59:13Z</dcterms:created>
  <dc:creator>لانا السباتين</dc:creator>
</cp:coreProperties>
</file>