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76" r:id="rId5"/>
    <p:sldId id="277" r:id="rId6"/>
    <p:sldId id="278" r:id="rId7"/>
    <p:sldId id="259" r:id="rId8"/>
    <p:sldId id="260" r:id="rId9"/>
    <p:sldId id="261" r:id="rId10"/>
    <p:sldId id="286" r:id="rId11"/>
    <p:sldId id="279" r:id="rId12"/>
    <p:sldId id="262" r:id="rId13"/>
    <p:sldId id="280" r:id="rId14"/>
    <p:sldId id="282" r:id="rId15"/>
    <p:sldId id="281" r:id="rId16"/>
    <p:sldId id="263" r:id="rId17"/>
    <p:sldId id="264" r:id="rId18"/>
    <p:sldId id="265" r:id="rId19"/>
    <p:sldId id="283" r:id="rId20"/>
    <p:sldId id="284" r:id="rId21"/>
    <p:sldId id="266" r:id="rId22"/>
    <p:sldId id="267" r:id="rId23"/>
    <p:sldId id="285" r:id="rId24"/>
    <p:sldId id="287" r:id="rId25"/>
    <p:sldId id="269" r:id="rId26"/>
    <p:sldId id="270" r:id="rId27"/>
  </p:sldIdLst>
  <p:sldSz cx="12192000" cy="6858000"/>
  <p:notesSz cx="6858000" cy="9144000"/>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B2256CD-4768-F179-3C19-E5A7E108B6DC}"/>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AE"/>
          </a:p>
        </p:txBody>
      </p:sp>
      <p:sp>
        <p:nvSpPr>
          <p:cNvPr id="3" name="عنوان فرعي 2">
            <a:extLst>
              <a:ext uri="{FF2B5EF4-FFF2-40B4-BE49-F238E27FC236}">
                <a16:creationId xmlns:a16="http://schemas.microsoft.com/office/drawing/2014/main" id="{EBB32D02-E5FC-9CF8-DEB7-51C27765D7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AE"/>
          </a:p>
        </p:txBody>
      </p:sp>
      <p:sp>
        <p:nvSpPr>
          <p:cNvPr id="4" name="عنصر نائب للتاريخ 3">
            <a:extLst>
              <a:ext uri="{FF2B5EF4-FFF2-40B4-BE49-F238E27FC236}">
                <a16:creationId xmlns:a16="http://schemas.microsoft.com/office/drawing/2014/main" id="{D564EFBD-39CB-9552-3AA7-02945D9EED4B}"/>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5" name="عنصر نائب للتذييل 4">
            <a:extLst>
              <a:ext uri="{FF2B5EF4-FFF2-40B4-BE49-F238E27FC236}">
                <a16:creationId xmlns:a16="http://schemas.microsoft.com/office/drawing/2014/main" id="{8584BA7D-F884-932A-A61B-FFC67DD29C20}"/>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DBF60FB6-159C-10E5-378D-7C9A693BBCAD}"/>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68854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0701F6C-B383-A2B3-98A7-BE1F627B42E2}"/>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645E7381-6186-5D94-9D0B-9932AC3A097A}"/>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816BA44C-66EB-27CE-C2FF-B10F48C213F3}"/>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5" name="عنصر نائب للتذييل 4">
            <a:extLst>
              <a:ext uri="{FF2B5EF4-FFF2-40B4-BE49-F238E27FC236}">
                <a16:creationId xmlns:a16="http://schemas.microsoft.com/office/drawing/2014/main" id="{0B267BBA-1A29-9B39-0D49-31D2313FB9E9}"/>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0381C0F7-9D79-120D-184D-82AD9C4DBBB6}"/>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1289405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86F7B09-82CE-DE43-7570-26C2649B9469}"/>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AE"/>
          </a:p>
        </p:txBody>
      </p:sp>
      <p:sp>
        <p:nvSpPr>
          <p:cNvPr id="3" name="عنصر نائب للعنوان العمودي 2">
            <a:extLst>
              <a:ext uri="{FF2B5EF4-FFF2-40B4-BE49-F238E27FC236}">
                <a16:creationId xmlns:a16="http://schemas.microsoft.com/office/drawing/2014/main" id="{0656893A-11E4-4DEB-F06A-8F37E66ABC9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34EEB168-5E86-CFA6-BFAD-544656839F71}"/>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5" name="عنصر نائب للتذييل 4">
            <a:extLst>
              <a:ext uri="{FF2B5EF4-FFF2-40B4-BE49-F238E27FC236}">
                <a16:creationId xmlns:a16="http://schemas.microsoft.com/office/drawing/2014/main" id="{59F920B1-703D-A852-D5C5-C52CE1C84C30}"/>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663A3308-A189-8AD8-06F8-BBB6B2D31E1D}"/>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299251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7956932-40CF-EC4C-297C-F40B75D2A6C9}"/>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683F1180-B87A-319E-58A5-8E8A958F9604}"/>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5EEC8A36-6F65-52CB-168C-E677F29E8085}"/>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5" name="عنصر نائب للتذييل 4">
            <a:extLst>
              <a:ext uri="{FF2B5EF4-FFF2-40B4-BE49-F238E27FC236}">
                <a16:creationId xmlns:a16="http://schemas.microsoft.com/office/drawing/2014/main" id="{E4B80995-E5E0-E2CD-724C-AC39077EAC21}"/>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72B03C2C-E4DB-05AD-2677-71C89CC35348}"/>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119649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76AA72-F89E-3AC4-A7C0-E2A242468E29}"/>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1C255141-7CD8-FB7A-1676-ECD4955F65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95E2EFA2-DDDA-EFCB-DB63-CC7130180295}"/>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5" name="عنصر نائب للتذييل 4">
            <a:extLst>
              <a:ext uri="{FF2B5EF4-FFF2-40B4-BE49-F238E27FC236}">
                <a16:creationId xmlns:a16="http://schemas.microsoft.com/office/drawing/2014/main" id="{A61A4A83-D039-FDF3-4588-3D717A07EB59}"/>
              </a:ext>
            </a:extLst>
          </p:cNvPr>
          <p:cNvSpPr>
            <a:spLocks noGrp="1"/>
          </p:cNvSpPr>
          <p:nvPr>
            <p:ph type="ftr" sz="quarter" idx="11"/>
          </p:nvPr>
        </p:nvSpPr>
        <p:spPr/>
        <p:txBody>
          <a:bodyPr/>
          <a:lstStyle/>
          <a:p>
            <a:endParaRPr lang="ar-AE"/>
          </a:p>
        </p:txBody>
      </p:sp>
      <p:sp>
        <p:nvSpPr>
          <p:cNvPr id="6" name="عنصر نائب لرقم الشريحة 5">
            <a:extLst>
              <a:ext uri="{FF2B5EF4-FFF2-40B4-BE49-F238E27FC236}">
                <a16:creationId xmlns:a16="http://schemas.microsoft.com/office/drawing/2014/main" id="{9E054AC6-F2AF-E7A5-2B7B-E11510924D8D}"/>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378116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F979424-23F1-A401-7F2B-3FC497601780}"/>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593A46B4-0F53-2485-2878-D0E4A6E06754}"/>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محتوى 3">
            <a:extLst>
              <a:ext uri="{FF2B5EF4-FFF2-40B4-BE49-F238E27FC236}">
                <a16:creationId xmlns:a16="http://schemas.microsoft.com/office/drawing/2014/main" id="{82D5570D-106C-49F9-7044-8772E799526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تاريخ 4">
            <a:extLst>
              <a:ext uri="{FF2B5EF4-FFF2-40B4-BE49-F238E27FC236}">
                <a16:creationId xmlns:a16="http://schemas.microsoft.com/office/drawing/2014/main" id="{0130C4D5-2595-C107-DE0A-73D5BDA2F6D5}"/>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6" name="عنصر نائب للتذييل 5">
            <a:extLst>
              <a:ext uri="{FF2B5EF4-FFF2-40B4-BE49-F238E27FC236}">
                <a16:creationId xmlns:a16="http://schemas.microsoft.com/office/drawing/2014/main" id="{08D481D6-6A48-D841-2188-1F81656D1027}"/>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CDD5527E-5A29-CC2D-84DC-F7AB9BCC9C81}"/>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10057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BAADD1-F297-518E-A090-893023EE12C3}"/>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DD1F77A2-3D60-9723-A5A6-740647821F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71061C96-C9F8-645F-C2CB-7FE8AAF5E15F}"/>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5" name="عنصر نائب للنص 4">
            <a:extLst>
              <a:ext uri="{FF2B5EF4-FFF2-40B4-BE49-F238E27FC236}">
                <a16:creationId xmlns:a16="http://schemas.microsoft.com/office/drawing/2014/main" id="{20A55952-DC58-491A-27C2-5897AAE784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DD440806-709A-941D-929F-EF2A3C81CD3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7" name="عنصر نائب للتاريخ 6">
            <a:extLst>
              <a:ext uri="{FF2B5EF4-FFF2-40B4-BE49-F238E27FC236}">
                <a16:creationId xmlns:a16="http://schemas.microsoft.com/office/drawing/2014/main" id="{D454B576-F284-7AFF-E4E6-32BC0800F215}"/>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8" name="عنصر نائب للتذييل 7">
            <a:extLst>
              <a:ext uri="{FF2B5EF4-FFF2-40B4-BE49-F238E27FC236}">
                <a16:creationId xmlns:a16="http://schemas.microsoft.com/office/drawing/2014/main" id="{3DC4DD56-6701-C321-9B5D-BE0DAC50F692}"/>
              </a:ext>
            </a:extLst>
          </p:cNvPr>
          <p:cNvSpPr>
            <a:spLocks noGrp="1"/>
          </p:cNvSpPr>
          <p:nvPr>
            <p:ph type="ftr" sz="quarter" idx="11"/>
          </p:nvPr>
        </p:nvSpPr>
        <p:spPr/>
        <p:txBody>
          <a:bodyPr/>
          <a:lstStyle/>
          <a:p>
            <a:endParaRPr lang="ar-AE"/>
          </a:p>
        </p:txBody>
      </p:sp>
      <p:sp>
        <p:nvSpPr>
          <p:cNvPr id="9" name="عنصر نائب لرقم الشريحة 8">
            <a:extLst>
              <a:ext uri="{FF2B5EF4-FFF2-40B4-BE49-F238E27FC236}">
                <a16:creationId xmlns:a16="http://schemas.microsoft.com/office/drawing/2014/main" id="{729860EE-FB0B-6602-3AC6-9F7FEEA6920E}"/>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312068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358C47F-E56C-904E-3D8B-16B44F8E7F36}"/>
              </a:ext>
            </a:extLst>
          </p:cNvPr>
          <p:cNvSpPr>
            <a:spLocks noGrp="1"/>
          </p:cNvSpPr>
          <p:nvPr>
            <p:ph type="title"/>
          </p:nvPr>
        </p:nvSpPr>
        <p:spPr/>
        <p:txBody>
          <a:bodyPr/>
          <a:lstStyle/>
          <a:p>
            <a:r>
              <a:rPr lang="ar-SA"/>
              <a:t>انقر لتحرير نمط عنوان الشكل الرئيسي</a:t>
            </a:r>
            <a:endParaRPr lang="ar-AE"/>
          </a:p>
        </p:txBody>
      </p:sp>
      <p:sp>
        <p:nvSpPr>
          <p:cNvPr id="3" name="عنصر نائب للتاريخ 2">
            <a:extLst>
              <a:ext uri="{FF2B5EF4-FFF2-40B4-BE49-F238E27FC236}">
                <a16:creationId xmlns:a16="http://schemas.microsoft.com/office/drawing/2014/main" id="{6938FE4B-5D5E-B938-450F-FB821C413333}"/>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4" name="عنصر نائب للتذييل 3">
            <a:extLst>
              <a:ext uri="{FF2B5EF4-FFF2-40B4-BE49-F238E27FC236}">
                <a16:creationId xmlns:a16="http://schemas.microsoft.com/office/drawing/2014/main" id="{65A8FBC2-6562-C466-BEC7-B5049FB62B06}"/>
              </a:ext>
            </a:extLst>
          </p:cNvPr>
          <p:cNvSpPr>
            <a:spLocks noGrp="1"/>
          </p:cNvSpPr>
          <p:nvPr>
            <p:ph type="ftr" sz="quarter" idx="11"/>
          </p:nvPr>
        </p:nvSpPr>
        <p:spPr/>
        <p:txBody>
          <a:bodyPr/>
          <a:lstStyle/>
          <a:p>
            <a:endParaRPr lang="ar-AE"/>
          </a:p>
        </p:txBody>
      </p:sp>
      <p:sp>
        <p:nvSpPr>
          <p:cNvPr id="5" name="عنصر نائب لرقم الشريحة 4">
            <a:extLst>
              <a:ext uri="{FF2B5EF4-FFF2-40B4-BE49-F238E27FC236}">
                <a16:creationId xmlns:a16="http://schemas.microsoft.com/office/drawing/2014/main" id="{CBF02666-5FC9-AEE1-7EB7-569DF984551A}"/>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284091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81E979FB-4423-20F5-1B86-61FF4406C0B7}"/>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3" name="عنصر نائب للتذييل 2">
            <a:extLst>
              <a:ext uri="{FF2B5EF4-FFF2-40B4-BE49-F238E27FC236}">
                <a16:creationId xmlns:a16="http://schemas.microsoft.com/office/drawing/2014/main" id="{7415498A-E24C-43DC-7C75-62B194F1F952}"/>
              </a:ext>
            </a:extLst>
          </p:cNvPr>
          <p:cNvSpPr>
            <a:spLocks noGrp="1"/>
          </p:cNvSpPr>
          <p:nvPr>
            <p:ph type="ftr" sz="quarter" idx="11"/>
          </p:nvPr>
        </p:nvSpPr>
        <p:spPr/>
        <p:txBody>
          <a:bodyPr/>
          <a:lstStyle/>
          <a:p>
            <a:endParaRPr lang="ar-AE"/>
          </a:p>
        </p:txBody>
      </p:sp>
      <p:sp>
        <p:nvSpPr>
          <p:cNvPr id="4" name="عنصر نائب لرقم الشريحة 3">
            <a:extLst>
              <a:ext uri="{FF2B5EF4-FFF2-40B4-BE49-F238E27FC236}">
                <a16:creationId xmlns:a16="http://schemas.microsoft.com/office/drawing/2014/main" id="{F6FF99A1-E79D-4CBC-67BE-DB3AD434E01F}"/>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354576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FB28F1A-EACC-D3AA-630E-A754E5C47EAA}"/>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محتوى 2">
            <a:extLst>
              <a:ext uri="{FF2B5EF4-FFF2-40B4-BE49-F238E27FC236}">
                <a16:creationId xmlns:a16="http://schemas.microsoft.com/office/drawing/2014/main" id="{8914A661-27AE-63F7-FE25-2691F23EC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نص 3">
            <a:extLst>
              <a:ext uri="{FF2B5EF4-FFF2-40B4-BE49-F238E27FC236}">
                <a16:creationId xmlns:a16="http://schemas.microsoft.com/office/drawing/2014/main" id="{E74ADE46-8A36-8F34-148A-D4C421849D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A5432A8-7EC1-43FE-7F37-919ED9477A6A}"/>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6" name="عنصر نائب للتذييل 5">
            <a:extLst>
              <a:ext uri="{FF2B5EF4-FFF2-40B4-BE49-F238E27FC236}">
                <a16:creationId xmlns:a16="http://schemas.microsoft.com/office/drawing/2014/main" id="{63240E5E-CED4-0497-2E85-4B1125A200BF}"/>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C0AF9268-60BE-FF43-7981-143156CDA0B8}"/>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2225924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0A35B2-9253-9E2A-D179-295548681B9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AE"/>
          </a:p>
        </p:txBody>
      </p:sp>
      <p:sp>
        <p:nvSpPr>
          <p:cNvPr id="3" name="عنصر نائب للصورة 2">
            <a:extLst>
              <a:ext uri="{FF2B5EF4-FFF2-40B4-BE49-F238E27FC236}">
                <a16:creationId xmlns:a16="http://schemas.microsoft.com/office/drawing/2014/main" id="{E5701D79-FF12-B3FB-36A5-384006EB7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a:extLst>
              <a:ext uri="{FF2B5EF4-FFF2-40B4-BE49-F238E27FC236}">
                <a16:creationId xmlns:a16="http://schemas.microsoft.com/office/drawing/2014/main" id="{F582D0EC-F9C9-906D-762A-7DDFC780D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5F98F925-42FF-E3C4-B558-0F4792001E6F}"/>
              </a:ext>
            </a:extLst>
          </p:cNvPr>
          <p:cNvSpPr>
            <a:spLocks noGrp="1"/>
          </p:cNvSpPr>
          <p:nvPr>
            <p:ph type="dt" sz="half" idx="10"/>
          </p:nvPr>
        </p:nvSpPr>
        <p:spPr/>
        <p:txBody>
          <a:bodyPr/>
          <a:lstStyle/>
          <a:p>
            <a:fld id="{916F7DB9-1364-7C4C-9D9F-5218A4196164}" type="datetimeFigureOut">
              <a:rPr lang="ar-AE" smtClean="0"/>
              <a:t>23/01/1445</a:t>
            </a:fld>
            <a:endParaRPr lang="ar-AE"/>
          </a:p>
        </p:txBody>
      </p:sp>
      <p:sp>
        <p:nvSpPr>
          <p:cNvPr id="6" name="عنصر نائب للتذييل 5">
            <a:extLst>
              <a:ext uri="{FF2B5EF4-FFF2-40B4-BE49-F238E27FC236}">
                <a16:creationId xmlns:a16="http://schemas.microsoft.com/office/drawing/2014/main" id="{EAEB25E1-DD7E-FE61-0429-CFA848400E7A}"/>
              </a:ext>
            </a:extLst>
          </p:cNvPr>
          <p:cNvSpPr>
            <a:spLocks noGrp="1"/>
          </p:cNvSpPr>
          <p:nvPr>
            <p:ph type="ftr" sz="quarter" idx="11"/>
          </p:nvPr>
        </p:nvSpPr>
        <p:spPr/>
        <p:txBody>
          <a:bodyPr/>
          <a:lstStyle/>
          <a:p>
            <a:endParaRPr lang="ar-AE"/>
          </a:p>
        </p:txBody>
      </p:sp>
      <p:sp>
        <p:nvSpPr>
          <p:cNvPr id="7" name="عنصر نائب لرقم الشريحة 6">
            <a:extLst>
              <a:ext uri="{FF2B5EF4-FFF2-40B4-BE49-F238E27FC236}">
                <a16:creationId xmlns:a16="http://schemas.microsoft.com/office/drawing/2014/main" id="{9D180CA8-375E-FD87-13C5-7E3DD5814D25}"/>
              </a:ext>
            </a:extLst>
          </p:cNvPr>
          <p:cNvSpPr>
            <a:spLocks noGrp="1"/>
          </p:cNvSpPr>
          <p:nvPr>
            <p:ph type="sldNum" sz="quarter" idx="12"/>
          </p:nvPr>
        </p:nvSpPr>
        <p:spPr/>
        <p:txBody>
          <a:bodyPr/>
          <a:lstStyle/>
          <a:p>
            <a:fld id="{4FDB1635-74D4-E543-B09E-6C1D267A0AEE}" type="slidenum">
              <a:rPr lang="ar-AE" smtClean="0"/>
              <a:t>‹#›</a:t>
            </a:fld>
            <a:endParaRPr lang="ar-AE"/>
          </a:p>
        </p:txBody>
      </p:sp>
    </p:spTree>
    <p:extLst>
      <p:ext uri="{BB962C8B-B14F-4D97-AF65-F5344CB8AC3E}">
        <p14:creationId xmlns:p14="http://schemas.microsoft.com/office/powerpoint/2010/main" val="2504225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9D437FA4-FD6B-A077-8E82-9D1CCD131D00}"/>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AE"/>
          </a:p>
        </p:txBody>
      </p:sp>
      <p:sp>
        <p:nvSpPr>
          <p:cNvPr id="3" name="عنصر نائب للنص 2">
            <a:extLst>
              <a:ext uri="{FF2B5EF4-FFF2-40B4-BE49-F238E27FC236}">
                <a16:creationId xmlns:a16="http://schemas.microsoft.com/office/drawing/2014/main" id="{52245010-68C8-4E22-45AE-1D0B7503A6A8}"/>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AE"/>
          </a:p>
        </p:txBody>
      </p:sp>
      <p:sp>
        <p:nvSpPr>
          <p:cNvPr id="4" name="عنصر نائب للتاريخ 3">
            <a:extLst>
              <a:ext uri="{FF2B5EF4-FFF2-40B4-BE49-F238E27FC236}">
                <a16:creationId xmlns:a16="http://schemas.microsoft.com/office/drawing/2014/main" id="{A0E57283-4E71-52C8-70CC-8755EBF1078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16F7DB9-1364-7C4C-9D9F-5218A4196164}" type="datetimeFigureOut">
              <a:rPr lang="ar-AE" smtClean="0"/>
              <a:t>23/01/1445</a:t>
            </a:fld>
            <a:endParaRPr lang="ar-AE"/>
          </a:p>
        </p:txBody>
      </p:sp>
      <p:sp>
        <p:nvSpPr>
          <p:cNvPr id="5" name="عنصر نائب للتذييل 4">
            <a:extLst>
              <a:ext uri="{FF2B5EF4-FFF2-40B4-BE49-F238E27FC236}">
                <a16:creationId xmlns:a16="http://schemas.microsoft.com/office/drawing/2014/main" id="{ED91B5E6-FA39-D58F-3881-BADEE3DD54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عنصر نائب لرقم الشريحة 5">
            <a:extLst>
              <a:ext uri="{FF2B5EF4-FFF2-40B4-BE49-F238E27FC236}">
                <a16:creationId xmlns:a16="http://schemas.microsoft.com/office/drawing/2014/main" id="{9CAFF567-1238-1630-39C8-05D83EAFD688}"/>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FDB1635-74D4-E543-B09E-6C1D267A0AEE}" type="slidenum">
              <a:rPr lang="ar-AE" smtClean="0"/>
              <a:t>‹#›</a:t>
            </a:fld>
            <a:endParaRPr lang="ar-AE"/>
          </a:p>
        </p:txBody>
      </p:sp>
    </p:spTree>
    <p:extLst>
      <p:ext uri="{BB962C8B-B14F-4D97-AF65-F5344CB8AC3E}">
        <p14:creationId xmlns:p14="http://schemas.microsoft.com/office/powerpoint/2010/main" val="211363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3.jpeg" /><Relationship Id="rId2" Type="http://schemas.openxmlformats.org/officeDocument/2006/relationships/image" Target="../media/image12.jpeg" /><Relationship Id="rId1" Type="http://schemas.openxmlformats.org/officeDocument/2006/relationships/slideLayout" Target="../slideLayouts/slideLayout2.xml" /><Relationship Id="rId5" Type="http://schemas.openxmlformats.org/officeDocument/2006/relationships/image" Target="../media/image15.jpeg" /><Relationship Id="rId4" Type="http://schemas.openxmlformats.org/officeDocument/2006/relationships/image" Target="../media/image14.jpeg" /></Relationships>
</file>

<file path=ppt/slides/_rels/slide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14.xml.rels><?xml version="1.0" encoding="UTF-8" standalone="yes"?>
<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20.jpeg" /><Relationship Id="rId1" Type="http://schemas.openxmlformats.org/officeDocument/2006/relationships/slideLayout" Target="../slideLayouts/slideLayout2.xml" /><Relationship Id="rId5" Type="http://schemas.openxmlformats.org/officeDocument/2006/relationships/image" Target="../media/image23.jpeg" /><Relationship Id="rId4" Type="http://schemas.openxmlformats.org/officeDocument/2006/relationships/image" Target="../media/image22.jpeg" /></Relationships>
</file>

<file path=ppt/slides/_rels/slide16.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6.svg" /><Relationship Id="rId2" Type="http://schemas.openxmlformats.org/officeDocument/2006/relationships/image" Target="../media/image25.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7.jpe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32.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34.jpeg" /><Relationship Id="rId2" Type="http://schemas.openxmlformats.org/officeDocument/2006/relationships/image" Target="../media/image33.jpe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35.sv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36.jpe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4.svg" /><Relationship Id="rId2" Type="http://schemas.openxmlformats.org/officeDocument/2006/relationships/image" Target="../media/image3.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radiologic figure of a skeleton">
            <a:extLst>
              <a:ext uri="{FF2B5EF4-FFF2-40B4-BE49-F238E27FC236}">
                <a16:creationId xmlns:a16="http://schemas.microsoft.com/office/drawing/2014/main" id="{F431F457-62B4-F5D3-5D20-94234CFF6E49}"/>
              </a:ext>
            </a:extLst>
          </p:cNvPr>
          <p:cNvPicPr>
            <a:picLocks noChangeAspect="1"/>
          </p:cNvPicPr>
          <p:nvPr/>
        </p:nvPicPr>
        <p:blipFill rotWithShape="1">
          <a:blip r:embed="rId2"/>
          <a:srcRect l="6589" r="-1" b="-1"/>
          <a:stretch/>
        </p:blipFill>
        <p:spPr>
          <a:xfrm>
            <a:off x="1109382" y="10"/>
            <a:ext cx="11082616"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عنوان 1">
            <a:extLst>
              <a:ext uri="{FF2B5EF4-FFF2-40B4-BE49-F238E27FC236}">
                <a16:creationId xmlns:a16="http://schemas.microsoft.com/office/drawing/2014/main" id="{BD536465-3A18-9B61-DB2A-1ADAC2EC0E34}"/>
              </a:ext>
            </a:extLst>
          </p:cNvPr>
          <p:cNvSpPr>
            <a:spLocks noGrp="1"/>
          </p:cNvSpPr>
          <p:nvPr>
            <p:ph type="ctrTitle"/>
          </p:nvPr>
        </p:nvSpPr>
        <p:spPr>
          <a:xfrm>
            <a:off x="-497544" y="897360"/>
            <a:ext cx="6593542" cy="1899912"/>
          </a:xfrm>
        </p:spPr>
        <p:txBody>
          <a:bodyPr vert="horz" lIns="91440" tIns="45720" rIns="91440" bIns="45720" rtlCol="0" anchor="ctr">
            <a:noAutofit/>
          </a:bodyPr>
          <a:lstStyle/>
          <a:p>
            <a:pPr rtl="0"/>
            <a:r>
              <a:rPr lang="en-US" sz="4800" b="1" dirty="0"/>
              <a:t>Spinal Congenital Anomalies </a:t>
            </a:r>
            <a:br>
              <a:rPr lang="en-US" sz="4800" b="1" dirty="0"/>
            </a:br>
            <a:r>
              <a:rPr lang="en-US" sz="4800" b="1" dirty="0"/>
              <a:t>( Spinal </a:t>
            </a:r>
            <a:r>
              <a:rPr lang="en-US" sz="4800" b="1" dirty="0" err="1"/>
              <a:t>Dysraphism</a:t>
            </a:r>
            <a:r>
              <a:rPr lang="en-US" sz="4800" b="1" dirty="0"/>
              <a:t> )</a:t>
            </a:r>
          </a:p>
        </p:txBody>
      </p:sp>
      <p:sp>
        <p:nvSpPr>
          <p:cNvPr id="3" name="عنوان فرعي 2">
            <a:extLst>
              <a:ext uri="{FF2B5EF4-FFF2-40B4-BE49-F238E27FC236}">
                <a16:creationId xmlns:a16="http://schemas.microsoft.com/office/drawing/2014/main" id="{01C4701E-B58D-8127-C694-4A1C248D2F71}"/>
              </a:ext>
            </a:extLst>
          </p:cNvPr>
          <p:cNvSpPr>
            <a:spLocks noGrp="1"/>
          </p:cNvSpPr>
          <p:nvPr>
            <p:ph type="subTitle" idx="1"/>
          </p:nvPr>
        </p:nvSpPr>
        <p:spPr>
          <a:xfrm>
            <a:off x="888132" y="3429000"/>
            <a:ext cx="3822189" cy="3742762"/>
          </a:xfrm>
        </p:spPr>
        <p:txBody>
          <a:bodyPr vert="horz" lIns="91440" tIns="45720" rIns="91440" bIns="45720" rtlCol="0">
            <a:normAutofit/>
          </a:bodyPr>
          <a:lstStyle/>
          <a:p>
            <a:pPr indent="-228600" algn="l" rtl="0">
              <a:buFont typeface="Arial" panose="020B0604020202020204" pitchFamily="34" charset="0"/>
              <a:buChar char="•"/>
            </a:pPr>
            <a:endParaRPr lang="en-US" sz="2000" dirty="0"/>
          </a:p>
          <a:p>
            <a:pPr indent="-228600" algn="l" rtl="0">
              <a:buFont typeface="Arial" panose="020B0604020202020204" pitchFamily="34" charset="0"/>
              <a:buChar char="•"/>
            </a:pPr>
            <a:endParaRPr lang="en-US" sz="2000" dirty="0"/>
          </a:p>
          <a:p>
            <a:pPr rtl="0"/>
            <a:r>
              <a:rPr lang="en-US" sz="2800" dirty="0"/>
              <a:t>Done by : </a:t>
            </a:r>
          </a:p>
          <a:p>
            <a:pPr rtl="0"/>
            <a:r>
              <a:rPr lang="en-US" sz="2800" dirty="0" err="1"/>
              <a:t>Tala</a:t>
            </a:r>
            <a:r>
              <a:rPr lang="en-US" sz="2800" dirty="0"/>
              <a:t> </a:t>
            </a:r>
            <a:r>
              <a:rPr lang="en-US" sz="2800" dirty="0" err="1"/>
              <a:t>Sarayreh</a:t>
            </a:r>
            <a:r>
              <a:rPr lang="en-US" sz="2800" dirty="0"/>
              <a:t> </a:t>
            </a:r>
          </a:p>
        </p:txBody>
      </p:sp>
    </p:spTree>
    <p:extLst>
      <p:ext uri="{BB962C8B-B14F-4D97-AF65-F5344CB8AC3E}">
        <p14:creationId xmlns:p14="http://schemas.microsoft.com/office/powerpoint/2010/main" val="1433403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46F4BE-B6CF-FCF1-D38B-7713A0255FC5}"/>
              </a:ext>
            </a:extLst>
          </p:cNvPr>
          <p:cNvSpPr>
            <a:spLocks noGrp="1"/>
          </p:cNvSpPr>
          <p:nvPr>
            <p:ph type="title"/>
          </p:nvPr>
        </p:nvSpPr>
        <p:spPr/>
        <p:txBody>
          <a:bodyPr/>
          <a:lstStyle/>
          <a:p>
            <a:endParaRPr lang="ar-AE"/>
          </a:p>
        </p:txBody>
      </p:sp>
      <p:pic>
        <p:nvPicPr>
          <p:cNvPr id="4" name="صورة 5">
            <a:extLst>
              <a:ext uri="{FF2B5EF4-FFF2-40B4-BE49-F238E27FC236}">
                <a16:creationId xmlns:a16="http://schemas.microsoft.com/office/drawing/2014/main" id="{56EE090C-99B3-8DFB-20F6-607A59EAE8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670" y="301517"/>
            <a:ext cx="3406665" cy="6254965"/>
          </a:xfrm>
        </p:spPr>
      </p:pic>
      <p:pic>
        <p:nvPicPr>
          <p:cNvPr id="6" name="صورة 6">
            <a:extLst>
              <a:ext uri="{FF2B5EF4-FFF2-40B4-BE49-F238E27FC236}">
                <a16:creationId xmlns:a16="http://schemas.microsoft.com/office/drawing/2014/main" id="{FAF14C2C-7191-F97F-EB73-F07AFEA72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053" y="1129551"/>
            <a:ext cx="5546912" cy="4598895"/>
          </a:xfrm>
          <a:prstGeom prst="rect">
            <a:avLst/>
          </a:prstGeom>
        </p:spPr>
      </p:pic>
    </p:spTree>
    <p:extLst>
      <p:ext uri="{BB962C8B-B14F-4D97-AF65-F5344CB8AC3E}">
        <p14:creationId xmlns:p14="http://schemas.microsoft.com/office/powerpoint/2010/main" val="62089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7">
            <a:extLst>
              <a:ext uri="{FF2B5EF4-FFF2-40B4-BE49-F238E27FC236}">
                <a16:creationId xmlns:a16="http://schemas.microsoft.com/office/drawing/2014/main" id="{89FA9485-ABB7-4F29-59DF-391FFAC27ED2}"/>
              </a:ext>
            </a:extLst>
          </p:cNvPr>
          <p:cNvPicPr>
            <a:picLocks noChangeAspect="1"/>
          </p:cNvPicPr>
          <p:nvPr/>
        </p:nvPicPr>
        <p:blipFill rotWithShape="1">
          <a:blip r:embed="rId2">
            <a:extLst>
              <a:ext uri="{28A0092B-C50C-407E-A947-70E740481C1C}">
                <a14:useLocalDpi xmlns:a14="http://schemas.microsoft.com/office/drawing/2010/main" val="0"/>
              </a:ext>
            </a:extLst>
          </a:blip>
          <a:srcRect t="25544" r="-2" b="-2"/>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7" name="صورة 7">
            <a:extLst>
              <a:ext uri="{FF2B5EF4-FFF2-40B4-BE49-F238E27FC236}">
                <a16:creationId xmlns:a16="http://schemas.microsoft.com/office/drawing/2014/main" id="{2F0F741B-B423-3939-9F40-8FAE80F074BF}"/>
              </a:ext>
            </a:extLst>
          </p:cNvPr>
          <p:cNvPicPr>
            <a:picLocks noChangeAspect="1"/>
          </p:cNvPicPr>
          <p:nvPr/>
        </p:nvPicPr>
        <p:blipFill rotWithShape="1">
          <a:blip r:embed="rId3">
            <a:extLst>
              <a:ext uri="{28A0092B-C50C-407E-A947-70E740481C1C}">
                <a14:useLocalDpi xmlns:a14="http://schemas.microsoft.com/office/drawing/2010/main" val="0"/>
              </a:ext>
            </a:extLst>
          </a:blip>
          <a:srcRect r="-2" b="12594"/>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6" name="صورة 7">
            <a:extLst>
              <a:ext uri="{FF2B5EF4-FFF2-40B4-BE49-F238E27FC236}">
                <a16:creationId xmlns:a16="http://schemas.microsoft.com/office/drawing/2014/main" id="{1A66869A-32EC-033F-E92F-FB85CA86B1D8}"/>
              </a:ext>
            </a:extLst>
          </p:cNvPr>
          <p:cNvPicPr>
            <a:picLocks noChangeAspect="1"/>
          </p:cNvPicPr>
          <p:nvPr/>
        </p:nvPicPr>
        <p:blipFill rotWithShape="1">
          <a:blip r:embed="rId4">
            <a:extLst>
              <a:ext uri="{28A0092B-C50C-407E-A947-70E740481C1C}">
                <a14:useLocalDpi xmlns:a14="http://schemas.microsoft.com/office/drawing/2010/main" val="0"/>
              </a:ext>
            </a:extLst>
          </a:blip>
          <a:srcRect t="17311" r="2" b="6591"/>
          <a:stretch/>
        </p:blipFill>
        <p:spPr>
          <a:xfrm>
            <a:off x="2924736" y="3456432"/>
            <a:ext cx="5190957"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6" name="Freeform: Shape 15">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عنوان 1">
            <a:extLst>
              <a:ext uri="{FF2B5EF4-FFF2-40B4-BE49-F238E27FC236}">
                <a16:creationId xmlns:a16="http://schemas.microsoft.com/office/drawing/2014/main" id="{F726AFE0-8573-E999-78EC-840DEFA31149}"/>
              </a:ext>
            </a:extLst>
          </p:cNvPr>
          <p:cNvSpPr>
            <a:spLocks noGrp="1"/>
          </p:cNvSpPr>
          <p:nvPr>
            <p:ph type="title"/>
          </p:nvPr>
        </p:nvSpPr>
        <p:spPr>
          <a:xfrm>
            <a:off x="448056" y="685800"/>
            <a:ext cx="2807208" cy="1325563"/>
          </a:xfrm>
        </p:spPr>
        <p:txBody>
          <a:bodyPr>
            <a:normAutofit/>
          </a:bodyPr>
          <a:lstStyle/>
          <a:p>
            <a:endParaRPr lang="ar-AE" sz="2800"/>
          </a:p>
        </p:txBody>
      </p:sp>
      <p:sp>
        <p:nvSpPr>
          <p:cNvPr id="20" name="Rectangle 19">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6155A356-E555-05B3-4C88-49ADC54DDCF5}"/>
              </a:ext>
            </a:extLst>
          </p:cNvPr>
          <p:cNvSpPr>
            <a:spLocks noGrp="1"/>
          </p:cNvSpPr>
          <p:nvPr>
            <p:ph idx="1"/>
          </p:nvPr>
        </p:nvSpPr>
        <p:spPr>
          <a:xfrm>
            <a:off x="-73672" y="1659743"/>
            <a:ext cx="4086204" cy="3922776"/>
          </a:xfrm>
        </p:spPr>
        <p:txBody>
          <a:bodyPr>
            <a:normAutofit lnSpcReduction="10000"/>
          </a:bodyPr>
          <a:lstStyle/>
          <a:p>
            <a:pPr marL="0" indent="0" algn="l">
              <a:buNone/>
            </a:pPr>
            <a:r>
              <a:rPr lang="en-US" dirty="0"/>
              <a:t>Overlying skin lesions as : </a:t>
            </a:r>
          </a:p>
          <a:p>
            <a:pPr marL="0" indent="0" algn="l">
              <a:buNone/>
            </a:pPr>
            <a:r>
              <a:rPr lang="en-US" dirty="0"/>
              <a:t>
1. Skin dimples</a:t>
            </a:r>
          </a:p>
          <a:p>
            <a:pPr marL="0" indent="0" algn="l">
              <a:buNone/>
            </a:pPr>
            <a:r>
              <a:rPr lang="en-US" dirty="0"/>
              <a:t>2. </a:t>
            </a:r>
            <a:r>
              <a:rPr lang="en-US" dirty="0" err="1"/>
              <a:t>Heamangioma</a:t>
            </a:r>
            <a:r>
              <a:rPr lang="en-US" dirty="0"/>
              <a:t> /red spot </a:t>
            </a:r>
          </a:p>
          <a:p>
            <a:pPr marL="0" indent="0" algn="l">
              <a:buNone/>
            </a:pPr>
            <a:r>
              <a:rPr lang="en-US" dirty="0"/>
              <a:t>3. Abnormal tuft of hair </a:t>
            </a:r>
          </a:p>
          <a:p>
            <a:pPr marL="0" indent="0" algn="l">
              <a:buNone/>
            </a:pPr>
            <a:r>
              <a:rPr lang="en-US" dirty="0"/>
              <a:t>4. Sinus tract</a:t>
            </a:r>
          </a:p>
          <a:p>
            <a:pPr marL="0" indent="0" algn="l">
              <a:buNone/>
            </a:pPr>
            <a:r>
              <a:rPr lang="en-US" dirty="0"/>
              <a:t>5. Lipomas</a:t>
            </a:r>
          </a:p>
        </p:txBody>
      </p:sp>
      <p:pic>
        <p:nvPicPr>
          <p:cNvPr id="5" name="صورة 7">
            <a:extLst>
              <a:ext uri="{FF2B5EF4-FFF2-40B4-BE49-F238E27FC236}">
                <a16:creationId xmlns:a16="http://schemas.microsoft.com/office/drawing/2014/main" id="{70FD0349-AFE9-4D17-0DE0-5009F2207B02}"/>
              </a:ext>
            </a:extLst>
          </p:cNvPr>
          <p:cNvPicPr>
            <a:picLocks noChangeAspect="1"/>
          </p:cNvPicPr>
          <p:nvPr/>
        </p:nvPicPr>
        <p:blipFill rotWithShape="1">
          <a:blip r:embed="rId5">
            <a:extLst>
              <a:ext uri="{28A0092B-C50C-407E-A947-70E740481C1C}">
                <a14:useLocalDpi xmlns:a14="http://schemas.microsoft.com/office/drawing/2010/main" val="0"/>
              </a:ext>
            </a:extLst>
          </a:blip>
          <a:srcRect l="8962" r="4123" b="-4"/>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Tree>
    <p:extLst>
      <p:ext uri="{BB962C8B-B14F-4D97-AF65-F5344CB8AC3E}">
        <p14:creationId xmlns:p14="http://schemas.microsoft.com/office/powerpoint/2010/main" val="88460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e radiologic figure of a skeleton">
            <a:extLst>
              <a:ext uri="{FF2B5EF4-FFF2-40B4-BE49-F238E27FC236}">
                <a16:creationId xmlns:a16="http://schemas.microsoft.com/office/drawing/2014/main" id="{96C01607-1BFC-D85E-72C7-FA69826A3331}"/>
              </a:ext>
            </a:extLst>
          </p:cNvPr>
          <p:cNvPicPr>
            <a:picLocks noChangeAspect="1"/>
          </p:cNvPicPr>
          <p:nvPr/>
        </p:nvPicPr>
        <p:blipFill rotWithShape="1">
          <a:blip r:embed="rId2"/>
          <a:srcRect l="40913" r="-1" b="-1"/>
          <a:stretch/>
        </p:blipFill>
        <p:spPr>
          <a:xfrm>
            <a:off x="20" y="10"/>
            <a:ext cx="6286480"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عنصر نائب للمحتوى 2">
            <a:extLst>
              <a:ext uri="{FF2B5EF4-FFF2-40B4-BE49-F238E27FC236}">
                <a16:creationId xmlns:a16="http://schemas.microsoft.com/office/drawing/2014/main" id="{AD3E0819-22B9-7F97-759F-B0C780EEA729}"/>
              </a:ext>
            </a:extLst>
          </p:cNvPr>
          <p:cNvSpPr>
            <a:spLocks noGrp="1"/>
          </p:cNvSpPr>
          <p:nvPr>
            <p:ph idx="1"/>
          </p:nvPr>
        </p:nvSpPr>
        <p:spPr>
          <a:xfrm>
            <a:off x="6359146" y="423814"/>
            <a:ext cx="5829805" cy="6434185"/>
          </a:xfrm>
        </p:spPr>
        <p:txBody>
          <a:bodyPr>
            <a:noAutofit/>
          </a:bodyPr>
          <a:lstStyle/>
          <a:p>
            <a:pPr marL="0" indent="0" algn="l">
              <a:buNone/>
            </a:pPr>
            <a:r>
              <a:rPr lang="en-US" sz="2400" dirty="0"/>
              <a:t>2. </a:t>
            </a:r>
            <a:r>
              <a:rPr lang="en-US" sz="2400" b="1" dirty="0" err="1"/>
              <a:t>Cystica</a:t>
            </a:r>
            <a:r>
              <a:rPr lang="en-US" sz="2400" dirty="0"/>
              <a:t> 
1 →</a:t>
            </a:r>
            <a:r>
              <a:rPr lang="en-US" sz="2400" b="1" dirty="0" err="1">
                <a:solidFill>
                  <a:srgbClr val="FF0000"/>
                </a:solidFill>
              </a:rPr>
              <a:t>Meningocele</a:t>
            </a:r>
            <a:r>
              <a:rPr lang="en-US" sz="2400" dirty="0"/>
              <a:t> ( meningeal cyst )
. The meninges herniates through the </a:t>
            </a:r>
            <a:r>
              <a:rPr lang="en-US" sz="2400" dirty="0" err="1"/>
              <a:t>spina</a:t>
            </a:r>
            <a:r>
              <a:rPr lang="en-US" sz="2400" dirty="0"/>
              <a:t> bifida and forming subcutaneous sac / cyst filled with CSF 
2 → </a:t>
            </a:r>
            <a:r>
              <a:rPr lang="en-US" sz="2400" b="1" dirty="0" err="1">
                <a:solidFill>
                  <a:srgbClr val="FF0000"/>
                </a:solidFill>
              </a:rPr>
              <a:t>Myelomeningocele</a:t>
            </a:r>
            <a:r>
              <a:rPr lang="en-US" sz="2400" dirty="0"/>
              <a:t> 
. The spinal cord herniates through the </a:t>
            </a:r>
            <a:r>
              <a:rPr lang="en-US" sz="2400" dirty="0" err="1"/>
              <a:t>Meningocele</a:t>
            </a:r>
            <a:r>
              <a:rPr lang="en-US" sz="2400" dirty="0"/>
              <a:t> 
. May associated with other neurological anomalies as : Chiari 2 malformation , hydrocephalus 
* </a:t>
            </a:r>
            <a:r>
              <a:rPr lang="en-US" sz="2400" b="1" dirty="0" err="1"/>
              <a:t>Myelocele</a:t>
            </a:r>
            <a:r>
              <a:rPr lang="en-US" sz="2400" b="1" dirty="0"/>
              <a:t> ( </a:t>
            </a:r>
            <a:r>
              <a:rPr lang="en-US" sz="2400" b="1" dirty="0" err="1"/>
              <a:t>Rachischisis</a:t>
            </a:r>
            <a:r>
              <a:rPr lang="en-US" sz="2400" b="1" dirty="0"/>
              <a:t> ) </a:t>
            </a:r>
            <a:r>
              <a:rPr lang="en-US" sz="2400" dirty="0"/>
              <a:t>
. Failure of obliteration of the neural tube </a:t>
            </a:r>
            <a:endParaRPr lang="ar-AE" sz="2400" dirty="0"/>
          </a:p>
        </p:txBody>
      </p:sp>
    </p:spTree>
    <p:extLst>
      <p:ext uri="{BB962C8B-B14F-4D97-AF65-F5344CB8AC3E}">
        <p14:creationId xmlns:p14="http://schemas.microsoft.com/office/powerpoint/2010/main" val="2329482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37097BAC-629A-E19F-B71C-032915FF9557}"/>
              </a:ext>
            </a:extLst>
          </p:cNvPr>
          <p:cNvSpPr>
            <a:spLocks noGrp="1"/>
          </p:cNvSpPr>
          <p:nvPr>
            <p:ph type="title"/>
          </p:nvPr>
        </p:nvSpPr>
        <p:spPr>
          <a:xfrm>
            <a:off x="1155557" y="649675"/>
            <a:ext cx="4284420" cy="1455528"/>
          </a:xfrm>
        </p:spPr>
        <p:txBody>
          <a:bodyPr anchor="t"/>
          <a:lstStyle/>
          <a:p>
            <a:pPr algn="l"/>
            <a:endParaRPr lang="ar-AE">
              <a:solidFill>
                <a:schemeClr val="bg1"/>
              </a:solidFill>
            </a:endParaRPr>
          </a:p>
        </p:txBody>
      </p:sp>
      <p:sp>
        <p:nvSpPr>
          <p:cNvPr id="15" name="Rectangle 14">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642750"/>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A5F7D69-B0A1-9134-AFDB-EC4C6E477252}"/>
              </a:ext>
            </a:extLst>
          </p:cNvPr>
          <p:cNvSpPr>
            <a:spLocks noGrp="1"/>
          </p:cNvSpPr>
          <p:nvPr>
            <p:ph idx="1"/>
          </p:nvPr>
        </p:nvSpPr>
        <p:spPr>
          <a:xfrm>
            <a:off x="6739457" y="842111"/>
            <a:ext cx="4328296" cy="1263091"/>
          </a:xfrm>
        </p:spPr>
        <p:txBody>
          <a:bodyPr>
            <a:normAutofit/>
          </a:bodyPr>
          <a:lstStyle/>
          <a:p>
            <a:endParaRPr lang="en-US" sz="1600"/>
          </a:p>
        </p:txBody>
      </p:sp>
      <p:pic>
        <p:nvPicPr>
          <p:cNvPr id="5" name="صورة 6">
            <a:extLst>
              <a:ext uri="{FF2B5EF4-FFF2-40B4-BE49-F238E27FC236}">
                <a16:creationId xmlns:a16="http://schemas.microsoft.com/office/drawing/2014/main" id="{E2D51E91-C2DD-B3D0-B7A9-AF10B948B1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91" y="1135052"/>
            <a:ext cx="5171028" cy="4587896"/>
          </a:xfrm>
          <a:prstGeom prst="rect">
            <a:avLst/>
          </a:prstGeom>
        </p:spPr>
      </p:pic>
      <p:pic>
        <p:nvPicPr>
          <p:cNvPr id="4" name="صورة 6">
            <a:extLst>
              <a:ext uri="{FF2B5EF4-FFF2-40B4-BE49-F238E27FC236}">
                <a16:creationId xmlns:a16="http://schemas.microsoft.com/office/drawing/2014/main" id="{A9E16B41-98D7-D0C3-C54C-B80BAC86C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0283" y="463890"/>
            <a:ext cx="5607424" cy="2324637"/>
          </a:xfrm>
          <a:prstGeom prst="rect">
            <a:avLst/>
          </a:prstGeom>
        </p:spPr>
      </p:pic>
      <p:pic>
        <p:nvPicPr>
          <p:cNvPr id="6" name="صورة 6">
            <a:extLst>
              <a:ext uri="{FF2B5EF4-FFF2-40B4-BE49-F238E27FC236}">
                <a16:creationId xmlns:a16="http://schemas.microsoft.com/office/drawing/2014/main" id="{A036C94C-B4DD-055B-16ED-D9382770F5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195" y="3734269"/>
            <a:ext cx="5943599" cy="2763370"/>
          </a:xfrm>
          <a:prstGeom prst="rect">
            <a:avLst/>
          </a:prstGeom>
        </p:spPr>
      </p:pic>
    </p:spTree>
    <p:extLst>
      <p:ext uri="{BB962C8B-B14F-4D97-AF65-F5344CB8AC3E}">
        <p14:creationId xmlns:p14="http://schemas.microsoft.com/office/powerpoint/2010/main" val="21749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A0AA7584-4D49-D7A3-3E45-3D197B5F10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166199"/>
            <a:ext cx="10905066" cy="4525602"/>
          </a:xfrm>
          <a:prstGeom prst="rect">
            <a:avLst/>
          </a:prstGeom>
        </p:spPr>
      </p:pic>
    </p:spTree>
    <p:extLst>
      <p:ext uri="{BB962C8B-B14F-4D97-AF65-F5344CB8AC3E}">
        <p14:creationId xmlns:p14="http://schemas.microsoft.com/office/powerpoint/2010/main" val="966047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صورة 7">
            <a:extLst>
              <a:ext uri="{FF2B5EF4-FFF2-40B4-BE49-F238E27FC236}">
                <a16:creationId xmlns:a16="http://schemas.microsoft.com/office/drawing/2014/main" id="{29D8DAED-2CD8-9CE9-8FEA-8B2917CA0C7D}"/>
              </a:ext>
            </a:extLst>
          </p:cNvPr>
          <p:cNvPicPr>
            <a:picLocks noChangeAspect="1"/>
          </p:cNvPicPr>
          <p:nvPr/>
        </p:nvPicPr>
        <p:blipFill rotWithShape="1">
          <a:blip r:embed="rId2">
            <a:extLst>
              <a:ext uri="{28A0092B-C50C-407E-A947-70E740481C1C}">
                <a14:useLocalDpi xmlns:a14="http://schemas.microsoft.com/office/drawing/2010/main" val="0"/>
              </a:ext>
            </a:extLst>
          </a:blip>
          <a:srcRect r="1" b="6127"/>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25" name="Rectangle 24">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صورة 8">
            <a:extLst>
              <a:ext uri="{FF2B5EF4-FFF2-40B4-BE49-F238E27FC236}">
                <a16:creationId xmlns:a16="http://schemas.microsoft.com/office/drawing/2014/main" id="{BCD1BA37-5603-993D-1A26-41BE8F0EB0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777" y="3249058"/>
            <a:ext cx="5332186" cy="3440244"/>
          </a:xfrm>
          <a:prstGeom prst="rect">
            <a:avLst/>
          </a:prstGeom>
        </p:spPr>
      </p:pic>
      <p:pic>
        <p:nvPicPr>
          <p:cNvPr id="9" name="صورة 9">
            <a:extLst>
              <a:ext uri="{FF2B5EF4-FFF2-40B4-BE49-F238E27FC236}">
                <a16:creationId xmlns:a16="http://schemas.microsoft.com/office/drawing/2014/main" id="{54C60494-B9D6-D686-E31D-D230653BF6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774" y="168698"/>
            <a:ext cx="3342333" cy="2958148"/>
          </a:xfrm>
          <a:prstGeom prst="rect">
            <a:avLst/>
          </a:prstGeom>
        </p:spPr>
      </p:pic>
      <p:pic>
        <p:nvPicPr>
          <p:cNvPr id="10" name="صورة 11">
            <a:extLst>
              <a:ext uri="{FF2B5EF4-FFF2-40B4-BE49-F238E27FC236}">
                <a16:creationId xmlns:a16="http://schemas.microsoft.com/office/drawing/2014/main" id="{61CDEB0E-6378-A1ED-28B5-56E4BAD874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205" y="4003026"/>
            <a:ext cx="2899280" cy="2788228"/>
          </a:xfrm>
          <a:prstGeom prst="rect">
            <a:avLst/>
          </a:prstGeom>
        </p:spPr>
      </p:pic>
    </p:spTree>
    <p:extLst>
      <p:ext uri="{BB962C8B-B14F-4D97-AF65-F5344CB8AC3E}">
        <p14:creationId xmlns:p14="http://schemas.microsoft.com/office/powerpoint/2010/main" val="2045281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15D08A8-CB12-F615-6440-C1CE1B07D9D5}"/>
              </a:ext>
            </a:extLst>
          </p:cNvPr>
          <p:cNvSpPr>
            <a:spLocks noGrp="1"/>
          </p:cNvSpPr>
          <p:nvPr>
            <p:ph type="title"/>
          </p:nvPr>
        </p:nvSpPr>
        <p:spPr>
          <a:xfrm>
            <a:off x="4572001" y="601744"/>
            <a:ext cx="6781800" cy="1338696"/>
          </a:xfrm>
        </p:spPr>
        <p:txBody>
          <a:bodyPr/>
          <a:lstStyle/>
          <a:p>
            <a:endParaRPr lang="ar-AE"/>
          </a:p>
        </p:txBody>
      </p:sp>
      <p:pic>
        <p:nvPicPr>
          <p:cNvPr id="13" name="Picture 4" descr="Assorted pills and tablets">
            <a:extLst>
              <a:ext uri="{FF2B5EF4-FFF2-40B4-BE49-F238E27FC236}">
                <a16:creationId xmlns:a16="http://schemas.microsoft.com/office/drawing/2014/main" id="{7CB3C8B9-FD0D-80CE-0C74-D43A4F4E1E77}"/>
              </a:ext>
            </a:extLst>
          </p:cNvPr>
          <p:cNvPicPr>
            <a:picLocks noChangeAspect="1"/>
          </p:cNvPicPr>
          <p:nvPr/>
        </p:nvPicPr>
        <p:blipFill rotWithShape="1">
          <a:blip r:embed="rId2"/>
          <a:srcRect l="34833" r="28621"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عنصر نائب للمحتوى 2">
            <a:extLst>
              <a:ext uri="{FF2B5EF4-FFF2-40B4-BE49-F238E27FC236}">
                <a16:creationId xmlns:a16="http://schemas.microsoft.com/office/drawing/2014/main" id="{01A79A2E-BD5F-F387-0A10-7E4D1DA3E658}"/>
              </a:ext>
            </a:extLst>
          </p:cNvPr>
          <p:cNvSpPr>
            <a:spLocks noGrp="1"/>
          </p:cNvSpPr>
          <p:nvPr>
            <p:ph idx="1"/>
          </p:nvPr>
        </p:nvSpPr>
        <p:spPr>
          <a:xfrm>
            <a:off x="4572001" y="1450037"/>
            <a:ext cx="7570693" cy="3950071"/>
          </a:xfrm>
        </p:spPr>
        <p:txBody>
          <a:bodyPr anchor="t">
            <a:noAutofit/>
          </a:bodyPr>
          <a:lstStyle/>
          <a:p>
            <a:pPr marL="0" indent="0" algn="l">
              <a:buNone/>
            </a:pPr>
            <a:r>
              <a:rPr lang="en-US" sz="2400" dirty="0"/>
              <a:t>Unknown cause , but the risk factors include : </a:t>
            </a:r>
          </a:p>
          <a:p>
            <a:pPr marL="0" indent="0" algn="l">
              <a:buNone/>
            </a:pPr>
            <a:r>
              <a:rPr lang="en-US" sz="2400" dirty="0"/>
              <a:t>
1. Folate deficiency ( Vitamin B9 ) 
2. Obesity 
3. Poorly controlled Diabetes 
4. Medications that interfere with folate metabolism as : 
Anti- Seizure medications
5. Genetic predisposition and Family history
6. Previous pregnancy with same condition </a:t>
            </a:r>
            <a:endParaRPr lang="ar-AE" sz="2400" dirty="0"/>
          </a:p>
        </p:txBody>
      </p:sp>
    </p:spTree>
    <p:extLst>
      <p:ext uri="{BB962C8B-B14F-4D97-AF65-F5344CB8AC3E}">
        <p14:creationId xmlns:p14="http://schemas.microsoft.com/office/powerpoint/2010/main" val="2702151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821F3D08-8356-CEB8-8123-84DE8D3DE160}"/>
              </a:ext>
            </a:extLst>
          </p:cNvPr>
          <p:cNvSpPr>
            <a:spLocks noGrp="1"/>
          </p:cNvSpPr>
          <p:nvPr>
            <p:ph type="title"/>
          </p:nvPr>
        </p:nvSpPr>
        <p:spPr>
          <a:xfrm>
            <a:off x="1137034" y="609600"/>
            <a:ext cx="6881026" cy="1322887"/>
          </a:xfrm>
        </p:spPr>
        <p:txBody>
          <a:bodyPr/>
          <a:lstStyle/>
          <a:p>
            <a:endParaRPr lang="ar-AE"/>
          </a:p>
        </p:txBody>
      </p:sp>
      <p:sp>
        <p:nvSpPr>
          <p:cNvPr id="3" name="عنصر نائب للمحتوى 2">
            <a:extLst>
              <a:ext uri="{FF2B5EF4-FFF2-40B4-BE49-F238E27FC236}">
                <a16:creationId xmlns:a16="http://schemas.microsoft.com/office/drawing/2014/main" id="{2FE5A5AE-45F0-D46D-943A-CD5C9CDD218B}"/>
              </a:ext>
            </a:extLst>
          </p:cNvPr>
          <p:cNvSpPr>
            <a:spLocks noGrp="1"/>
          </p:cNvSpPr>
          <p:nvPr>
            <p:ph idx="1"/>
          </p:nvPr>
        </p:nvSpPr>
        <p:spPr>
          <a:xfrm>
            <a:off x="1137034" y="1474706"/>
            <a:ext cx="6881026" cy="3908585"/>
          </a:xfrm>
        </p:spPr>
        <p:txBody>
          <a:bodyPr>
            <a:noAutofit/>
          </a:bodyPr>
          <a:lstStyle/>
          <a:p>
            <a:pPr marL="0" indent="0" algn="l">
              <a:buNone/>
            </a:pPr>
            <a:r>
              <a:rPr lang="en-US" sz="2400" dirty="0"/>
              <a:t>Diagnosed : </a:t>
            </a:r>
          </a:p>
          <a:p>
            <a:pPr marL="0" indent="0" algn="l">
              <a:buNone/>
            </a:pPr>
            <a:r>
              <a:rPr lang="en-US" sz="2400" dirty="0"/>
              <a:t>1. </a:t>
            </a:r>
            <a:r>
              <a:rPr lang="en-US" sz="2400" b="1" dirty="0"/>
              <a:t>Prenatally</a:t>
            </a:r>
            <a:r>
              <a:rPr lang="en-US" sz="2400" dirty="0"/>
              <a:t> 
. Screening ( increased Alpha Fetoprotein “ AFP “  in mother’s serum , Acetylcholinesterase ) 
. US 
. Amniocentesis </a:t>
            </a:r>
          </a:p>
          <a:p>
            <a:pPr marL="0" indent="0" algn="l">
              <a:buNone/>
            </a:pPr>
            <a:r>
              <a:rPr lang="en-US" sz="2400" dirty="0"/>
              <a:t>
2. </a:t>
            </a:r>
            <a:r>
              <a:rPr lang="en-US" sz="2400" b="1" dirty="0" err="1"/>
              <a:t>Postnatally</a:t>
            </a:r>
            <a:r>
              <a:rPr lang="en-US" sz="2400" dirty="0"/>
              <a:t> </a:t>
            </a:r>
          </a:p>
          <a:p>
            <a:pPr marL="0" indent="0" algn="l">
              <a:buNone/>
            </a:pPr>
            <a:r>
              <a:rPr lang="en-US" sz="2400" dirty="0"/>
              <a:t>. Neonatal Examination “ clinically “ + imaging (MRI)</a:t>
            </a:r>
          </a:p>
          <a:p>
            <a:pPr marL="0" indent="0" algn="l">
              <a:buNone/>
            </a:pPr>
            <a:r>
              <a:rPr lang="en-US" sz="2400" dirty="0"/>
              <a:t>. Get complications </a:t>
            </a:r>
          </a:p>
          <a:p>
            <a:pPr marL="0" indent="0" algn="l">
              <a:buNone/>
            </a:pPr>
            <a:r>
              <a:rPr lang="en-US" sz="2400" dirty="0"/>
              <a:t>. Incidentally by imaging </a:t>
            </a:r>
            <a:endParaRPr lang="ar-AE" sz="2400" dirty="0"/>
          </a:p>
        </p:txBody>
      </p:sp>
      <p:pic>
        <p:nvPicPr>
          <p:cNvPr id="7" name="Graphic 6" descr="طبيب">
            <a:extLst>
              <a:ext uri="{FF2B5EF4-FFF2-40B4-BE49-F238E27FC236}">
                <a16:creationId xmlns:a16="http://schemas.microsoft.com/office/drawing/2014/main" id="{1B44D546-7441-135D-34BD-826C6C92563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95981" y="1990229"/>
            <a:ext cx="2906973" cy="2906973"/>
          </a:xfrm>
          <a:prstGeom prst="rect">
            <a:avLst/>
          </a:prstGeom>
        </p:spPr>
      </p:pic>
    </p:spTree>
    <p:extLst>
      <p:ext uri="{BB962C8B-B14F-4D97-AF65-F5344CB8AC3E}">
        <p14:creationId xmlns:p14="http://schemas.microsoft.com/office/powerpoint/2010/main" val="1385111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9D67E38-5503-FB8B-7950-34752079E60C}"/>
              </a:ext>
            </a:extLst>
          </p:cNvPr>
          <p:cNvSpPr>
            <a:spLocks noGrp="1"/>
          </p:cNvSpPr>
          <p:nvPr>
            <p:ph type="title"/>
          </p:nvPr>
        </p:nvSpPr>
        <p:spPr>
          <a:xfrm>
            <a:off x="4572001" y="601744"/>
            <a:ext cx="6781800" cy="1338696"/>
          </a:xfrm>
        </p:spPr>
        <p:txBody>
          <a:bodyPr/>
          <a:lstStyle/>
          <a:p>
            <a:endParaRPr lang="ar-AE"/>
          </a:p>
        </p:txBody>
      </p:sp>
      <p:pic>
        <p:nvPicPr>
          <p:cNvPr id="12" name="Picture 11" descr="Close-up unopened pill packets">
            <a:extLst>
              <a:ext uri="{FF2B5EF4-FFF2-40B4-BE49-F238E27FC236}">
                <a16:creationId xmlns:a16="http://schemas.microsoft.com/office/drawing/2014/main" id="{AFB36DA0-5D7C-2289-2338-3AE3801DFF6E}"/>
              </a:ext>
            </a:extLst>
          </p:cNvPr>
          <p:cNvPicPr>
            <a:picLocks noChangeAspect="1"/>
          </p:cNvPicPr>
          <p:nvPr/>
        </p:nvPicPr>
        <p:blipFill rotWithShape="1">
          <a:blip r:embed="rId2"/>
          <a:srcRect l="35027" r="28975"/>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عنصر نائب للمحتوى 2">
            <a:extLst>
              <a:ext uri="{FF2B5EF4-FFF2-40B4-BE49-F238E27FC236}">
                <a16:creationId xmlns:a16="http://schemas.microsoft.com/office/drawing/2014/main" id="{175149CC-8E06-FCCC-C702-D838F1363E33}"/>
              </a:ext>
            </a:extLst>
          </p:cNvPr>
          <p:cNvSpPr>
            <a:spLocks noGrp="1"/>
          </p:cNvSpPr>
          <p:nvPr>
            <p:ph idx="1"/>
          </p:nvPr>
        </p:nvSpPr>
        <p:spPr>
          <a:xfrm>
            <a:off x="4582479" y="1271092"/>
            <a:ext cx="6781800" cy="3900730"/>
          </a:xfrm>
        </p:spPr>
        <p:txBody>
          <a:bodyPr anchor="t">
            <a:noAutofit/>
          </a:bodyPr>
          <a:lstStyle/>
          <a:p>
            <a:pPr marL="0" indent="0" algn="l">
              <a:buNone/>
            </a:pPr>
            <a:r>
              <a:rPr lang="en-US" dirty="0"/>
              <a:t>Treatment : </a:t>
            </a:r>
          </a:p>
          <a:p>
            <a:pPr marL="0" indent="0" algn="l">
              <a:buNone/>
            </a:pPr>
            <a:r>
              <a:rPr lang="en-US" dirty="0"/>
              <a:t>
1. </a:t>
            </a:r>
            <a:r>
              <a:rPr lang="en-US" b="1" dirty="0"/>
              <a:t>Prenatal</a:t>
            </a:r>
            <a:r>
              <a:rPr lang="en-US" dirty="0"/>
              <a:t> ( with very high risk ) </a:t>
            </a:r>
          </a:p>
          <a:p>
            <a:pPr marL="0" indent="0" algn="l">
              <a:buNone/>
            </a:pPr>
            <a:endParaRPr lang="en-US" dirty="0"/>
          </a:p>
          <a:p>
            <a:pPr marL="0" indent="0" algn="l">
              <a:buNone/>
            </a:pPr>
            <a:r>
              <a:rPr lang="en-US" dirty="0"/>
              <a:t>2. </a:t>
            </a:r>
            <a:r>
              <a:rPr lang="en-US" b="1" dirty="0"/>
              <a:t>Postnatal</a:t>
            </a:r>
            <a:r>
              <a:rPr lang="en-US" dirty="0"/>
              <a:t> surgical repair shortly after birth ( starting initially by covering the lesion with Gauze soaked with normal saline or ringer solution to prevent dryness , sac excision , emptying of CSF , exposure of the contents , tissue repair )
⚠️ avoid antiseptic ( neurotoxic agents ) 
⚠️ avoid mechanical trauma </a:t>
            </a:r>
          </a:p>
          <a:p>
            <a:pPr marL="0" indent="0" algn="l">
              <a:buNone/>
            </a:pPr>
            <a:endParaRPr lang="en-US" dirty="0"/>
          </a:p>
          <a:p>
            <a:pPr marL="0" indent="0" algn="l">
              <a:buNone/>
            </a:pPr>
            <a:endParaRPr lang="ar-AE" dirty="0"/>
          </a:p>
        </p:txBody>
      </p:sp>
    </p:spTree>
    <p:extLst>
      <p:ext uri="{BB962C8B-B14F-4D97-AF65-F5344CB8AC3E}">
        <p14:creationId xmlns:p14="http://schemas.microsoft.com/office/powerpoint/2010/main" val="125989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9A6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C89B79B7-6A4C-4F5C-9CD6-8FD8525EDB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369" y="643467"/>
            <a:ext cx="10561262" cy="5571066"/>
          </a:xfrm>
          <a:prstGeom prst="rect">
            <a:avLst/>
          </a:prstGeom>
        </p:spPr>
      </p:pic>
    </p:spTree>
    <p:extLst>
      <p:ext uri="{BB962C8B-B14F-4D97-AF65-F5344CB8AC3E}">
        <p14:creationId xmlns:p14="http://schemas.microsoft.com/office/powerpoint/2010/main" val="1221454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descr="Scan of a human brain in a neurology clinic">
            <a:extLst>
              <a:ext uri="{FF2B5EF4-FFF2-40B4-BE49-F238E27FC236}">
                <a16:creationId xmlns:a16="http://schemas.microsoft.com/office/drawing/2014/main" id="{21FF6DC4-447E-74A2-0B1F-A50F23E64BC8}"/>
              </a:ext>
            </a:extLst>
          </p:cNvPr>
          <p:cNvPicPr>
            <a:picLocks noChangeAspect="1"/>
          </p:cNvPicPr>
          <p:nvPr/>
        </p:nvPicPr>
        <p:blipFill rotWithShape="1">
          <a:blip r:embed="rId2"/>
          <a:srcRect l="49067"/>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5B593084-CD55-838C-2B3A-6C9B868ED3B8}"/>
              </a:ext>
            </a:extLst>
          </p:cNvPr>
          <p:cNvSpPr>
            <a:spLocks noGrp="1"/>
          </p:cNvSpPr>
          <p:nvPr>
            <p:ph idx="1"/>
          </p:nvPr>
        </p:nvSpPr>
        <p:spPr>
          <a:xfrm>
            <a:off x="4977553" y="2883685"/>
            <a:ext cx="6891190" cy="3483864"/>
          </a:xfrm>
        </p:spPr>
        <p:txBody>
          <a:bodyPr>
            <a:noAutofit/>
          </a:bodyPr>
          <a:lstStyle/>
          <a:p>
            <a:pPr marL="0" indent="0" algn="l">
              <a:buNone/>
            </a:pPr>
            <a:r>
              <a:rPr lang="en-US" sz="2400" dirty="0"/>
              <a:t>The nervous system is ectodermal in origin ( develops from neuro – ectoderm ) except the microglia and </a:t>
            </a:r>
            <a:r>
              <a:rPr lang="en-US" sz="2400" dirty="0" err="1"/>
              <a:t>dura</a:t>
            </a:r>
            <a:r>
              <a:rPr lang="en-US" sz="2400" dirty="0"/>
              <a:t> matter which are mesodermal in origin 
</a:t>
            </a:r>
          </a:p>
          <a:p>
            <a:pPr marL="0" indent="0" algn="l">
              <a:buNone/>
            </a:pPr>
            <a:r>
              <a:rPr lang="en-US" sz="2400" dirty="0"/>
              <a:t>Spinal cord development : 
1. Gastrulation ( conversion of the embryonic disk from a bilaminar disk to a </a:t>
            </a:r>
            <a:r>
              <a:rPr lang="en-US" sz="2400" dirty="0" err="1"/>
              <a:t>trilaminar</a:t>
            </a:r>
            <a:r>
              <a:rPr lang="en-US" sz="2400" dirty="0"/>
              <a:t> disk composed of ectoderm , mesoderm and endoderm ) </a:t>
            </a:r>
            <a:endParaRPr lang="ar-AE" sz="2400" dirty="0"/>
          </a:p>
        </p:txBody>
      </p:sp>
      <p:sp>
        <p:nvSpPr>
          <p:cNvPr id="10" name="عنوان 9">
            <a:extLst>
              <a:ext uri="{FF2B5EF4-FFF2-40B4-BE49-F238E27FC236}">
                <a16:creationId xmlns:a16="http://schemas.microsoft.com/office/drawing/2014/main" id="{F7B92F6A-8DA9-F51F-D5F4-F123C667D011}"/>
              </a:ext>
            </a:extLst>
          </p:cNvPr>
          <p:cNvSpPr>
            <a:spLocks noGrp="1"/>
          </p:cNvSpPr>
          <p:nvPr>
            <p:ph type="title"/>
          </p:nvPr>
        </p:nvSpPr>
        <p:spPr/>
        <p:txBody>
          <a:bodyPr/>
          <a:lstStyle/>
          <a:p>
            <a:endParaRPr lang="ar-AE"/>
          </a:p>
        </p:txBody>
      </p:sp>
    </p:spTree>
    <p:extLst>
      <p:ext uri="{BB962C8B-B14F-4D97-AF65-F5344CB8AC3E}">
        <p14:creationId xmlns:p14="http://schemas.microsoft.com/office/powerpoint/2010/main" val="344769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55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D198DC4A-AF7B-89EF-2F79-5D83FA7FAEF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13724" y="643467"/>
            <a:ext cx="7764551" cy="5571066"/>
          </a:xfrm>
          <a:prstGeom prst="rect">
            <a:avLst/>
          </a:prstGeom>
        </p:spPr>
      </p:pic>
    </p:spTree>
    <p:extLst>
      <p:ext uri="{BB962C8B-B14F-4D97-AF65-F5344CB8AC3E}">
        <p14:creationId xmlns:p14="http://schemas.microsoft.com/office/powerpoint/2010/main" val="2499874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عنصر نائب للمحتوى 2">
            <a:extLst>
              <a:ext uri="{FF2B5EF4-FFF2-40B4-BE49-F238E27FC236}">
                <a16:creationId xmlns:a16="http://schemas.microsoft.com/office/drawing/2014/main" id="{7559F830-9454-415E-95B3-C0291CC682CD}"/>
              </a:ext>
            </a:extLst>
          </p:cNvPr>
          <p:cNvSpPr>
            <a:spLocks noGrp="1"/>
          </p:cNvSpPr>
          <p:nvPr>
            <p:ph idx="1"/>
          </p:nvPr>
        </p:nvSpPr>
        <p:spPr>
          <a:xfrm>
            <a:off x="574869" y="1912961"/>
            <a:ext cx="5521131" cy="4359319"/>
          </a:xfrm>
        </p:spPr>
        <p:txBody>
          <a:bodyPr>
            <a:normAutofit/>
          </a:bodyPr>
          <a:lstStyle/>
          <a:p>
            <a:pPr marL="0" indent="0" algn="l">
              <a:buNone/>
            </a:pPr>
            <a:r>
              <a:rPr lang="en-US" sz="2400" b="1" dirty="0" err="1"/>
              <a:t>Lipomyelomeningocele</a:t>
            </a:r>
            <a:r>
              <a:rPr lang="en-US" sz="2400" b="1" dirty="0"/>
              <a:t> : </a:t>
            </a:r>
          </a:p>
          <a:p>
            <a:pPr marL="0" indent="0" algn="l">
              <a:buNone/>
            </a:pPr>
            <a:r>
              <a:rPr lang="en-US" sz="2400" dirty="0"/>
              <a:t>
. Lipoma attached to dorsal surface of incompletely closed spinal cord </a:t>
            </a:r>
          </a:p>
          <a:p>
            <a:pPr marL="0" indent="0" algn="l">
              <a:buNone/>
            </a:pPr>
            <a:r>
              <a:rPr lang="en-US" sz="2400" dirty="0"/>
              <a:t>
. Covered by skin </a:t>
            </a:r>
            <a:endParaRPr lang="ar-AE" sz="2400" dirty="0"/>
          </a:p>
        </p:txBody>
      </p:sp>
      <p:pic>
        <p:nvPicPr>
          <p:cNvPr id="5" name="صورة 5">
            <a:extLst>
              <a:ext uri="{FF2B5EF4-FFF2-40B4-BE49-F238E27FC236}">
                <a16:creationId xmlns:a16="http://schemas.microsoft.com/office/drawing/2014/main" id="{6FF4C2A9-0E50-C479-D8E8-E90B13811D33}"/>
              </a:ext>
            </a:extLst>
          </p:cNvPr>
          <p:cNvPicPr>
            <a:picLocks noChangeAspect="1"/>
          </p:cNvPicPr>
          <p:nvPr/>
        </p:nvPicPr>
        <p:blipFill rotWithShape="1">
          <a:blip r:embed="rId2">
            <a:extLst>
              <a:ext uri="{28A0092B-C50C-407E-A947-70E740481C1C}">
                <a14:useLocalDpi xmlns:a14="http://schemas.microsoft.com/office/drawing/2010/main" val="0"/>
              </a:ext>
            </a:extLst>
          </a:blip>
          <a:srcRect l="3898" r="10940" b="3"/>
          <a:stretch/>
        </p:blipFill>
        <p:spPr>
          <a:xfrm>
            <a:off x="6524941" y="1023779"/>
            <a:ext cx="4810442" cy="4810442"/>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2535365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0B799A57-080C-6FC4-CD31-22C7F3120442}"/>
              </a:ext>
            </a:extLst>
          </p:cNvPr>
          <p:cNvSpPr>
            <a:spLocks noGrp="1"/>
          </p:cNvSpPr>
          <p:nvPr>
            <p:ph type="title"/>
          </p:nvPr>
        </p:nvSpPr>
        <p:spPr>
          <a:xfrm>
            <a:off x="572493" y="238539"/>
            <a:ext cx="11018520" cy="1434415"/>
          </a:xfrm>
        </p:spPr>
        <p:txBody>
          <a:bodyPr anchor="b">
            <a:normAutofit fontScale="90000"/>
          </a:bodyPr>
          <a:lstStyle/>
          <a:p>
            <a:pPr algn="ctr"/>
            <a:r>
              <a:rPr lang="en-US" sz="5400" b="1" dirty="0"/>
              <a:t>Tethered cord syndrome </a:t>
            </a:r>
            <a:br>
              <a:rPr lang="en-US" sz="5400" b="1" dirty="0"/>
            </a:br>
            <a:r>
              <a:rPr lang="en-US" sz="5400" b="1" dirty="0"/>
              <a:t>( tight </a:t>
            </a:r>
            <a:r>
              <a:rPr lang="en-US" sz="5400" b="1" dirty="0" err="1"/>
              <a:t>filum</a:t>
            </a:r>
            <a:r>
              <a:rPr lang="en-US" sz="5400" b="1" dirty="0"/>
              <a:t> </a:t>
            </a:r>
            <a:r>
              <a:rPr lang="en-US" sz="5400" b="1" dirty="0" err="1"/>
              <a:t>terminale</a:t>
            </a:r>
            <a:r>
              <a:rPr lang="en-US" sz="5400" b="1" dirty="0"/>
              <a:t> syndrome ) : </a:t>
            </a:r>
            <a:endParaRPr lang="ar-AE" sz="5400" b="1" dirty="0"/>
          </a:p>
        </p:txBody>
      </p:sp>
      <p:sp>
        <p:nvSpPr>
          <p:cNvPr id="2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4BAE743A-3952-ACD5-FF8F-D9ED7ECD3A9D}"/>
              </a:ext>
            </a:extLst>
          </p:cNvPr>
          <p:cNvSpPr>
            <a:spLocks noGrp="1"/>
          </p:cNvSpPr>
          <p:nvPr>
            <p:ph idx="1"/>
          </p:nvPr>
        </p:nvSpPr>
        <p:spPr>
          <a:xfrm>
            <a:off x="124802" y="1911493"/>
            <a:ext cx="8615882" cy="4275695"/>
          </a:xfrm>
        </p:spPr>
        <p:txBody>
          <a:bodyPr anchor="t">
            <a:noAutofit/>
          </a:bodyPr>
          <a:lstStyle/>
          <a:p>
            <a:pPr marL="0" indent="0" algn="l">
              <a:buNone/>
            </a:pPr>
            <a:r>
              <a:rPr lang="en-US" sz="1800" dirty="0"/>
              <a:t>The spinal cord could be caught against the vertebral by tight band , fibrosis or adhesions ( abnormally attached to tissue around ) resulting in abnormally low </a:t>
            </a:r>
            <a:r>
              <a:rPr lang="en-US" sz="1800" dirty="0" err="1"/>
              <a:t>conus</a:t>
            </a:r>
            <a:r>
              <a:rPr lang="en-US" sz="1800" dirty="0"/>
              <a:t> </a:t>
            </a:r>
            <a:r>
              <a:rPr lang="en-US" sz="1800" dirty="0" err="1"/>
              <a:t>medullaris</a:t>
            </a:r>
            <a:r>
              <a:rPr lang="en-US" sz="1800" dirty="0"/>
              <a:t> </a:t>
            </a:r>
          </a:p>
          <a:p>
            <a:pPr marL="0" indent="0" algn="l">
              <a:buNone/>
            </a:pPr>
            <a:r>
              <a:rPr lang="en-US" sz="1800" dirty="0"/>
              <a:t>
Symptoms usually at age of puberty including ( 5 Ds ) : 
1. Discomfort , back and leg pain 
2. Deformities of spine ( scoliosis , kyphosis , lordosis ) and </a:t>
            </a:r>
            <a:r>
              <a:rPr lang="en-US" sz="1800" dirty="0" err="1"/>
              <a:t>feets</a:t>
            </a:r>
            <a:r>
              <a:rPr lang="en-US" sz="1800" dirty="0"/>
              <a:t> ( high arches , foot turned inward ) 
3. Dysfunctions ( weakness , numbness , “ kidney , bladder and bowel dysfunctions “  ) 
4. Decline of abilities </a:t>
            </a:r>
          </a:p>
          <a:p>
            <a:pPr marL="0" indent="0" algn="l">
              <a:buNone/>
            </a:pPr>
            <a:r>
              <a:rPr lang="en-US" sz="1800" dirty="0"/>
              <a:t>5. </a:t>
            </a:r>
            <a:r>
              <a:rPr lang="en-US" sz="1800" dirty="0" err="1"/>
              <a:t>Dysraphisms</a:t>
            </a:r>
            <a:r>
              <a:rPr lang="en-US" sz="1800" dirty="0"/>
              <a:t> of spine </a:t>
            </a:r>
          </a:p>
          <a:p>
            <a:pPr marL="0" indent="0" algn="l">
              <a:buNone/>
            </a:pPr>
            <a:endParaRPr lang="en-US" sz="1800" dirty="0"/>
          </a:p>
          <a:p>
            <a:pPr marL="0" indent="0" algn="l">
              <a:buNone/>
            </a:pPr>
            <a:r>
              <a:rPr lang="en-US" sz="1800" dirty="0"/>
              <a:t>Diagnosed by MRI to confirm the diagnosis and rule out Neoplasia</a:t>
            </a:r>
          </a:p>
          <a:p>
            <a:pPr marL="0" indent="0" algn="l">
              <a:buNone/>
            </a:pPr>
            <a:endParaRPr lang="en-US" sz="1800" dirty="0"/>
          </a:p>
          <a:p>
            <a:pPr marL="0" indent="0" algn="l">
              <a:buNone/>
            </a:pPr>
            <a:r>
              <a:rPr lang="en-US" sz="1800" dirty="0"/>
              <a:t>Treated surgically by Un- tethering surgery by cutting the </a:t>
            </a:r>
            <a:r>
              <a:rPr lang="en-US" sz="1800" dirty="0" err="1"/>
              <a:t>filum</a:t>
            </a:r>
            <a:r>
              <a:rPr lang="en-US" sz="1800" dirty="0"/>
              <a:t> </a:t>
            </a:r>
            <a:r>
              <a:rPr lang="en-US" sz="1800" dirty="0" err="1"/>
              <a:t>terminale</a:t>
            </a:r>
            <a:r>
              <a:rPr lang="en-US" sz="1800" dirty="0"/>
              <a:t> </a:t>
            </a:r>
            <a:endParaRPr lang="ar-AE" sz="1800" dirty="0"/>
          </a:p>
        </p:txBody>
      </p:sp>
      <p:pic>
        <p:nvPicPr>
          <p:cNvPr id="4" name="صورة 4">
            <a:extLst>
              <a:ext uri="{FF2B5EF4-FFF2-40B4-BE49-F238E27FC236}">
                <a16:creationId xmlns:a16="http://schemas.microsoft.com/office/drawing/2014/main" id="{00D28139-577E-C4E3-6DC9-298E9F4B58B9}"/>
              </a:ext>
            </a:extLst>
          </p:cNvPr>
          <p:cNvPicPr>
            <a:picLocks noChangeAspect="1"/>
          </p:cNvPicPr>
          <p:nvPr/>
        </p:nvPicPr>
        <p:blipFill rotWithShape="1">
          <a:blip r:embed="rId2">
            <a:extLst>
              <a:ext uri="{28A0092B-C50C-407E-A947-70E740481C1C}">
                <a14:useLocalDpi xmlns:a14="http://schemas.microsoft.com/office/drawing/2010/main" val="0"/>
              </a:ext>
            </a:extLst>
          </a:blip>
          <a:srcRect t="6469" r="-4" b="10632"/>
          <a:stretch/>
        </p:blipFill>
        <p:spPr>
          <a:xfrm>
            <a:off x="8740684" y="2121166"/>
            <a:ext cx="3326514" cy="3856347"/>
          </a:xfrm>
          <a:prstGeom prst="rect">
            <a:avLst/>
          </a:prstGeom>
        </p:spPr>
      </p:pic>
    </p:spTree>
    <p:extLst>
      <p:ext uri="{BB962C8B-B14F-4D97-AF65-F5344CB8AC3E}">
        <p14:creationId xmlns:p14="http://schemas.microsoft.com/office/powerpoint/2010/main" val="14764630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7DE67237-881D-95FC-C7B6-8C29F5E6D9F2}"/>
              </a:ext>
            </a:extLst>
          </p:cNvPr>
          <p:cNvSpPr>
            <a:spLocks noGrp="1"/>
          </p:cNvSpPr>
          <p:nvPr>
            <p:ph type="title"/>
          </p:nvPr>
        </p:nvSpPr>
        <p:spPr>
          <a:xfrm>
            <a:off x="124430" y="-1174530"/>
            <a:ext cx="4142770" cy="5583148"/>
          </a:xfrm>
        </p:spPr>
        <p:txBody>
          <a:bodyPr anchor="ctr">
            <a:noAutofit/>
          </a:bodyPr>
          <a:lstStyle/>
          <a:p>
            <a:pPr algn="ctr"/>
            <a:r>
              <a:rPr lang="en-US" sz="5400" b="1" dirty="0"/>
              <a:t>Split Cord Malformation ( SCM ) :</a:t>
            </a:r>
            <a:endParaRPr lang="ar-AE" sz="5400" b="1" dirty="0"/>
          </a:p>
        </p:txBody>
      </p:sp>
      <p:sp>
        <p:nvSpPr>
          <p:cNvPr id="1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4">
            <a:extLst>
              <a:ext uri="{FF2B5EF4-FFF2-40B4-BE49-F238E27FC236}">
                <a16:creationId xmlns:a16="http://schemas.microsoft.com/office/drawing/2014/main" id="{D52670C3-67A6-AFC8-CA83-789F95F957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30" y="3368488"/>
            <a:ext cx="4025870" cy="2715898"/>
          </a:xfrm>
          <a:prstGeom prst="rect">
            <a:avLst/>
          </a:prstGeom>
        </p:spPr>
      </p:pic>
      <p:sp>
        <p:nvSpPr>
          <p:cNvPr id="3" name="عنصر نائب للمحتوى 2">
            <a:extLst>
              <a:ext uri="{FF2B5EF4-FFF2-40B4-BE49-F238E27FC236}">
                <a16:creationId xmlns:a16="http://schemas.microsoft.com/office/drawing/2014/main" id="{8794025A-22AE-D415-A946-91B1179070F7}"/>
              </a:ext>
            </a:extLst>
          </p:cNvPr>
          <p:cNvSpPr>
            <a:spLocks noGrp="1"/>
          </p:cNvSpPr>
          <p:nvPr>
            <p:ph idx="1"/>
          </p:nvPr>
        </p:nvSpPr>
        <p:spPr>
          <a:xfrm>
            <a:off x="4459226" y="381218"/>
            <a:ext cx="7355898" cy="1428487"/>
          </a:xfrm>
        </p:spPr>
        <p:txBody>
          <a:bodyPr anchor="t">
            <a:noAutofit/>
          </a:bodyPr>
          <a:lstStyle/>
          <a:p>
            <a:pPr marL="0" indent="0" algn="l">
              <a:buNone/>
            </a:pPr>
            <a:r>
              <a:rPr lang="en-US" sz="2200" dirty="0"/>
              <a:t>Rare anomaly characterized by a split along the midline of the spinal cord by fibrous or bony septum , which divides it into 2 symmetric or </a:t>
            </a:r>
            <a:r>
              <a:rPr lang="en-US" sz="2200" dirty="0" err="1"/>
              <a:t>nonsymmetric</a:t>
            </a:r>
            <a:r>
              <a:rPr lang="en-US" sz="2200" dirty="0"/>
              <a:t> entities </a:t>
            </a:r>
          </a:p>
          <a:p>
            <a:pPr marL="0" indent="0" algn="l">
              <a:buNone/>
            </a:pPr>
            <a:endParaRPr lang="en-US" sz="2200" dirty="0"/>
          </a:p>
          <a:p>
            <a:pPr marL="0" indent="0" algn="l">
              <a:buNone/>
            </a:pPr>
            <a:r>
              <a:rPr lang="en-US" sz="2200" b="1" dirty="0"/>
              <a:t>It NOT involving the whole length of spinal cord , but segment of it mostly at level of lumber or thoracic area </a:t>
            </a:r>
          </a:p>
          <a:p>
            <a:pPr marL="0" indent="0" algn="l">
              <a:buNone/>
            </a:pPr>
            <a:endParaRPr lang="en-US" sz="2200" dirty="0"/>
          </a:p>
          <a:p>
            <a:pPr marL="0" indent="0" algn="l">
              <a:buNone/>
            </a:pPr>
            <a:r>
              <a:rPr lang="en-US" sz="2200" dirty="0"/>
              <a:t>Mostly associated with Tethered cord , so share it’s symptoms </a:t>
            </a:r>
          </a:p>
          <a:p>
            <a:pPr marL="0" indent="0" algn="l">
              <a:buNone/>
            </a:pPr>
            <a:endParaRPr lang="en-US" sz="2200" dirty="0"/>
          </a:p>
          <a:p>
            <a:pPr marL="0" indent="0" algn="l">
              <a:buNone/>
            </a:pPr>
            <a:r>
              <a:rPr lang="en-US" sz="2200" dirty="0"/>
              <a:t>Diagnosed mainly by MRI </a:t>
            </a:r>
          </a:p>
          <a:p>
            <a:pPr marL="0" indent="0" algn="l">
              <a:buNone/>
            </a:pPr>
            <a:endParaRPr lang="en-US" sz="2200" dirty="0"/>
          </a:p>
          <a:p>
            <a:pPr marL="0" indent="0" algn="l">
              <a:buNone/>
            </a:pPr>
            <a:r>
              <a:rPr lang="en-US" sz="2200" dirty="0"/>
              <a:t>Treated by Un- tethering surgery </a:t>
            </a:r>
            <a:r>
              <a:rPr lang="en-US" sz="2200" b="1" dirty="0"/>
              <a:t>( but after removal of the bony septum and reconstitution of </a:t>
            </a:r>
            <a:r>
              <a:rPr lang="en-US" sz="2200" b="1" dirty="0" err="1"/>
              <a:t>dura</a:t>
            </a:r>
            <a:r>
              <a:rPr lang="en-US" sz="2200" b="1" dirty="0"/>
              <a:t> into single tube of affected segments until reaching the normal segments )</a:t>
            </a:r>
          </a:p>
          <a:p>
            <a:pPr marL="0" indent="0" algn="l">
              <a:buNone/>
            </a:pPr>
            <a:endParaRPr lang="en-US" sz="2200" dirty="0"/>
          </a:p>
          <a:p>
            <a:pPr marL="0" indent="0" algn="l">
              <a:buNone/>
            </a:pPr>
            <a:endParaRPr lang="en-US" sz="2200" dirty="0"/>
          </a:p>
          <a:p>
            <a:pPr marL="0" indent="0" algn="l">
              <a:buNone/>
            </a:pPr>
            <a:endParaRPr lang="en-US" sz="2200" dirty="0"/>
          </a:p>
          <a:p>
            <a:pPr marL="0" indent="0" algn="l">
              <a:buNone/>
            </a:pPr>
            <a:endParaRPr lang="en-US" sz="2200" dirty="0"/>
          </a:p>
          <a:p>
            <a:pPr marL="0" indent="0" algn="l">
              <a:buNone/>
            </a:pPr>
            <a:endParaRPr lang="en-US" sz="2200" dirty="0"/>
          </a:p>
          <a:p>
            <a:pPr marL="0" indent="0" algn="l">
              <a:buNone/>
            </a:pPr>
            <a:endParaRPr lang="en-US" sz="2200" dirty="0"/>
          </a:p>
          <a:p>
            <a:pPr marL="0" indent="0" algn="l">
              <a:buNone/>
            </a:pPr>
            <a:endParaRPr lang="en-US" sz="2200" dirty="0"/>
          </a:p>
          <a:p>
            <a:pPr marL="0" indent="0">
              <a:buNone/>
            </a:pPr>
            <a:endParaRPr lang="ar-AE" sz="2200" dirty="0"/>
          </a:p>
        </p:txBody>
      </p:sp>
    </p:spTree>
    <p:extLst>
      <p:ext uri="{BB962C8B-B14F-4D97-AF65-F5344CB8AC3E}">
        <p14:creationId xmlns:p14="http://schemas.microsoft.com/office/powerpoint/2010/main" val="152038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8A29E13C-53B1-357E-C212-50AF04F74466}"/>
              </a:ext>
            </a:extLst>
          </p:cNvPr>
          <p:cNvSpPr>
            <a:spLocks noGrp="1"/>
          </p:cNvSpPr>
          <p:nvPr>
            <p:ph idx="1"/>
          </p:nvPr>
        </p:nvSpPr>
        <p:spPr>
          <a:xfrm>
            <a:off x="5306477" y="537064"/>
            <a:ext cx="6799729" cy="3410712"/>
          </a:xfrm>
        </p:spPr>
        <p:txBody>
          <a:bodyPr anchor="t">
            <a:noAutofit/>
          </a:bodyPr>
          <a:lstStyle/>
          <a:p>
            <a:pPr marL="0" indent="0" algn="l">
              <a:buNone/>
            </a:pPr>
            <a:r>
              <a:rPr lang="en-US" sz="2200" dirty="0"/>
              <a:t>Two types of SCM : </a:t>
            </a:r>
          </a:p>
          <a:p>
            <a:pPr marL="0" indent="0" algn="l">
              <a:buNone/>
            </a:pPr>
            <a:r>
              <a:rPr lang="en-US" sz="2200" dirty="0"/>
              <a:t>
1. Type 1 ( </a:t>
            </a:r>
            <a:r>
              <a:rPr lang="en-US" sz="2200" b="1" dirty="0" err="1"/>
              <a:t>Diastematomyelia</a:t>
            </a:r>
            <a:r>
              <a:rPr lang="en-US" sz="2200" dirty="0"/>
              <a:t> ) 
. Two </a:t>
            </a:r>
            <a:r>
              <a:rPr lang="en-US" sz="2200" dirty="0" err="1"/>
              <a:t>hemicords</a:t>
            </a:r>
            <a:r>
              <a:rPr lang="en-US" sz="2200" dirty="0"/>
              <a:t> , each with it’s </a:t>
            </a:r>
            <a:r>
              <a:rPr lang="en-US" sz="2200" b="1" dirty="0"/>
              <a:t>own</a:t>
            </a:r>
            <a:r>
              <a:rPr lang="en-US" sz="2200" dirty="0"/>
              <a:t> central canal , surrounding pia and </a:t>
            </a:r>
            <a:r>
              <a:rPr lang="en-US" sz="2200" dirty="0" err="1"/>
              <a:t>dural</a:t>
            </a:r>
            <a:r>
              <a:rPr lang="en-US" sz="2200" dirty="0"/>
              <a:t> tube , separated by </a:t>
            </a:r>
            <a:r>
              <a:rPr lang="en-US" sz="2200" b="1" dirty="0"/>
              <a:t>rigid </a:t>
            </a:r>
            <a:r>
              <a:rPr lang="en-US" sz="2200" b="1" dirty="0" err="1"/>
              <a:t>osseocartilaginous</a:t>
            </a:r>
            <a:r>
              <a:rPr lang="en-US" sz="2200" dirty="0"/>
              <a:t> ( bony spur ) median septum 
. With abnormalities of spine at the level of split ( absent disc ) 
. ⅔ associated with overlying skin abnormalities 
2. Type 2 ( </a:t>
            </a:r>
            <a:r>
              <a:rPr lang="en-US" sz="2200" b="1" dirty="0" err="1"/>
              <a:t>Diplomyelia</a:t>
            </a:r>
            <a:r>
              <a:rPr lang="en-US" sz="2200" b="1" dirty="0"/>
              <a:t> </a:t>
            </a:r>
            <a:r>
              <a:rPr lang="en-US" sz="2200" dirty="0"/>
              <a:t>) </a:t>
            </a:r>
          </a:p>
          <a:p>
            <a:pPr marL="0" indent="0" algn="l">
              <a:buNone/>
            </a:pPr>
            <a:r>
              <a:rPr lang="en-US" sz="2200" dirty="0"/>
              <a:t>.  Two </a:t>
            </a:r>
            <a:r>
              <a:rPr lang="en-US" sz="2200" dirty="0" err="1"/>
              <a:t>hemicords</a:t>
            </a:r>
            <a:r>
              <a:rPr lang="en-US" sz="2200" dirty="0"/>
              <a:t> within a </a:t>
            </a:r>
            <a:r>
              <a:rPr lang="en-US" sz="2200" b="1" dirty="0"/>
              <a:t>single </a:t>
            </a:r>
            <a:r>
              <a:rPr lang="en-US" sz="2200" b="1" dirty="0" err="1"/>
              <a:t>dural</a:t>
            </a:r>
            <a:r>
              <a:rPr lang="en-US" sz="2200" b="1" dirty="0"/>
              <a:t> tube</a:t>
            </a:r>
            <a:r>
              <a:rPr lang="en-US" sz="2200" dirty="0"/>
              <a:t> , separated by a </a:t>
            </a:r>
            <a:r>
              <a:rPr lang="en-US" sz="2200" b="1" dirty="0" err="1"/>
              <a:t>nonrigid</a:t>
            </a:r>
            <a:r>
              <a:rPr lang="en-US" sz="2200" b="1" dirty="0"/>
              <a:t> fibrous median septum </a:t>
            </a:r>
          </a:p>
          <a:p>
            <a:pPr marL="0" indent="0" algn="l">
              <a:buNone/>
            </a:pPr>
            <a:r>
              <a:rPr lang="en-US" sz="2200" dirty="0"/>
              <a:t>. Without abnormalities of spine at the level of split , but usually with </a:t>
            </a:r>
            <a:r>
              <a:rPr lang="en-US" sz="2200" dirty="0" err="1"/>
              <a:t>spina</a:t>
            </a:r>
            <a:r>
              <a:rPr lang="en-US" sz="2200" dirty="0"/>
              <a:t> bifida </a:t>
            </a:r>
            <a:r>
              <a:rPr lang="en-US" sz="2200" dirty="0" err="1"/>
              <a:t>occulta</a:t>
            </a:r>
            <a:endParaRPr lang="ar-AE" sz="2200" dirty="0"/>
          </a:p>
        </p:txBody>
      </p:sp>
      <p:pic>
        <p:nvPicPr>
          <p:cNvPr id="2" name="صورة 3">
            <a:extLst>
              <a:ext uri="{FF2B5EF4-FFF2-40B4-BE49-F238E27FC236}">
                <a16:creationId xmlns:a16="http://schemas.microsoft.com/office/drawing/2014/main" id="{6960A2C2-2596-FB07-DF5B-354167035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705" y="119529"/>
            <a:ext cx="2878240" cy="2334699"/>
          </a:xfrm>
          <a:prstGeom prst="rect">
            <a:avLst/>
          </a:prstGeom>
        </p:spPr>
      </p:pic>
      <p:pic>
        <p:nvPicPr>
          <p:cNvPr id="4" name="صورة 4">
            <a:extLst>
              <a:ext uri="{FF2B5EF4-FFF2-40B4-BE49-F238E27FC236}">
                <a16:creationId xmlns:a16="http://schemas.microsoft.com/office/drawing/2014/main" id="{8364D51F-57AE-05FD-67C4-4443225CBA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77" y="3068469"/>
            <a:ext cx="3255095" cy="3055179"/>
          </a:xfrm>
          <a:prstGeom prst="rect">
            <a:avLst/>
          </a:prstGeom>
        </p:spPr>
      </p:pic>
    </p:spTree>
    <p:extLst>
      <p:ext uri="{BB962C8B-B14F-4D97-AF65-F5344CB8AC3E}">
        <p14:creationId xmlns:p14="http://schemas.microsoft.com/office/powerpoint/2010/main" val="1036972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E493923A-C013-11B5-5424-8A3219FDF4BB}"/>
              </a:ext>
            </a:extLst>
          </p:cNvPr>
          <p:cNvSpPr>
            <a:spLocks noGrp="1"/>
          </p:cNvSpPr>
          <p:nvPr>
            <p:ph idx="1"/>
          </p:nvPr>
        </p:nvSpPr>
        <p:spPr>
          <a:xfrm>
            <a:off x="922170" y="2027018"/>
            <a:ext cx="7654550" cy="2800395"/>
          </a:xfrm>
        </p:spPr>
        <p:txBody>
          <a:bodyPr anchor="t">
            <a:normAutofit/>
          </a:bodyPr>
          <a:lstStyle/>
          <a:p>
            <a:pPr marL="0" indent="0" algn="l">
              <a:buNone/>
            </a:pPr>
            <a:r>
              <a:rPr lang="en-US" sz="2400" b="1" dirty="0"/>
              <a:t>Impact of life : </a:t>
            </a:r>
          </a:p>
          <a:p>
            <a:pPr marL="0" indent="0" algn="l">
              <a:buNone/>
            </a:pPr>
            <a:r>
              <a:rPr lang="en-US" sz="2400" dirty="0"/>
              <a:t>1. </a:t>
            </a:r>
            <a:r>
              <a:rPr lang="en-US" sz="2400" u="sng" dirty="0"/>
              <a:t>Financial</a:t>
            </a:r>
            <a:r>
              <a:rPr lang="en-US" sz="2400" dirty="0"/>
              <a:t> ( cost ) </a:t>
            </a:r>
          </a:p>
          <a:p>
            <a:pPr marL="0" indent="0" algn="l">
              <a:buNone/>
            </a:pPr>
            <a:r>
              <a:rPr lang="en-US" sz="2400" dirty="0"/>
              <a:t>2. </a:t>
            </a:r>
            <a:r>
              <a:rPr lang="en-US" sz="2400" u="sng" dirty="0"/>
              <a:t>Physical</a:t>
            </a:r>
            <a:r>
              <a:rPr lang="en-US" sz="2400" dirty="0"/>
              <a:t> ( paralysis , hydrocephalus , learning disabilities , bowel and bladder control problems , other congenital anomalies ) </a:t>
            </a:r>
          </a:p>
          <a:p>
            <a:pPr marL="0" indent="0" algn="l">
              <a:buNone/>
            </a:pPr>
            <a:r>
              <a:rPr lang="en-US" sz="2400" dirty="0"/>
              <a:t>3. </a:t>
            </a:r>
            <a:r>
              <a:rPr lang="en-US" sz="2400" u="sng" dirty="0"/>
              <a:t>Emotional</a:t>
            </a:r>
            <a:r>
              <a:rPr lang="en-US" sz="2400" dirty="0"/>
              <a:t> ( miscarriage , stillbirth , infant mortality , disability , feelings )</a:t>
            </a:r>
            <a:endParaRPr lang="ar-AE" sz="2400" dirty="0"/>
          </a:p>
        </p:txBody>
      </p:sp>
      <p:pic>
        <p:nvPicPr>
          <p:cNvPr id="5" name="Graphic 6" descr="مخ">
            <a:extLst>
              <a:ext uri="{FF2B5EF4-FFF2-40B4-BE49-F238E27FC236}">
                <a16:creationId xmlns:a16="http://schemas.microsoft.com/office/drawing/2014/main" id="{4A7931B8-41EB-9B1E-0138-F7B1B313ED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6527" y="1679898"/>
            <a:ext cx="2853303" cy="3311937"/>
          </a:xfrm>
          <a:prstGeom prst="rect">
            <a:avLst/>
          </a:prstGeom>
        </p:spPr>
      </p:pic>
    </p:spTree>
    <p:extLst>
      <p:ext uri="{BB962C8B-B14F-4D97-AF65-F5344CB8AC3E}">
        <p14:creationId xmlns:p14="http://schemas.microsoft.com/office/powerpoint/2010/main" val="3858249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1">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13" name="Rectangle 12">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3">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15">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5">
            <a:extLst>
              <a:ext uri="{FF2B5EF4-FFF2-40B4-BE49-F238E27FC236}">
                <a16:creationId xmlns:a16="http://schemas.microsoft.com/office/drawing/2014/main" id="{B57B31F1-A031-47AB-028B-39E044388CC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890"/>
          <a:stretch/>
        </p:blipFill>
        <p:spPr>
          <a:xfrm>
            <a:off x="838200" y="704765"/>
            <a:ext cx="10628376" cy="5440003"/>
          </a:xfrm>
          <a:prstGeom prst="rect">
            <a:avLst/>
          </a:prstGeom>
        </p:spPr>
      </p:pic>
    </p:spTree>
    <p:extLst>
      <p:ext uri="{BB962C8B-B14F-4D97-AF65-F5344CB8AC3E}">
        <p14:creationId xmlns:p14="http://schemas.microsoft.com/office/powerpoint/2010/main" val="321250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0EE5AAB1-6225-FAFC-F04E-9ED80D0B3FD1}"/>
              </a:ext>
            </a:extLst>
          </p:cNvPr>
          <p:cNvSpPr>
            <a:spLocks noGrp="1"/>
          </p:cNvSpPr>
          <p:nvPr>
            <p:ph idx="1"/>
          </p:nvPr>
        </p:nvSpPr>
        <p:spPr>
          <a:xfrm>
            <a:off x="368089" y="1735882"/>
            <a:ext cx="5874766" cy="3639289"/>
          </a:xfrm>
        </p:spPr>
        <p:txBody>
          <a:bodyPr anchor="ctr">
            <a:noAutofit/>
          </a:bodyPr>
          <a:lstStyle/>
          <a:p>
            <a:pPr marL="0" indent="0" algn="l">
              <a:buNone/>
            </a:pPr>
            <a:r>
              <a:rPr lang="en-US" sz="2400" dirty="0">
                <a:solidFill>
                  <a:srgbClr val="002060"/>
                </a:solidFill>
              </a:rPr>
              <a:t>2. Primary </a:t>
            </a:r>
            <a:r>
              <a:rPr lang="en-US" sz="2400" dirty="0" err="1">
                <a:solidFill>
                  <a:srgbClr val="002060"/>
                </a:solidFill>
              </a:rPr>
              <a:t>neurulation</a:t>
            </a:r>
            <a:r>
              <a:rPr lang="en-US" sz="2400" dirty="0">
                <a:solidFill>
                  <a:srgbClr val="002060"/>
                </a:solidFill>
              </a:rPr>
              <a:t> ( notochord and overlying ectoderm interact to form the neural plate ) 
Neural plate bends and folds to form the neural tube, which then closes </a:t>
            </a:r>
            <a:r>
              <a:rPr lang="en-US" sz="2400" dirty="0" err="1">
                <a:solidFill>
                  <a:srgbClr val="002060"/>
                </a:solidFill>
              </a:rPr>
              <a:t>bidirectionally</a:t>
            </a:r>
            <a:r>
              <a:rPr lang="en-US" sz="2400" dirty="0">
                <a:solidFill>
                  <a:srgbClr val="002060"/>
                </a:solidFill>
              </a:rPr>
              <a:t> in a </a:t>
            </a:r>
            <a:r>
              <a:rPr lang="en-US" sz="2400" dirty="0" err="1">
                <a:solidFill>
                  <a:srgbClr val="002060"/>
                </a:solidFill>
              </a:rPr>
              <a:t>zipperlike</a:t>
            </a:r>
            <a:r>
              <a:rPr lang="en-US" sz="2400" dirty="0">
                <a:solidFill>
                  <a:srgbClr val="002060"/>
                </a:solidFill>
              </a:rPr>
              <a:t> manner
3. Secondary </a:t>
            </a:r>
            <a:r>
              <a:rPr lang="en-US" sz="2400" dirty="0" err="1">
                <a:solidFill>
                  <a:srgbClr val="002060"/>
                </a:solidFill>
              </a:rPr>
              <a:t>neurulation</a:t>
            </a:r>
            <a:r>
              <a:rPr lang="en-US" sz="2400" dirty="0">
                <a:solidFill>
                  <a:srgbClr val="002060"/>
                </a:solidFill>
              </a:rPr>
              <a:t> ( neural tube is formed by the caudal cell mass )
Abnormalities in any of these steps can lead to spine or spinal cord malformations.</a:t>
            </a:r>
            <a:endParaRPr lang="ar-AE" sz="2400" dirty="0">
              <a:solidFill>
                <a:srgbClr val="002060"/>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مخ">
            <a:extLst>
              <a:ext uri="{FF2B5EF4-FFF2-40B4-BE49-F238E27FC236}">
                <a16:creationId xmlns:a16="http://schemas.microsoft.com/office/drawing/2014/main" id="{B659DCA0-7D69-E2E5-FEC0-80891E860C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177095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3" name="Straight Connector 12">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صورة 5">
            <a:extLst>
              <a:ext uri="{FF2B5EF4-FFF2-40B4-BE49-F238E27FC236}">
                <a16:creationId xmlns:a16="http://schemas.microsoft.com/office/drawing/2014/main" id="{E33698D5-3D99-BE39-8F3B-D75A68774B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1634" y="671200"/>
            <a:ext cx="5114365" cy="4694175"/>
          </a:xfrm>
          <a:prstGeom prst="rect">
            <a:avLst/>
          </a:prstGeom>
        </p:spPr>
      </p:pic>
      <p:pic>
        <p:nvPicPr>
          <p:cNvPr id="5" name="صورة 5">
            <a:extLst>
              <a:ext uri="{FF2B5EF4-FFF2-40B4-BE49-F238E27FC236}">
                <a16:creationId xmlns:a16="http://schemas.microsoft.com/office/drawing/2014/main" id="{F321E7E3-6B6F-4003-F199-BF4B474C0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3923" y="671201"/>
            <a:ext cx="4666443" cy="4694174"/>
          </a:xfrm>
          <a:prstGeom prst="rect">
            <a:avLst/>
          </a:prstGeom>
        </p:spPr>
      </p:pic>
    </p:spTree>
    <p:extLst>
      <p:ext uri="{BB962C8B-B14F-4D97-AF65-F5344CB8AC3E}">
        <p14:creationId xmlns:p14="http://schemas.microsoft.com/office/powerpoint/2010/main" val="2003196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EFC920F-B85A-4068-BD93-41064EDE9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1C559108-BBAE-426C-8564-051D2BA6DD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9" name="Rectangle 18">
              <a:extLst>
                <a:ext uri="{FF2B5EF4-FFF2-40B4-BE49-F238E27FC236}">
                  <a16:creationId xmlns:a16="http://schemas.microsoft.com/office/drawing/2014/main" id="{42BC35EE-6650-42D2-AEFB-4B7CD1AFC9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952C743-9049-4DFB-878B-2AB07B6E4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مربع نص 5">
            <a:extLst>
              <a:ext uri="{FF2B5EF4-FFF2-40B4-BE49-F238E27FC236}">
                <a16:creationId xmlns:a16="http://schemas.microsoft.com/office/drawing/2014/main" id="{8C2098B5-1D8C-61A3-F1C3-7E0961D637AC}"/>
              </a:ext>
            </a:extLst>
          </p:cNvPr>
          <p:cNvSpPr txBox="1"/>
          <p:nvPr/>
        </p:nvSpPr>
        <p:spPr>
          <a:xfrm>
            <a:off x="1046948" y="1721452"/>
            <a:ext cx="4709345" cy="3632493"/>
          </a:xfrm>
          <a:prstGeom prst="rect">
            <a:avLst/>
          </a:prstGeom>
        </p:spPr>
        <p:txBody>
          <a:bodyPr vert="horz" lIns="91440" tIns="45720" rIns="91440" bIns="45720" rtlCol="0" anchor="ctr">
            <a:noAutofit/>
          </a:bodyPr>
          <a:lstStyle/>
          <a:p>
            <a:pPr algn="l" rtl="0">
              <a:lnSpc>
                <a:spcPct val="90000"/>
              </a:lnSpc>
              <a:spcAft>
                <a:spcPts val="600"/>
              </a:spcAft>
            </a:pPr>
            <a:r>
              <a:rPr lang="en-US" sz="2800" dirty="0"/>
              <a:t>1. Formation of neural plate </a:t>
            </a:r>
          </a:p>
          <a:p>
            <a:pPr algn="l" rtl="0">
              <a:lnSpc>
                <a:spcPct val="90000"/>
              </a:lnSpc>
              <a:spcAft>
                <a:spcPts val="600"/>
              </a:spcAft>
            </a:pPr>
            <a:r>
              <a:rPr lang="en-US" sz="2800" dirty="0"/>
              <a:t>2. Shaping of the neural plate</a:t>
            </a:r>
          </a:p>
          <a:p>
            <a:pPr algn="l" rtl="0">
              <a:lnSpc>
                <a:spcPct val="90000"/>
              </a:lnSpc>
              <a:spcAft>
                <a:spcPts val="600"/>
              </a:spcAft>
            </a:pPr>
            <a:r>
              <a:rPr lang="en-US" sz="2800" dirty="0"/>
              <a:t>3. Bending of the neural plate </a:t>
            </a:r>
          </a:p>
          <a:p>
            <a:pPr algn="l" rtl="0">
              <a:lnSpc>
                <a:spcPct val="90000"/>
              </a:lnSpc>
              <a:spcAft>
                <a:spcPts val="600"/>
              </a:spcAft>
            </a:pPr>
            <a:r>
              <a:rPr lang="en-US" sz="2800" dirty="0"/>
              <a:t>4. Fusion </a:t>
            </a:r>
          </a:p>
        </p:txBody>
      </p:sp>
      <p:pic>
        <p:nvPicPr>
          <p:cNvPr id="2" name="صورة 3">
            <a:extLst>
              <a:ext uri="{FF2B5EF4-FFF2-40B4-BE49-F238E27FC236}">
                <a16:creationId xmlns:a16="http://schemas.microsoft.com/office/drawing/2014/main" id="{893B34FE-2730-4800-99F4-B34D15BCE4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43047" y="161366"/>
            <a:ext cx="3287450" cy="6071346"/>
          </a:xfrm>
        </p:spPr>
      </p:pic>
      <p:pic>
        <p:nvPicPr>
          <p:cNvPr id="3" name="صورة 3">
            <a:extLst>
              <a:ext uri="{FF2B5EF4-FFF2-40B4-BE49-F238E27FC236}">
                <a16:creationId xmlns:a16="http://schemas.microsoft.com/office/drawing/2014/main" id="{290727E6-F034-DDCC-D663-AEC4F2A74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121" y="95896"/>
            <a:ext cx="1951318" cy="4287845"/>
          </a:xfrm>
          <a:prstGeom prst="rect">
            <a:avLst/>
          </a:prstGeom>
        </p:spPr>
      </p:pic>
    </p:spTree>
    <p:extLst>
      <p:ext uri="{BB962C8B-B14F-4D97-AF65-F5344CB8AC3E}">
        <p14:creationId xmlns:p14="http://schemas.microsoft.com/office/powerpoint/2010/main" val="315283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12CA945-E9D1-9EF4-9EA9-9C2893F800F6}"/>
              </a:ext>
            </a:extLst>
          </p:cNvPr>
          <p:cNvSpPr>
            <a:spLocks noGrp="1"/>
          </p:cNvSpPr>
          <p:nvPr>
            <p:ph type="title"/>
          </p:nvPr>
        </p:nvSpPr>
        <p:spPr/>
        <p:txBody>
          <a:bodyPr/>
          <a:lstStyle/>
          <a:p>
            <a:endParaRPr lang="ar-AE"/>
          </a:p>
        </p:txBody>
      </p:sp>
      <p:pic>
        <p:nvPicPr>
          <p:cNvPr id="4" name="صورة 4">
            <a:extLst>
              <a:ext uri="{FF2B5EF4-FFF2-40B4-BE49-F238E27FC236}">
                <a16:creationId xmlns:a16="http://schemas.microsoft.com/office/drawing/2014/main" id="{1A24341F-A5F6-88BC-B368-A1B3C3BA32B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56174" y="137832"/>
            <a:ext cx="5279652" cy="6582336"/>
          </a:xfrm>
        </p:spPr>
      </p:pic>
    </p:spTree>
    <p:extLst>
      <p:ext uri="{BB962C8B-B14F-4D97-AF65-F5344CB8AC3E}">
        <p14:creationId xmlns:p14="http://schemas.microsoft.com/office/powerpoint/2010/main" val="295071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عنصر نائب للمحتوى 2">
            <a:extLst>
              <a:ext uri="{FF2B5EF4-FFF2-40B4-BE49-F238E27FC236}">
                <a16:creationId xmlns:a16="http://schemas.microsoft.com/office/drawing/2014/main" id="{1E168EB7-58CB-377C-CE8F-29E079814EBB}"/>
              </a:ext>
            </a:extLst>
          </p:cNvPr>
          <p:cNvSpPr>
            <a:spLocks noGrp="1"/>
          </p:cNvSpPr>
          <p:nvPr>
            <p:ph idx="1"/>
          </p:nvPr>
        </p:nvSpPr>
        <p:spPr>
          <a:xfrm>
            <a:off x="669036" y="850285"/>
            <a:ext cx="10515600" cy="4251960"/>
          </a:xfrm>
        </p:spPr>
        <p:txBody>
          <a:bodyPr>
            <a:noAutofit/>
          </a:bodyPr>
          <a:lstStyle/>
          <a:p>
            <a:pPr marL="0" indent="0" algn="l">
              <a:buNone/>
            </a:pPr>
            <a:r>
              <a:rPr lang="en-US" sz="4000" b="1" dirty="0"/>
              <a:t>Spinal </a:t>
            </a:r>
            <a:r>
              <a:rPr lang="en-US" sz="4000" b="1" dirty="0" err="1"/>
              <a:t>Dysraphism</a:t>
            </a:r>
            <a:r>
              <a:rPr lang="en-US" sz="4000" b="1" dirty="0"/>
              <a:t> : </a:t>
            </a:r>
          </a:p>
          <a:p>
            <a:pPr marL="0" indent="0" algn="l">
              <a:buNone/>
            </a:pPr>
            <a:endParaRPr lang="en-US" sz="4000" b="1" dirty="0"/>
          </a:p>
          <a:p>
            <a:pPr marL="0" indent="0" algn="l">
              <a:buNone/>
            </a:pPr>
            <a:r>
              <a:rPr lang="en-US" sz="2400" dirty="0"/>
              <a:t>Heterogeneous group of anomalies resulting from incomplete midline closure of osseous, mesenchymal and nervous tissue ( Failure of normal fusion of the neural plate to form neural tube during the first 28 days following conception ) 
</a:t>
            </a:r>
          </a:p>
          <a:p>
            <a:pPr marL="0" indent="0" algn="l">
              <a:buNone/>
            </a:pPr>
            <a:r>
              <a:rPr lang="en-US" sz="2400" dirty="0"/>
              <a:t>
</a:t>
            </a:r>
            <a:r>
              <a:rPr lang="en-US" sz="2400" b="1" dirty="0"/>
              <a:t>Prevalence</a:t>
            </a:r>
            <a:r>
              <a:rPr lang="en-US" sz="2400" dirty="0"/>
              <a:t> : 
Neural tube defects (NTDs) are one of the most common birth defects, occurring in approximately one in 1000 live births in the United States. 
Neural tube defects (NTDs) cause infant mortality (death) and serious disability </a:t>
            </a:r>
            <a:endParaRPr lang="ar-AE" sz="2400" dirty="0"/>
          </a:p>
        </p:txBody>
      </p:sp>
      <p:sp>
        <p:nvSpPr>
          <p:cNvPr id="4" name="مربع نص 3">
            <a:extLst>
              <a:ext uri="{FF2B5EF4-FFF2-40B4-BE49-F238E27FC236}">
                <a16:creationId xmlns:a16="http://schemas.microsoft.com/office/drawing/2014/main" id="{F61F11E6-221C-1B3A-279C-1E4887248FFE}"/>
              </a:ext>
            </a:extLst>
          </p:cNvPr>
          <p:cNvSpPr txBox="1"/>
          <p:nvPr/>
        </p:nvSpPr>
        <p:spPr>
          <a:xfrm>
            <a:off x="1069042" y="2514600"/>
            <a:ext cx="5943600" cy="461665"/>
          </a:xfrm>
          <a:prstGeom prst="rect">
            <a:avLst/>
          </a:prstGeom>
          <a:noFill/>
        </p:spPr>
        <p:txBody>
          <a:bodyPr wrap="square" rtlCol="1">
            <a:spAutoFit/>
          </a:bodyPr>
          <a:lstStyle/>
          <a:p>
            <a:pPr algn="l"/>
            <a:endParaRPr lang="ar-AE" sz="2400" dirty="0">
              <a:solidFill>
                <a:srgbClr val="002060"/>
              </a:solidFill>
            </a:endParaRPr>
          </a:p>
        </p:txBody>
      </p:sp>
    </p:spTree>
    <p:extLst>
      <p:ext uri="{BB962C8B-B14F-4D97-AF65-F5344CB8AC3E}">
        <p14:creationId xmlns:p14="http://schemas.microsoft.com/office/powerpoint/2010/main" val="4205434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عنوان 1">
            <a:extLst>
              <a:ext uri="{FF2B5EF4-FFF2-40B4-BE49-F238E27FC236}">
                <a16:creationId xmlns:a16="http://schemas.microsoft.com/office/drawing/2014/main" id="{2F24EC18-8849-A66E-E283-B5828D0189B4}"/>
              </a:ext>
            </a:extLst>
          </p:cNvPr>
          <p:cNvSpPr>
            <a:spLocks noGrp="1"/>
          </p:cNvSpPr>
          <p:nvPr>
            <p:ph type="title"/>
          </p:nvPr>
        </p:nvSpPr>
        <p:spPr>
          <a:xfrm>
            <a:off x="409571" y="297050"/>
            <a:ext cx="4241742" cy="2414488"/>
          </a:xfrm>
        </p:spPr>
        <p:txBody>
          <a:bodyPr anchor="t">
            <a:normAutofit fontScale="90000"/>
          </a:bodyPr>
          <a:lstStyle/>
          <a:p>
            <a:pPr algn="l"/>
            <a:r>
              <a:rPr lang="en-US" sz="5400" dirty="0">
                <a:solidFill>
                  <a:srgbClr val="FFFFFF"/>
                </a:solidFill>
              </a:rPr>
              <a:t>Categorization of Spinal </a:t>
            </a:r>
            <a:r>
              <a:rPr lang="en-US" sz="5400" dirty="0" err="1">
                <a:solidFill>
                  <a:srgbClr val="FFFFFF"/>
                </a:solidFill>
              </a:rPr>
              <a:t>Dysraphisms</a:t>
            </a:r>
            <a:r>
              <a:rPr lang="en-US" sz="5400" dirty="0">
                <a:solidFill>
                  <a:srgbClr val="FFFFFF"/>
                </a:solidFill>
              </a:rPr>
              <a:t> </a:t>
            </a:r>
            <a:br>
              <a:rPr lang="en-US" sz="5400" dirty="0">
                <a:solidFill>
                  <a:srgbClr val="FFFFFF"/>
                </a:solidFill>
              </a:rPr>
            </a:br>
            <a:r>
              <a:rPr lang="en-US" sz="5400" dirty="0">
                <a:solidFill>
                  <a:srgbClr val="FFFFFF"/>
                </a:solidFill>
              </a:rPr>
              <a:t>( neural tube defects ) : </a:t>
            </a:r>
            <a:endParaRPr lang="ar-AE" sz="5400" dirty="0">
              <a:solidFill>
                <a:srgbClr val="FFFFFF"/>
              </a:solidFill>
            </a:endParaRPr>
          </a:p>
        </p:txBody>
      </p:sp>
      <p:sp>
        <p:nvSpPr>
          <p:cNvPr id="3" name="عنصر نائب للمحتوى 2">
            <a:extLst>
              <a:ext uri="{FF2B5EF4-FFF2-40B4-BE49-F238E27FC236}">
                <a16:creationId xmlns:a16="http://schemas.microsoft.com/office/drawing/2014/main" id="{ACEEAC27-D0E7-C488-7458-CF717DBFC91E}"/>
              </a:ext>
            </a:extLst>
          </p:cNvPr>
          <p:cNvSpPr>
            <a:spLocks noGrp="1"/>
          </p:cNvSpPr>
          <p:nvPr>
            <p:ph idx="1"/>
          </p:nvPr>
        </p:nvSpPr>
        <p:spPr>
          <a:xfrm>
            <a:off x="5804648" y="595373"/>
            <a:ext cx="6290982" cy="5294647"/>
          </a:xfrm>
        </p:spPr>
        <p:txBody>
          <a:bodyPr>
            <a:noAutofit/>
          </a:bodyPr>
          <a:lstStyle/>
          <a:p>
            <a:pPr marL="0" indent="0">
              <a:buNone/>
            </a:pPr>
            <a:endParaRPr lang="en-US" sz="2200" dirty="0"/>
          </a:p>
          <a:p>
            <a:pPr marL="0" indent="0">
              <a:buNone/>
            </a:pPr>
            <a:endParaRPr lang="en-US" sz="2200" dirty="0"/>
          </a:p>
          <a:p>
            <a:pPr marL="0" indent="0" algn="l">
              <a:buNone/>
            </a:pPr>
            <a:r>
              <a:rPr lang="en-US" sz="2400" dirty="0"/>
              <a:t>1. Open spinal </a:t>
            </a:r>
            <a:r>
              <a:rPr lang="en-US" sz="2400" dirty="0" err="1"/>
              <a:t>dysraphism</a:t>
            </a:r>
            <a:r>
              <a:rPr lang="en-US" sz="2400" dirty="0"/>
              <a:t> 
there is a defect in the overlying skin, and the neural tissue is exposed to the environment ( caused by defective closure of the primary neural tube and are characterized clinically by exposure of the neural placode through a midline skin defect on the back ) 
. All OSDs are anomalies of 1ry </a:t>
            </a:r>
            <a:r>
              <a:rPr lang="en-US" sz="2400" dirty="0" err="1"/>
              <a:t>neurulation</a:t>
            </a:r>
            <a:r>
              <a:rPr lang="en-US" sz="2400" dirty="0"/>
              <a:t> 
</a:t>
            </a:r>
          </a:p>
          <a:p>
            <a:pPr marL="0" indent="0" algn="l">
              <a:buNone/>
            </a:pPr>
            <a:r>
              <a:rPr lang="en-US" sz="2400" dirty="0"/>
              <a:t>
2. Closed spinal </a:t>
            </a:r>
            <a:r>
              <a:rPr lang="en-US" sz="2400" dirty="0" err="1"/>
              <a:t>dysraphism</a:t>
            </a:r>
            <a:r>
              <a:rPr lang="en-US" sz="2400" dirty="0"/>
              <a:t>
neural tissue is covered by skin ( may be abnormal skin ) , but with or without associated subcutaneous mass </a:t>
            </a:r>
            <a:endParaRPr lang="ar-AE" sz="2400" dirty="0"/>
          </a:p>
        </p:txBody>
      </p:sp>
    </p:spTree>
    <p:extLst>
      <p:ext uri="{BB962C8B-B14F-4D97-AF65-F5344CB8AC3E}">
        <p14:creationId xmlns:p14="http://schemas.microsoft.com/office/powerpoint/2010/main" val="726859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FA7C88FA-726A-B8A7-CF05-90D2BBFB8AA5}"/>
              </a:ext>
            </a:extLst>
          </p:cNvPr>
          <p:cNvSpPr>
            <a:spLocks noGrp="1"/>
          </p:cNvSpPr>
          <p:nvPr>
            <p:ph type="title"/>
          </p:nvPr>
        </p:nvSpPr>
        <p:spPr>
          <a:xfrm>
            <a:off x="1021374" y="1396686"/>
            <a:ext cx="3555567" cy="4064628"/>
          </a:xfrm>
        </p:spPr>
        <p:txBody>
          <a:bodyPr/>
          <a:lstStyle/>
          <a:p>
            <a:r>
              <a:rPr lang="en-US" b="1" dirty="0" err="1">
                <a:solidFill>
                  <a:srgbClr val="FFFFFF"/>
                </a:solidFill>
              </a:rPr>
              <a:t>Spina</a:t>
            </a:r>
            <a:r>
              <a:rPr lang="en-US" b="1" dirty="0">
                <a:solidFill>
                  <a:srgbClr val="FFFFFF"/>
                </a:solidFill>
              </a:rPr>
              <a:t> bifida </a:t>
            </a:r>
            <a:br>
              <a:rPr lang="en-US" b="1" dirty="0">
                <a:solidFill>
                  <a:srgbClr val="FFFFFF"/>
                </a:solidFill>
              </a:rPr>
            </a:br>
            <a:r>
              <a:rPr lang="en-US" b="1" dirty="0">
                <a:solidFill>
                  <a:srgbClr val="FFFFFF"/>
                </a:solidFill>
              </a:rPr>
              <a:t>( Spine split ) </a:t>
            </a:r>
            <a:endParaRPr lang="ar-AE" b="1"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عنصر نائب للمحتوى 2">
            <a:extLst>
              <a:ext uri="{FF2B5EF4-FFF2-40B4-BE49-F238E27FC236}">
                <a16:creationId xmlns:a16="http://schemas.microsoft.com/office/drawing/2014/main" id="{963A3BB9-CB0E-1D4B-AEA8-7FEFDD407FAF}"/>
              </a:ext>
            </a:extLst>
          </p:cNvPr>
          <p:cNvSpPr>
            <a:spLocks noGrp="1"/>
          </p:cNvSpPr>
          <p:nvPr>
            <p:ph idx="1"/>
          </p:nvPr>
        </p:nvSpPr>
        <p:spPr>
          <a:xfrm>
            <a:off x="5370153" y="1526033"/>
            <a:ext cx="6332658" cy="3935281"/>
          </a:xfrm>
        </p:spPr>
        <p:txBody>
          <a:bodyPr>
            <a:noAutofit/>
          </a:bodyPr>
          <a:lstStyle/>
          <a:p>
            <a:pPr marL="0" indent="0" algn="l">
              <a:buNone/>
            </a:pPr>
            <a:r>
              <a:rPr lang="en-US" sz="2400" dirty="0"/>
              <a:t>Due to failure of fusion of the dorsal parts of vertebra “ absence of vertebral arch or part of them “ 
1. </a:t>
            </a:r>
            <a:r>
              <a:rPr lang="en-US" sz="2400" b="1" dirty="0" err="1"/>
              <a:t>Occulta</a:t>
            </a:r>
            <a:r>
              <a:rPr lang="en-US" sz="2400" dirty="0"/>
              <a:t>
. Most common and mildest form
. Mostly / typically affects the lumbosacral area</a:t>
            </a:r>
          </a:p>
          <a:p>
            <a:pPr marL="0" indent="0" algn="l">
              <a:buNone/>
            </a:pPr>
            <a:r>
              <a:rPr lang="en-US" sz="2400" dirty="0"/>
              <a:t> 
. May associated with </a:t>
            </a:r>
            <a:r>
              <a:rPr lang="en-US" sz="2400" b="1" dirty="0"/>
              <a:t>overlying skin lesions </a:t>
            </a:r>
            <a:r>
              <a:rPr lang="en-US" sz="2400" dirty="0"/>
              <a:t> as : 
</a:t>
            </a:r>
            <a:r>
              <a:rPr lang="en-US" sz="2400" dirty="0">
                <a:solidFill>
                  <a:srgbClr val="FF0000"/>
                </a:solidFill>
              </a:rPr>
              <a:t>Skin dimples</a:t>
            </a:r>
            <a:r>
              <a:rPr lang="en-US" sz="2400" dirty="0"/>
              <a:t> , </a:t>
            </a:r>
            <a:r>
              <a:rPr lang="en-US" sz="2400" dirty="0" err="1">
                <a:solidFill>
                  <a:srgbClr val="FF0000"/>
                </a:solidFill>
              </a:rPr>
              <a:t>Heamangioma</a:t>
            </a:r>
            <a:r>
              <a:rPr lang="en-US" sz="2400" dirty="0"/>
              <a:t> or </a:t>
            </a:r>
            <a:r>
              <a:rPr lang="en-US" sz="2400" dirty="0">
                <a:solidFill>
                  <a:srgbClr val="FF0000"/>
                </a:solidFill>
              </a:rPr>
              <a:t>red spot</a:t>
            </a:r>
            <a:r>
              <a:rPr lang="en-US" sz="2400" dirty="0"/>
              <a:t> , </a:t>
            </a:r>
            <a:r>
              <a:rPr lang="en-US" sz="2400" dirty="0">
                <a:solidFill>
                  <a:srgbClr val="FF0000"/>
                </a:solidFill>
              </a:rPr>
              <a:t>Abnormal tuft of hair</a:t>
            </a:r>
            <a:r>
              <a:rPr lang="en-US" sz="2400" dirty="0"/>
              <a:t> , </a:t>
            </a:r>
            <a:r>
              <a:rPr lang="en-US" sz="2400" dirty="0">
                <a:solidFill>
                  <a:srgbClr val="FF0000"/>
                </a:solidFill>
              </a:rPr>
              <a:t>sinus tract </a:t>
            </a:r>
            <a:r>
              <a:rPr lang="en-US" sz="2400" dirty="0"/>
              <a:t>, </a:t>
            </a:r>
            <a:r>
              <a:rPr lang="en-US" sz="2400" dirty="0">
                <a:solidFill>
                  <a:srgbClr val="FF0000"/>
                </a:solidFill>
              </a:rPr>
              <a:t>fatty mass or lipomas</a:t>
            </a:r>
            <a:r>
              <a:rPr lang="en-US" sz="2400" dirty="0"/>
              <a:t> </a:t>
            </a:r>
            <a:endParaRPr lang="ar-AE" sz="2400" dirty="0"/>
          </a:p>
        </p:txBody>
      </p:sp>
    </p:spTree>
    <p:extLst>
      <p:ext uri="{BB962C8B-B14F-4D97-AF65-F5344CB8AC3E}">
        <p14:creationId xmlns:p14="http://schemas.microsoft.com/office/powerpoint/2010/main" val="1453985140"/>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شاشة عريضة</PresentationFormat>
  <Slides>26</Slides>
  <Notes>0</Notes>
  <HiddenSlides>0</HiddenSlides>
  <ScaleCrop>false</ScaleCrop>
  <HeadingPairs>
    <vt:vector size="4" baseType="variant">
      <vt:variant>
        <vt:lpstr>نسق</vt:lpstr>
      </vt:variant>
      <vt:variant>
        <vt:i4>1</vt:i4>
      </vt:variant>
      <vt:variant>
        <vt:lpstr>عناوين الشرائح</vt:lpstr>
      </vt:variant>
      <vt:variant>
        <vt:i4>26</vt:i4>
      </vt:variant>
    </vt:vector>
  </HeadingPairs>
  <TitlesOfParts>
    <vt:vector size="27" baseType="lpstr">
      <vt:lpstr>نسق Office</vt:lpstr>
      <vt:lpstr>Spinal Congenital Anomalies  ( Spinal Dysraphism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Categorization of Spinal Dysraphisms  ( neural tube defects ) : </vt:lpstr>
      <vt:lpstr>Spina bifida  ( Spine split )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Tethered cord syndrome  ( tight filum terminale syndrome ) : </vt:lpstr>
      <vt:lpstr>Split Cord Malformation ( SCM )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Spinal Congenital Anomalies  ( Spinal Dysraphism )</dc:title>
  <dc:creator>Tala Mohammed AlSarayreh</dc:creator>
  <cp:lastModifiedBy>Khaleel Ra'ed AbuAwad</cp:lastModifiedBy>
  <cp:revision>22</cp:revision>
  <dcterms:created xsi:type="dcterms:W3CDTF">2023-07-25T16:31:40Z</dcterms:created>
  <dcterms:modified xsi:type="dcterms:W3CDTF">2023-08-09T15:00:32Z</dcterms:modified>
</cp:coreProperties>
</file>