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4" r:id="rId5"/>
    <p:sldId id="365" r:id="rId6"/>
    <p:sldId id="36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22" r:id="rId18"/>
    <p:sldId id="316" r:id="rId19"/>
    <p:sldId id="310" r:id="rId20"/>
    <p:sldId id="317" r:id="rId21"/>
    <p:sldId id="318" r:id="rId22"/>
    <p:sldId id="321" r:id="rId23"/>
    <p:sldId id="320" r:id="rId24"/>
    <p:sldId id="363" r:id="rId25"/>
    <p:sldId id="325" r:id="rId26"/>
    <p:sldId id="3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2781"/>
    <a:srgbClr val="660033"/>
    <a:srgbClr val="004821"/>
    <a:srgbClr val="928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4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1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9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3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7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8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4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0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6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824EE-E82E-4236-9051-86D9EB73C038}" type="datetimeFigureOut">
              <a:rPr lang="en-US" smtClean="0"/>
              <a:t>3/9/25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DAC91-D61E-4EB7-A0BD-C1B011D58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9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5875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4437111"/>
            <a:ext cx="81369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Prof.  </a:t>
            </a:r>
            <a:r>
              <a:rPr lang="en-US" sz="36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Dr</a:t>
            </a:r>
            <a:r>
              <a:rPr lang="en-US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. WAQAR  AL-KUBAISY</a:t>
            </a:r>
          </a:p>
          <a:p>
            <a:pPr algn="ctr"/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003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278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sz="2000" b="1" cap="all" baseline="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278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  </a:t>
            </a: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278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March  2025 </a:t>
            </a:r>
            <a:endParaRPr lang="en-MY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A278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5A278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2094" y="3231272"/>
            <a:ext cx="4396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III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80268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2532" y="238412"/>
            <a:ext cx="493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Psycho-social hazards at workplace  Cont.   </a:t>
            </a:r>
            <a:endParaRPr lang="en-MY" sz="20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780438"/>
            <a:ext cx="90394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</a:rPr>
              <a:t>Psychosocial</a:t>
            </a:r>
            <a:r>
              <a:rPr lang="en-US" sz="2800" b="1" dirty="0"/>
              <a:t> risks </a:t>
            </a:r>
            <a:r>
              <a:rPr lang="en-US" sz="2800" dirty="0"/>
              <a:t>at the workplace have been identified as </a:t>
            </a:r>
            <a:r>
              <a:rPr lang="en-US" sz="2800" b="1" dirty="0">
                <a:solidFill>
                  <a:srgbClr val="0070C0"/>
                </a:solidFill>
              </a:rPr>
              <a:t>significant emerging risks.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7030A0"/>
                </a:solidFill>
              </a:rPr>
              <a:t>Linked </a:t>
            </a:r>
            <a:r>
              <a:rPr lang="en-US" sz="2800" b="1" dirty="0">
                <a:solidFill>
                  <a:srgbClr val="FF0000"/>
                </a:solidFill>
              </a:rPr>
              <a:t>to psychosocial risks, issues as: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C00000"/>
                </a:solidFill>
              </a:rPr>
              <a:t>Work-related stress </a:t>
            </a:r>
            <a:endParaRPr lang="en-US" sz="28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chemeClr val="tx2"/>
                </a:solidFill>
              </a:rPr>
              <a:t>Workplace violence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chemeClr val="tx2"/>
                </a:solidFill>
              </a:rPr>
              <a:t>Both issues are </a:t>
            </a:r>
            <a:r>
              <a:rPr lang="en-US" sz="2800" b="1" dirty="0">
                <a:solidFill>
                  <a:srgbClr val="FF0000"/>
                </a:solidFill>
              </a:rPr>
              <a:t>widely recognized as major </a:t>
            </a:r>
            <a:r>
              <a:rPr lang="en-US" sz="2800" b="1" dirty="0">
                <a:solidFill>
                  <a:schemeClr val="tx2"/>
                </a:solidFill>
              </a:rPr>
              <a:t>challenges to occupational health and safety</a:t>
            </a:r>
            <a:endParaRPr lang="ar-EG" sz="28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76200" y="30079"/>
            <a:ext cx="2267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967" y="4270008"/>
            <a:ext cx="87436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Psychosocial risks go hand in hand with the experience of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work-related stress. </a:t>
            </a:r>
            <a:endParaRPr lang="en-US" sz="2800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9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00" y="1165027"/>
            <a:ext cx="2124600" cy="177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853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3140968"/>
            <a:ext cx="47598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8640"/>
            <a:ext cx="411908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00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3142"/>
            <a:ext cx="8948608" cy="616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i="1" dirty="0">
                <a:solidFill>
                  <a:srgbClr val="CC0000"/>
                </a:solidFill>
                <a:cs typeface="Times New Roman" pitchFamily="18" charset="0"/>
              </a:rPr>
              <a:t>      Introduction:</a:t>
            </a:r>
            <a:r>
              <a:rPr lang="en-US" sz="2800" b="1" i="1" dirty="0"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70C0"/>
                </a:solidFill>
                <a:cs typeface="Arial" pitchFamily="34" charset="0"/>
              </a:rPr>
              <a:t>Workplace stress </a:t>
            </a:r>
            <a:r>
              <a:rPr lang="en-US" sz="2800" dirty="0">
                <a:cs typeface="Arial" pitchFamily="34" charset="0"/>
              </a:rPr>
              <a:t>is an </a:t>
            </a:r>
            <a:r>
              <a:rPr lang="en-US" sz="2800" b="1" dirty="0">
                <a:cs typeface="Arial" pitchFamily="34" charset="0"/>
              </a:rPr>
              <a:t>epidemic</a:t>
            </a:r>
            <a:r>
              <a:rPr lang="en-US" sz="2800" dirty="0">
                <a:cs typeface="Arial" pitchFamily="34" charset="0"/>
              </a:rPr>
              <a:t> that has hit the workplace  in the current era of </a:t>
            </a:r>
            <a:r>
              <a:rPr lang="en-US" sz="2800" b="1" dirty="0">
                <a:cs typeface="Arial" pitchFamily="34" charset="0"/>
              </a:rPr>
              <a:t>high technology</a:t>
            </a:r>
            <a:r>
              <a:rPr lang="en-US" sz="2800" dirty="0"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800" b="1" dirty="0">
                <a:cs typeface="Arial" pitchFamily="34" charset="0"/>
              </a:rPr>
              <a:t>Managers must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prevent stress </a:t>
            </a:r>
            <a:r>
              <a:rPr lang="en-US" sz="2800" dirty="0">
                <a:cs typeface="Arial" pitchFamily="34" charset="0"/>
              </a:rPr>
              <a:t>from affecting their workers as it is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very costly </a:t>
            </a:r>
            <a:r>
              <a:rPr lang="en-US" sz="2800" b="1" dirty="0">
                <a:cs typeface="Arial" pitchFamily="34" charset="0"/>
              </a:rPr>
              <a:t>to correct the situation later</a:t>
            </a: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800" dirty="0">
                <a:cs typeface="Arial" pitchFamily="34" charset="0"/>
              </a:rPr>
              <a:t>It is capable of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reducing productivity</a:t>
            </a:r>
            <a:r>
              <a:rPr lang="en-US" sz="28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resulting in the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decline of the performance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of their workers.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en-US" sz="2800" dirty="0"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Implementing an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effective strategy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will prevent organizations from </a:t>
            </a:r>
            <a:r>
              <a:rPr lang="en-MY" sz="2800" dirty="0"/>
              <a:t>bearing  ,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losses and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>
                <a:cs typeface="Arial" pitchFamily="34" charset="0"/>
              </a:rPr>
              <a:t>will enable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workers to enjoy </a:t>
            </a:r>
            <a:r>
              <a:rPr lang="en-US" sz="2800" dirty="0">
                <a:cs typeface="Arial" pitchFamily="34" charset="0"/>
              </a:rPr>
              <a:t>a healthy, harmonious and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>
                <a:cs typeface="Arial" pitchFamily="34" charset="0"/>
              </a:rPr>
              <a:t>quality life.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>
                <a:cs typeface="Arial" pitchFamily="34" charset="0"/>
              </a:rPr>
              <a:t>Furthermore it will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enhance the productivity </a:t>
            </a:r>
            <a:r>
              <a:rPr lang="en-US" sz="2800" dirty="0">
                <a:cs typeface="Arial" pitchFamily="34" charset="0"/>
              </a:rPr>
              <a:t>of 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the workers </a:t>
            </a:r>
            <a:r>
              <a:rPr lang="en-US" sz="2800" dirty="0">
                <a:cs typeface="Arial" pitchFamily="34" charset="0"/>
              </a:rPr>
              <a:t>and 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organizations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4141" y="100755"/>
            <a:ext cx="4759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-2734"/>
            <a:ext cx="1640304" cy="84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762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20766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</a:rPr>
              <a:t>As health </a:t>
            </a:r>
            <a:r>
              <a:rPr lang="en-US" sz="2800" dirty="0"/>
              <a:t>is not merely the absence of disease or infirmity but a positive state of complete physical, mental and social well-being (WHO, 1948), </a:t>
            </a:r>
          </a:p>
          <a:p>
            <a:pPr>
              <a:defRPr/>
            </a:pPr>
            <a:endParaRPr lang="en-US" sz="2800" b="1" dirty="0"/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</a:rPr>
              <a:t>A healthy </a:t>
            </a:r>
            <a:r>
              <a:rPr lang="en-US" sz="2600" b="1" dirty="0"/>
              <a:t>working environment </a:t>
            </a:r>
            <a:r>
              <a:rPr lang="en-US" sz="2600" dirty="0"/>
              <a:t>is one in which there is </a:t>
            </a:r>
            <a:r>
              <a:rPr lang="en-US" sz="2600" b="1" dirty="0">
                <a:solidFill>
                  <a:schemeClr val="tx2"/>
                </a:solidFill>
              </a:rPr>
              <a:t>not only an absence of harmful conditions</a:t>
            </a:r>
            <a:r>
              <a:rPr lang="en-US" sz="2600" dirty="0"/>
              <a:t> </a:t>
            </a:r>
            <a:r>
              <a:rPr lang="en-US" sz="2600" b="1" dirty="0"/>
              <a:t>but an abundance of </a:t>
            </a:r>
            <a:r>
              <a:rPr lang="en-US" sz="2600" b="1" dirty="0">
                <a:solidFill>
                  <a:srgbClr val="FF0000"/>
                </a:solidFill>
              </a:rPr>
              <a:t>health-promoting </a:t>
            </a:r>
            <a:r>
              <a:rPr lang="en-US" sz="2600" b="1" dirty="0"/>
              <a:t>ones</a:t>
            </a:r>
            <a:r>
              <a:rPr lang="ar-EG" sz="2600" b="1" dirty="0"/>
              <a:t>.</a:t>
            </a:r>
            <a:endParaRPr lang="en-US" sz="2600" b="1" dirty="0"/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002060"/>
                </a:solidFill>
              </a:rPr>
              <a:t>Stress occurs in a wide range of work circumstances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dirty="0"/>
              <a:t>but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2600" b="1" dirty="0">
                <a:solidFill>
                  <a:srgbClr val="FF0000"/>
                </a:solidFill>
              </a:rPr>
              <a:t>often made worse when </a:t>
            </a:r>
            <a:r>
              <a:rPr lang="en-US" sz="2600" b="1" u="sng" dirty="0">
                <a:solidFill>
                  <a:srgbClr val="FF0000"/>
                </a:solidFill>
              </a:rPr>
              <a:t>employees feel</a:t>
            </a:r>
            <a:r>
              <a:rPr lang="en-US" sz="2600" b="1" dirty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600" dirty="0"/>
              <a:t>They </a:t>
            </a:r>
            <a:r>
              <a:rPr lang="en-US" sz="2600" b="1" dirty="0">
                <a:solidFill>
                  <a:srgbClr val="002060"/>
                </a:solidFill>
              </a:rPr>
              <a:t>have little support </a:t>
            </a:r>
            <a:r>
              <a:rPr lang="en-US" sz="2600" b="1" dirty="0"/>
              <a:t>from supervisors and colleagu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600" b="1" dirty="0">
                <a:solidFill>
                  <a:srgbClr val="002060"/>
                </a:solidFill>
              </a:rPr>
              <a:t>Little control </a:t>
            </a:r>
            <a:r>
              <a:rPr lang="en-US" sz="2600" b="1" dirty="0"/>
              <a:t>over work processes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There is often </a:t>
            </a:r>
            <a:r>
              <a:rPr lang="en-US" sz="2800" b="1" dirty="0">
                <a:solidFill>
                  <a:srgbClr val="660033"/>
                </a:solidFill>
                <a:cs typeface="Arial" pitchFamily="34" charset="0"/>
              </a:rPr>
              <a:t>confusion between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pressure </a:t>
            </a:r>
            <a:r>
              <a:rPr lang="en-US" sz="2800" b="1" dirty="0">
                <a:cs typeface="Arial" pitchFamily="34" charset="0"/>
              </a:rPr>
              <a:t>or challenge and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stress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303521" y="6373368"/>
            <a:ext cx="367066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Pressur</a:t>
            </a:r>
            <a:r>
              <a:rPr lang="en-US" sz="1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 at the workplace is </a:t>
            </a:r>
            <a:r>
              <a:rPr lang="en-US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unavoidable</a:t>
            </a:r>
            <a:r>
              <a:rPr lang="en-US" sz="1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due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395536" y="6588"/>
            <a:ext cx="47598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Cont. ..Work related stress</a:t>
            </a:r>
            <a:endParaRPr lang="ar-EG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177" y="4572000"/>
            <a:ext cx="2380613" cy="180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292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2818"/>
            <a:ext cx="90656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Pressur</a:t>
            </a:r>
            <a:r>
              <a:rPr lang="en-US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at the workplace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is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unavoidable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due to the</a:t>
            </a:r>
          </a:p>
          <a:p>
            <a:pPr>
              <a:defRPr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   demands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of the  </a:t>
            </a:r>
            <a:r>
              <a:rPr lang="en-MY" sz="2600" b="1" dirty="0"/>
              <a:t>modern</a:t>
            </a:r>
            <a:r>
              <a:rPr lang="en-US" sz="2600" b="1" dirty="0">
                <a:solidFill>
                  <a:srgbClr val="000000"/>
                </a:solidFill>
              </a:rPr>
              <a:t>  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work environment.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Pressure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b="1" dirty="0">
                <a:solidFill>
                  <a:schemeClr val="tx2"/>
                </a:solidFill>
                <a:cs typeface="Arial" pitchFamily="34" charset="0"/>
              </a:rPr>
              <a:t>perceived as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acceptable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by an individual, may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cs typeface="Arial" pitchFamily="34" charset="0"/>
              </a:rPr>
              <a:t>even 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keep workers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alert,</a:t>
            </a:r>
            <a:r>
              <a:rPr lang="en-US" sz="2600" b="1" dirty="0">
                <a:solidFill>
                  <a:srgbClr val="002060"/>
                </a:solidFill>
                <a:cs typeface="Arial" pitchFamily="34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motivated</a:t>
            </a:r>
            <a:r>
              <a:rPr lang="en-US" sz="2600" dirty="0">
                <a:solidFill>
                  <a:srgbClr val="0070C0"/>
                </a:solidFill>
                <a:cs typeface="Arial" pitchFamily="34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solidFill>
                  <a:srgbClr val="002060"/>
                </a:solidFill>
                <a:cs typeface="Arial" pitchFamily="34" charset="0"/>
              </a:rPr>
              <a:t>able to </a:t>
            </a:r>
            <a:r>
              <a:rPr lang="en-US" sz="2600" b="1" dirty="0">
                <a:solidFill>
                  <a:srgbClr val="00B0F0"/>
                </a:solidFill>
                <a:cs typeface="Arial" pitchFamily="34" charset="0"/>
              </a:rPr>
              <a:t>work 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and learn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when that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pressure becomes excessive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or otherwise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unmanageable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it </a:t>
            </a:r>
            <a:r>
              <a:rPr 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leads to stress</a:t>
            </a:r>
            <a:r>
              <a:rPr lang="en-U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                                                      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So </a:t>
            </a:r>
            <a:r>
              <a:rPr lang="en-US" sz="2800" dirty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there is also a </a:t>
            </a:r>
            <a:endParaRPr lang="en-US" sz="2800" b="1" dirty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POSITIVE </a:t>
            </a:r>
            <a:r>
              <a:rPr lang="en-US" sz="2800" b="1" dirty="0">
                <a:solidFill>
                  <a:srgbClr val="0048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type of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stress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that encourages workers to   be more aggressive so as to increase their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productivity;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eustress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Eustress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is experienced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moderately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and is capable of    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motivating people to achieve their goals and succeed in completing their task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12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                                              </a:t>
            </a:r>
            <a:endParaRPr lang="en-MY" sz="12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53346" y="1459748"/>
            <a:ext cx="4281054" cy="1292662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rgbClr val="7030A0"/>
                </a:solidFill>
                <a:cs typeface="Arial" pitchFamily="34" charset="0"/>
              </a:rPr>
              <a:t>depending on the available resources and personal characteristics</a:t>
            </a:r>
          </a:p>
        </p:txBody>
      </p:sp>
      <p:sp>
        <p:nvSpPr>
          <p:cNvPr id="6" name="Double Brace 5"/>
          <p:cNvSpPr/>
          <p:nvPr/>
        </p:nvSpPr>
        <p:spPr>
          <a:xfrm>
            <a:off x="214646" y="1695045"/>
            <a:ext cx="4038700" cy="914400"/>
          </a:xfrm>
          <a:prstGeom prst="bracePair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735977" y="6373368"/>
            <a:ext cx="53296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After the optimum level, more stress will have a NEGA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TIVE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63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260648"/>
            <a:ext cx="9252520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After the </a:t>
            </a:r>
            <a:r>
              <a:rPr lang="en-US" sz="2600" b="1" u="sng" dirty="0">
                <a:solidFill>
                  <a:schemeClr val="accent1"/>
                </a:solidFill>
                <a:cs typeface="Arial" pitchFamily="34" charset="0"/>
              </a:rPr>
              <a:t>optimum</a:t>
            </a:r>
            <a:r>
              <a:rPr lang="en-US" sz="2600" b="1" dirty="0">
                <a:solidFill>
                  <a:schemeClr val="accent1"/>
                </a:solidFill>
                <a:cs typeface="Arial" pitchFamily="34" charset="0"/>
              </a:rPr>
              <a:t> level</a:t>
            </a:r>
            <a:r>
              <a:rPr lang="en-US" sz="2600" b="1" dirty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en-US" sz="2600" b="1" dirty="0">
                <a:solidFill>
                  <a:srgbClr val="0070C0"/>
                </a:solidFill>
                <a:cs typeface="Arial" pitchFamily="34" charset="0"/>
              </a:rPr>
              <a:t>more stress will have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a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 nega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tive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effect</a:t>
            </a:r>
            <a:r>
              <a:rPr lang="en-US" sz="2600" dirty="0">
                <a:solidFill>
                  <a:srgbClr val="FF0000"/>
                </a:solidFill>
                <a:cs typeface="Arial" pitchFamily="34" charset="0"/>
              </a:rPr>
              <a:t> on the performance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of workers. </a:t>
            </a:r>
          </a:p>
          <a:p>
            <a:pPr>
              <a:lnSpc>
                <a:spcPct val="90000"/>
              </a:lnSpc>
              <a:defRPr/>
            </a:pPr>
            <a:endParaRPr lang="en-US" sz="2600" dirty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457200" indent="-457200" algn="ctr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sz="2600" dirty="0">
                <a:solidFill>
                  <a:schemeClr val="tx2"/>
                </a:solidFill>
                <a:cs typeface="Arial" pitchFamily="34" charset="0"/>
              </a:rPr>
              <a:t>A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low level</a:t>
            </a:r>
            <a:r>
              <a:rPr lang="en-US" sz="26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of arousal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will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also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cause </a:t>
            </a:r>
            <a:r>
              <a:rPr lang="en-US" sz="2600" b="1" dirty="0">
                <a:cs typeface="Arial" pitchFamily="34" charset="0"/>
              </a:rPr>
              <a:t>workers to experience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Distress. 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Therefore, </a:t>
            </a:r>
            <a:r>
              <a:rPr lang="en-US" sz="2600" b="1" u="sng" dirty="0">
                <a:solidFill>
                  <a:srgbClr val="FF0000"/>
                </a:solidFill>
                <a:cs typeface="Arial" pitchFamily="34" charset="0"/>
              </a:rPr>
              <a:t>workers must be motivated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so that they can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achieve the optimum leve</a:t>
            </a:r>
            <a:r>
              <a:rPr lang="en-US" sz="26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 of arousal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or stimulation in order 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      to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improve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their performance.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991394" y="3425421"/>
            <a:ext cx="6152606" cy="32403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5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0" y="3631473"/>
            <a:ext cx="2468881" cy="236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2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6"/>
            <a:ext cx="8496944" cy="5328591"/>
          </a:xfrm>
          <a:prstGeom prst="rect">
            <a:avLst/>
          </a:prstGeom>
        </p:spPr>
      </p:pic>
      <p:pic>
        <p:nvPicPr>
          <p:cNvPr id="4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245" y="105678"/>
            <a:ext cx="2325189" cy="19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301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71722"/>
            <a:ext cx="912598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The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effects of Distress can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be perceived in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two forms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i.e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  <a:p>
            <a:pPr marL="514350" indent="-514350" algn="ctr"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On Individuals </a:t>
            </a:r>
            <a:r>
              <a:rPr lang="en-US" sz="2800" b="1" dirty="0">
                <a:solidFill>
                  <a:srgbClr val="0070C0"/>
                </a:solidFill>
                <a:cs typeface="Arial" pitchFamily="34" charset="0"/>
              </a:rPr>
              <a:t>and </a:t>
            </a:r>
          </a:p>
          <a:p>
            <a:pPr marL="514350" indent="-514350" algn="ctr"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On Organizations 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as a whole. </a:t>
            </a:r>
          </a:p>
          <a:p>
            <a:pPr marL="609600" indent="-609600">
              <a:buFont typeface="+mj-lt"/>
              <a:buAutoNum type="arabicPeriod"/>
              <a:defRPr/>
            </a:pP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The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effects of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distress on individuals</a:t>
            </a:r>
            <a:r>
              <a:rPr lang="en-US" sz="2800" b="1" u="sng" dirty="0">
                <a:solidFill>
                  <a:srgbClr val="00B050"/>
                </a:solidFill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b="1" dirty="0">
                <a:cs typeface="Arial" pitchFamily="34" charset="0"/>
              </a:rPr>
              <a:t>   can have  the following </a:t>
            </a:r>
            <a:r>
              <a:rPr lang="en-US" sz="2800" b="1" u="sng" dirty="0">
                <a:solidFill>
                  <a:srgbClr val="7030A0"/>
                </a:solidFill>
                <a:cs typeface="Arial" pitchFamily="34" charset="0"/>
              </a:rPr>
              <a:t>three negative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effects</a:t>
            </a: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Psychological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effects </a:t>
            </a:r>
            <a:r>
              <a:rPr lang="en-US" sz="2800" i="1" dirty="0">
                <a:cs typeface="Arial" pitchFamily="34" charset="0"/>
              </a:rPr>
              <a:t>s</a:t>
            </a:r>
            <a:r>
              <a:rPr lang="en-US" sz="2800" dirty="0">
                <a:cs typeface="Arial" pitchFamily="34" charset="0"/>
              </a:rPr>
              <a:t>uch</a:t>
            </a:r>
            <a:r>
              <a:rPr lang="en-US" sz="2800" i="1" dirty="0">
                <a:cs typeface="Arial" pitchFamily="34" charset="0"/>
              </a:rPr>
              <a:t> as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depression, fatigue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and</a:t>
            </a:r>
            <a:endParaRPr lang="en-US" sz="2800" dirty="0">
              <a:solidFill>
                <a:srgbClr val="0070C0"/>
              </a:solidFill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Diseases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2800" b="1" dirty="0">
                <a:cs typeface="Arial" pitchFamily="34" charset="0"/>
              </a:rPr>
              <a:t>such</a:t>
            </a:r>
            <a:r>
              <a:rPr lang="en-US" sz="28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800" b="1" dirty="0">
                <a:cs typeface="Arial" pitchFamily="34" charset="0"/>
              </a:rPr>
              <a:t>as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heart disease, stroke </a:t>
            </a:r>
            <a:r>
              <a:rPr lang="en-US" sz="2800" i="1" dirty="0">
                <a:cs typeface="Arial" pitchFamily="34" charset="0"/>
              </a:rPr>
              <a:t>and so on</a:t>
            </a:r>
            <a:r>
              <a:rPr lang="en-US" sz="2800" dirty="0">
                <a:cs typeface="Arial" pitchFamily="34" charset="0"/>
              </a:rPr>
              <a:t>; and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Behavioral effects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such</a:t>
            </a:r>
            <a:r>
              <a:rPr lang="en-US" sz="2800" i="1" dirty="0">
                <a:cs typeface="Arial" pitchFamily="34" charset="0"/>
              </a:rPr>
              <a:t> as </a:t>
            </a:r>
            <a:r>
              <a:rPr lang="en-US" sz="2800" b="1" i="1" dirty="0">
                <a:cs typeface="Arial" pitchFamily="34" charset="0"/>
              </a:rPr>
              <a:t>violence, abuse of power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185" y="-34464"/>
            <a:ext cx="2267800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4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176" y="1293541"/>
            <a:ext cx="2033809" cy="168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7351539" y="6000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2861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04664"/>
            <a:ext cx="914400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effects on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Organizations: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dirty="0">
                <a:cs typeface="Arial" pitchFamily="34" charset="0"/>
              </a:rPr>
              <a:t>distress will result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in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additional costs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due </a:t>
            </a:r>
            <a:r>
              <a:rPr lang="en-US" sz="2800" b="1" dirty="0">
                <a:solidFill>
                  <a:srgbClr val="00B050"/>
                </a:solidFill>
                <a:cs typeface="Arial" pitchFamily="34" charset="0"/>
              </a:rPr>
              <a:t>to: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Absenteeism,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High turnover rate,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Decline in workers performance,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Decline in quality and productivity,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Increasing</a:t>
            </a:r>
            <a:r>
              <a:rPr lang="en-US" sz="2800" b="1" dirty="0"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compensation</a:t>
            </a:r>
            <a:r>
              <a:rPr lang="en-US" sz="2800" b="1" dirty="0">
                <a:cs typeface="Arial" pitchFamily="34" charset="0"/>
              </a:rPr>
              <a:t> claims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due to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accidents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Increasing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tardiness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(Slowness)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Decreasing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growth rates and profit </a:t>
            </a:r>
            <a:r>
              <a:rPr lang="en-US" sz="2800" b="1" dirty="0">
                <a:cs typeface="Arial" pitchFamily="34" charset="0"/>
              </a:rPr>
              <a:t>and 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Work-related Stress</a:t>
            </a:r>
            <a:r>
              <a:rPr lang="en-US" sz="2800" dirty="0">
                <a:cs typeface="Arial" pitchFamily="34" charset="0"/>
              </a:rPr>
              <a:t>.</a:t>
            </a:r>
            <a:endParaRPr lang="ar-JO" sz="2800" dirty="0"/>
          </a:p>
        </p:txBody>
      </p:sp>
      <p:pic>
        <p:nvPicPr>
          <p:cNvPr id="4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271" y="1231564"/>
            <a:ext cx="3027662" cy="219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79" y="4424257"/>
            <a:ext cx="2844781" cy="214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440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3185959"/>
            <a:ext cx="47598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endParaRPr lang="ar-EG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8640"/>
            <a:ext cx="411908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52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MY" alt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838200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b="1" kern="1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بِسْمِ اللّهِ الرَّحْمَنِ الرَّحِيمِ </a:t>
            </a:r>
            <a:endParaRPr lang="en-MY" sz="3600" b="1" kern="1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3200400"/>
            <a:ext cx="3734122" cy="3155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EDF1-06CD-424E-8C2A-959AB039CCF0}" type="datetime1">
              <a:rPr lang="en-MY" smtClean="0"/>
              <a:t>09/03/2025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3371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3019"/>
            <a:ext cx="9119492" cy="48320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</a:rPr>
              <a:t>           Definition:</a:t>
            </a:r>
            <a:r>
              <a:rPr lang="en-US" sz="28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/>
              <a:t> Work-related </a:t>
            </a:r>
            <a:r>
              <a:rPr lang="en-US" sz="2800" b="1" dirty="0"/>
              <a:t>stress</a:t>
            </a:r>
            <a:r>
              <a:rPr lang="en-US" sz="2800" dirty="0"/>
              <a:t> is </a:t>
            </a:r>
            <a:r>
              <a:rPr lang="en-US" sz="2800" b="1" dirty="0"/>
              <a:t>a </a:t>
            </a:r>
            <a:r>
              <a:rPr lang="en-US" sz="2800" b="1" dirty="0">
                <a:solidFill>
                  <a:srgbClr val="FF0000"/>
                </a:solidFill>
              </a:rPr>
              <a:t>pattern of reactions </a:t>
            </a:r>
            <a:r>
              <a:rPr lang="en-US" sz="2800" b="1" dirty="0"/>
              <a:t>that occurs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/>
              <a:t> when workers are presented with </a:t>
            </a:r>
            <a:r>
              <a:rPr lang="en-US" sz="2800" b="1" dirty="0">
                <a:solidFill>
                  <a:srgbClr val="002060"/>
                </a:solidFill>
              </a:rPr>
              <a:t>work demands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not</a:t>
            </a:r>
            <a:r>
              <a:rPr lang="en-US" sz="2800" b="1" dirty="0">
                <a:solidFill>
                  <a:srgbClr val="7030A0"/>
                </a:solidFill>
              </a:rPr>
              <a:t> matched </a:t>
            </a:r>
            <a:r>
              <a:rPr lang="en-US" sz="2800" b="1" dirty="0">
                <a:solidFill>
                  <a:srgbClr val="002060"/>
                </a:solidFill>
              </a:rPr>
              <a:t>to their  </a:t>
            </a:r>
            <a:r>
              <a:rPr lang="en-US" sz="2800" b="1" dirty="0">
                <a:solidFill>
                  <a:srgbClr val="7030A0"/>
                </a:solidFill>
              </a:rPr>
              <a:t>knowledge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7030A0"/>
                </a:solidFill>
              </a:rPr>
              <a:t>skills</a:t>
            </a:r>
            <a:r>
              <a:rPr lang="en-US" sz="2800" b="1" dirty="0">
                <a:solidFill>
                  <a:srgbClr val="002060"/>
                </a:solidFill>
              </a:rPr>
              <a:t> or </a:t>
            </a:r>
            <a:r>
              <a:rPr lang="en-US" sz="2800" b="1" dirty="0">
                <a:solidFill>
                  <a:srgbClr val="7030A0"/>
                </a:solidFill>
              </a:rPr>
              <a:t>abilities</a:t>
            </a:r>
            <a:r>
              <a:rPr lang="en-US" sz="2800" b="1" dirty="0">
                <a:solidFill>
                  <a:srgbClr val="002060"/>
                </a:solidFill>
              </a:rPr>
              <a:t> and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solidFill>
                  <a:srgbClr val="002060"/>
                </a:solidFill>
              </a:rPr>
              <a:t>which challenge their ability to cope</a:t>
            </a:r>
          </a:p>
          <a:p>
            <a:pPr>
              <a:defRPr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  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Work-related stress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is the </a:t>
            </a:r>
            <a:r>
              <a:rPr lang="en-US" sz="2800" b="1" dirty="0">
                <a:solidFill>
                  <a:srgbClr val="CC0000"/>
                </a:solidFill>
                <a:cs typeface="Arial" pitchFamily="34" charset="0"/>
              </a:rPr>
              <a:t>response </a:t>
            </a:r>
            <a:r>
              <a:rPr lang="en-US" sz="2800" b="1" dirty="0">
                <a:cs typeface="Arial" pitchFamily="34" charset="0"/>
              </a:rPr>
              <a:t>people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may have.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when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presented with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work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demands a</a:t>
            </a:r>
            <a:r>
              <a:rPr lang="en-US" sz="2800" b="1" dirty="0">
                <a:cs typeface="Arial" pitchFamily="34" charset="0"/>
              </a:rPr>
              <a:t>nd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pressures</a:t>
            </a:r>
            <a:r>
              <a:rPr lang="en-US" sz="2800" b="1" dirty="0">
                <a:cs typeface="Arial" pitchFamily="34" charset="0"/>
              </a:rPr>
              <a:t> that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are not matched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>
                <a:cs typeface="Arial" pitchFamily="34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their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knowledge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>
                <a:cs typeface="Arial" pitchFamily="34" charset="0"/>
              </a:rPr>
              <a:t>and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 abilities </a:t>
            </a:r>
            <a:r>
              <a:rPr lang="en-US" sz="2800" b="1" dirty="0">
                <a:cs typeface="Arial" pitchFamily="34" charset="0"/>
              </a:rPr>
              <a:t>and which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challenge their ability</a:t>
            </a:r>
            <a:r>
              <a:rPr lang="en-US" sz="2800" b="1" dirty="0">
                <a:solidFill>
                  <a:srgbClr val="0070C0"/>
                </a:solidFill>
                <a:cs typeface="Arial" pitchFamily="34" charset="0"/>
              </a:rPr>
              <a:t> to cope.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54478" y="-28591"/>
            <a:ext cx="3343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C00000"/>
                </a:solidFill>
                <a:cs typeface="Arial" pitchFamily="34" charset="0"/>
              </a:rPr>
              <a:t>Work-related Stress </a:t>
            </a:r>
          </a:p>
        </p:txBody>
      </p:sp>
      <p:pic>
        <p:nvPicPr>
          <p:cNvPr id="5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41375"/>
            <a:ext cx="1955320" cy="130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5" y="4481716"/>
            <a:ext cx="3745307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372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635" y="670952"/>
            <a:ext cx="834716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Stress-related </a:t>
            </a:r>
            <a:r>
              <a:rPr lang="en-US" sz="3200" b="1" dirty="0">
                <a:solidFill>
                  <a:srgbClr val="FF0000"/>
                </a:solidFill>
                <a:cs typeface="Arial" pitchFamily="34" charset="0"/>
              </a:rPr>
              <a:t>hazards</a:t>
            </a:r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 at work</a:t>
            </a:r>
          </a:p>
          <a:p>
            <a:endParaRPr lang="en-US" sz="3200" b="1" dirty="0">
              <a:solidFill>
                <a:srgbClr val="C00000"/>
              </a:solidFill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Stress related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hazards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at work can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be divided into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: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</a:p>
          <a:p>
            <a:pPr>
              <a:lnSpc>
                <a:spcPct val="200000"/>
              </a:lnSpc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A. Work content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  <a:p>
            <a:pPr>
              <a:lnSpc>
                <a:spcPct val="200000"/>
              </a:lnSpc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B. Work context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768614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Slide Vari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0" y="2717074"/>
            <a:ext cx="8441647" cy="400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B9F6-E1C2-4888-A8CC-67E6D59135C6}" type="slidenum">
              <a:rPr lang="en-MY" smtClean="0"/>
              <a:t>22</a:t>
            </a:fld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B9DE9-57CA-47A6-8287-454668217B3E}" type="datetime1">
              <a:rPr lang="en-MY" smtClean="0"/>
              <a:t>09/03/2025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383" y="169818"/>
            <a:ext cx="4310743" cy="309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43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516" y="0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Stress-related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hazards</a:t>
            </a: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 at work</a:t>
            </a:r>
            <a:endParaRPr lang="en-MY" sz="2800" dirty="0"/>
          </a:p>
        </p:txBody>
      </p:sp>
      <p:sp>
        <p:nvSpPr>
          <p:cNvPr id="3" name="Rectangle 2"/>
          <p:cNvSpPr/>
          <p:nvPr/>
        </p:nvSpPr>
        <p:spPr>
          <a:xfrm>
            <a:off x="-44288" y="425323"/>
            <a:ext cx="90364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Stress related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hazards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at work can </a:t>
            </a: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be divided into</a:t>
            </a: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: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A. Work content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B. Work context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  <a:r>
              <a:rPr lang="ar-A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311" y="2299265"/>
            <a:ext cx="3764129" cy="2246769"/>
          </a:xfrm>
          <a:prstGeom prst="rect">
            <a:avLst/>
          </a:prstGeom>
          <a:ln>
            <a:solidFill>
              <a:srgbClr val="928F21"/>
            </a:solidFill>
          </a:ln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/>
              <a:defRPr/>
            </a:pPr>
            <a:r>
              <a:rPr lang="en-US" altLang="en-US" sz="2800" b="1" u="sng" dirty="0">
                <a:solidFill>
                  <a:srgbClr val="FF0000"/>
                </a:solidFill>
                <a:cs typeface="Arial" panose="020B0604020202020204" pitchFamily="34" charset="0"/>
              </a:rPr>
              <a:t>Job content: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cs typeface="Arial" panose="020B0604020202020204" pitchFamily="34" charset="0"/>
              </a:rPr>
              <a:t>monotony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cs typeface="Arial" panose="020B0604020202020204" pitchFamily="34" charset="0"/>
              </a:rPr>
              <a:t>under-stimulation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cs typeface="Arial" panose="020B0604020202020204" pitchFamily="34" charset="0"/>
              </a:rPr>
              <a:t>meaningless of tasks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cs typeface="Arial" panose="020B0604020202020204" pitchFamily="34" charset="0"/>
              </a:rPr>
              <a:t>lack of variety, etc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790734"/>
            <a:ext cx="50614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 startAt="2"/>
              <a:defRPr/>
            </a:pPr>
            <a:r>
              <a:rPr lang="en-US" altLang="en-US" sz="2800" b="1" u="sng" dirty="0">
                <a:solidFill>
                  <a:srgbClr val="FF0000"/>
                </a:solidFill>
                <a:cs typeface="Arial" panose="020B0604020202020204" pitchFamily="34" charset="0"/>
              </a:rPr>
              <a:t>Work load and work pace</a:t>
            </a:r>
            <a:r>
              <a:rPr lang="ar-AE" sz="2800" dirty="0">
                <a:solidFill>
                  <a:srgbClr val="000000"/>
                </a:solidFill>
              </a:rPr>
              <a:t> </a:t>
            </a:r>
            <a:r>
              <a:rPr lang="ar-AE" sz="1200" dirty="0">
                <a:solidFill>
                  <a:srgbClr val="000000"/>
                </a:solidFill>
              </a:rPr>
              <a:t>طريقة السير </a:t>
            </a:r>
            <a:r>
              <a:rPr lang="en-US" altLang="en-US" sz="1200" b="1" u="sng" dirty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  <a:r>
              <a:rPr lang="en-US" altLang="en-US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en-US" altLang="en-US" sz="1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cs typeface="Arial" panose="020B0604020202020204" pitchFamily="34" charset="0"/>
              </a:rPr>
              <a:t>too much or too little to do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work under time pressure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etc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95164" y="1110065"/>
            <a:ext cx="4766891" cy="2246769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3.Working hours: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b="1" dirty="0">
                <a:cs typeface="Arial" pitchFamily="34" charset="0"/>
              </a:rPr>
              <a:t>strict or inflexible,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b="1" dirty="0">
                <a:cs typeface="Arial" pitchFamily="34" charset="0"/>
              </a:rPr>
              <a:t>long and unsocial,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b="1" dirty="0">
                <a:cs typeface="Arial" pitchFamily="34" charset="0"/>
              </a:rPr>
              <a:t>unpredictable,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800" b="1" dirty="0">
                <a:cs typeface="Arial" pitchFamily="34" charset="0"/>
              </a:rPr>
              <a:t>badly designed shift systems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6597" y="3528302"/>
            <a:ext cx="4332963" cy="3108543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cs typeface="Arial" pitchFamily="34" charset="0"/>
              </a:rPr>
              <a:t>4.Participation and control: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lack of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participation in 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     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decision-making,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lack of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control over work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processes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pace, hours, 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methods, and the work environment</a:t>
            </a:r>
            <a:endParaRPr lang="en-MY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183667" y="1815881"/>
            <a:ext cx="4192390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.  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Work content includes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6866428" y="6394529"/>
            <a:ext cx="21930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/>
              <a:t> II Work context </a:t>
            </a:r>
          </a:p>
        </p:txBody>
      </p:sp>
      <p:pic>
        <p:nvPicPr>
          <p:cNvPr id="13" name="Picture 1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182" y="13769"/>
            <a:ext cx="1472214" cy="12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528763" y="3422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7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22" y="431074"/>
            <a:ext cx="8595361" cy="582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8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727657"/>
            <a:ext cx="847655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>
                <a:latin typeface="Garamond" pitchFamily="18" charset="0"/>
              </a:rPr>
              <a:t>An industrial worker may be exposed to five types of hazards, depending upon his occupation</a:t>
            </a:r>
            <a:r>
              <a:rPr lang="en-MY" sz="2800" b="1" dirty="0">
                <a:latin typeface="Garamond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MY" sz="2800" dirty="0">
                <a:latin typeface="Garamond" pitchFamily="18" charset="0"/>
              </a:rPr>
              <a:t>(</a:t>
            </a:r>
            <a:r>
              <a:rPr lang="en-MY" sz="2400" dirty="0">
                <a:latin typeface="Garamond" pitchFamily="18" charset="0"/>
              </a:rPr>
              <a:t>a)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pPr>
              <a:lnSpc>
                <a:spcPct val="150000"/>
              </a:lnSpc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(b)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Chemical hazard</a:t>
            </a:r>
            <a:r>
              <a:rPr lang="en-MY" sz="2400" b="1" dirty="0">
                <a:solidFill>
                  <a:schemeClr val="accent1"/>
                </a:solidFill>
                <a:latin typeface="Garamond" pitchFamily="18" charset="0"/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(c)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Biological hazards</a:t>
            </a:r>
          </a:p>
          <a:p>
            <a:pPr>
              <a:lnSpc>
                <a:spcPct val="150000"/>
              </a:lnSpc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pPr>
              <a:lnSpc>
                <a:spcPct val="150000"/>
              </a:lnSpc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(e)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47779" y="817548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OCCUPATIONAL   HAZARDS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49" y="3542016"/>
            <a:ext cx="4940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28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6043" y="2244680"/>
            <a:ext cx="4788024" cy="467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76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861048"/>
            <a:ext cx="62646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Psycho-social hazards</a:t>
            </a:r>
          </a:p>
          <a:p>
            <a:r>
              <a:rPr lang="en-US" sz="40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    1</a:t>
            </a:r>
            <a:endParaRPr lang="en-MY" sz="4000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6" name="Picture 1" descr="painter Nikolas Side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8640"/>
            <a:ext cx="4187622" cy="342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74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757"/>
            <a:ext cx="9069911" cy="6617196"/>
          </a:xfrm>
          <a:prstGeom prst="rect">
            <a:avLst/>
          </a:prstGeom>
          <a:ln w="15875">
            <a:noFill/>
          </a:ln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         Psychosocial hazards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800" b="1" dirty="0"/>
              <a:t>The psychosocial hazards, arise from the workers' </a:t>
            </a:r>
          </a:p>
          <a:p>
            <a:r>
              <a:rPr lang="en-MY" sz="2800" b="1" dirty="0">
                <a:solidFill>
                  <a:srgbClr val="0070C0"/>
                </a:solidFill>
              </a:rPr>
              <a:t>    </a:t>
            </a:r>
            <a:r>
              <a:rPr lang="en-MY" sz="2800" b="1" dirty="0">
                <a:solidFill>
                  <a:schemeClr val="accent1">
                    <a:lumMod val="50000"/>
                  </a:schemeClr>
                </a:solidFill>
              </a:rPr>
              <a:t>failure to adapt </a:t>
            </a:r>
            <a:r>
              <a:rPr lang="en-MY" sz="2800" b="1" dirty="0"/>
              <a:t>to an </a:t>
            </a:r>
            <a:r>
              <a:rPr lang="en-MY" sz="2800" b="1" dirty="0">
                <a:solidFill>
                  <a:schemeClr val="accent1">
                    <a:lumMod val="50000"/>
                  </a:schemeClr>
                </a:solidFill>
              </a:rPr>
              <a:t>alien psychosocial </a:t>
            </a:r>
            <a:r>
              <a:rPr lang="en-MY" sz="2800" b="1" dirty="0"/>
              <a:t>environment</a:t>
            </a:r>
            <a:r>
              <a:rPr lang="en-MY" sz="2400" b="1" dirty="0"/>
              <a:t>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</a:rPr>
              <a:t>        Frustration,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</a:rPr>
              <a:t>  lack of job satisfaction,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</a:rPr>
              <a:t>      insecurity,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</a:rPr>
              <a:t> poor human relationships,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</a:rPr>
              <a:t>  emotional tension </a:t>
            </a:r>
          </a:p>
          <a:p>
            <a:endParaRPr lang="en-MY" sz="1400" b="1" dirty="0">
              <a:latin typeface="Garamond" pitchFamily="18" charset="0"/>
            </a:endParaRPr>
          </a:p>
          <a:p>
            <a:endParaRPr lang="en-MY" sz="1400" b="1" dirty="0">
              <a:latin typeface="Garamond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700" b="1" dirty="0"/>
              <a:t>The </a:t>
            </a:r>
            <a:r>
              <a:rPr lang="en-MY" sz="2700" b="1" dirty="0">
                <a:solidFill>
                  <a:srgbClr val="FF0000"/>
                </a:solidFill>
              </a:rPr>
              <a:t>capacity </a:t>
            </a:r>
            <a:r>
              <a:rPr lang="en-MY" sz="2700" b="1" dirty="0"/>
              <a:t>to </a:t>
            </a:r>
            <a:r>
              <a:rPr lang="en-MY" sz="2700" b="1" dirty="0">
                <a:solidFill>
                  <a:srgbClr val="0070C0"/>
                </a:solidFill>
              </a:rPr>
              <a:t>adapt to different working </a:t>
            </a:r>
            <a:r>
              <a:rPr lang="en-MY" sz="2700" b="1" dirty="0"/>
              <a:t>environments</a:t>
            </a:r>
          </a:p>
          <a:p>
            <a:r>
              <a:rPr lang="en-MY" sz="2700" b="1" dirty="0"/>
              <a:t>      is </a:t>
            </a:r>
            <a:r>
              <a:rPr lang="en-MY" sz="2700" b="1" i="1" dirty="0">
                <a:solidFill>
                  <a:srgbClr val="FF0000"/>
                </a:solidFill>
              </a:rPr>
              <a:t>influenced by many factors</a:t>
            </a:r>
            <a:r>
              <a:rPr lang="en-MY" sz="2700" i="1" dirty="0">
                <a:solidFill>
                  <a:srgbClr val="FF0000"/>
                </a:solidFill>
              </a:rPr>
              <a:t> </a:t>
            </a:r>
            <a:r>
              <a:rPr lang="en-MY" sz="2700" b="1" i="1" dirty="0"/>
              <a:t>such as;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700" b="1" i="1" dirty="0"/>
              <a:t>Education,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700" b="1" i="1" dirty="0"/>
              <a:t>Cultural </a:t>
            </a:r>
            <a:r>
              <a:rPr lang="en-MY" sz="2700" b="1" dirty="0"/>
              <a:t>background,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700" b="1" dirty="0"/>
              <a:t>Family Life,       Social habits, and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700" b="1" dirty="0"/>
              <a:t>what the worker expects from employment</a:t>
            </a:r>
            <a:r>
              <a:rPr lang="en-MY" sz="2700" b="1" dirty="0">
                <a:solidFill>
                  <a:srgbClr val="7030A0"/>
                </a:solidFill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444159" y="1982673"/>
            <a:ext cx="4412891" cy="1692771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600" dirty="0">
                <a:latin typeface="Garamond" pitchFamily="18" charset="0"/>
              </a:rPr>
              <a:t>are </a:t>
            </a:r>
            <a:r>
              <a:rPr lang="en-MY" sz="2600" b="1" dirty="0">
                <a:latin typeface="Garamond" pitchFamily="18" charset="0"/>
              </a:rPr>
              <a:t>some of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the psychosocial factors</a:t>
            </a:r>
            <a:r>
              <a:rPr lang="en-MY" sz="2600" b="1" dirty="0">
                <a:latin typeface="Garamond" pitchFamily="18" charset="0"/>
              </a:rPr>
              <a:t> which may undermine both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physical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mental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  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health of the workers</a:t>
            </a: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438005" y="2473573"/>
            <a:ext cx="1487134" cy="153813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7878642" y="61863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9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889" y="0"/>
            <a:ext cx="1383154" cy="111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322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16" y="259692"/>
            <a:ext cx="914501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/>
              <a:t>Reports from various parts of the world </a:t>
            </a:r>
            <a:r>
              <a:rPr lang="en-MY" sz="2800" b="1" dirty="0">
                <a:solidFill>
                  <a:schemeClr val="tx2"/>
                </a:solidFill>
              </a:rPr>
              <a:t>indicate that;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chemeClr val="tx2"/>
                </a:solidFill>
              </a:rPr>
              <a:t> </a:t>
            </a:r>
            <a:r>
              <a:rPr lang="en-MY" sz="2800" b="1" dirty="0">
                <a:solidFill>
                  <a:srgbClr val="FF0000"/>
                </a:solidFill>
              </a:rPr>
              <a:t>physical factors </a:t>
            </a:r>
            <a:r>
              <a:rPr lang="en-MY" sz="2400" b="1" dirty="0">
                <a:solidFill>
                  <a:schemeClr val="tx2"/>
                </a:solidFill>
              </a:rPr>
              <a:t>(</a:t>
            </a:r>
            <a:r>
              <a:rPr lang="en-MY" sz="2400" b="1" i="1" dirty="0">
                <a:solidFill>
                  <a:schemeClr val="tx2"/>
                </a:solidFill>
              </a:rPr>
              <a:t>heat, noise, poor lighting) </a:t>
            </a:r>
            <a:r>
              <a:rPr lang="en-MY" sz="2800" b="1" dirty="0">
                <a:solidFill>
                  <a:schemeClr val="tx2"/>
                </a:solidFill>
              </a:rPr>
              <a:t>also </a:t>
            </a:r>
            <a:r>
              <a:rPr lang="en-MY" sz="2800" b="1" dirty="0">
                <a:solidFill>
                  <a:srgbClr val="0070C0"/>
                </a:solidFill>
              </a:rPr>
              <a:t>play a major role  </a:t>
            </a:r>
            <a:r>
              <a:rPr lang="en-MY" sz="2800" b="1" dirty="0">
                <a:solidFill>
                  <a:schemeClr val="tx2"/>
                </a:solidFill>
              </a:rPr>
              <a:t>in adding to or</a:t>
            </a:r>
            <a:r>
              <a:rPr lang="en-MY" sz="2800" b="1" dirty="0">
                <a:solidFill>
                  <a:srgbClr val="FF0000"/>
                </a:solidFill>
              </a:rPr>
              <a:t> precipitating </a:t>
            </a:r>
            <a:r>
              <a:rPr lang="en-MY" sz="2800" b="1" dirty="0">
                <a:solidFill>
                  <a:schemeClr val="tx2"/>
                </a:solidFill>
              </a:rPr>
              <a:t>mental disorders </a:t>
            </a:r>
            <a:r>
              <a:rPr lang="en-MY" sz="2800" b="1" dirty="0"/>
              <a:t>among workers.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/>
              <a:t>The </a:t>
            </a:r>
            <a:r>
              <a:rPr lang="en-MY" sz="2800" b="1" dirty="0">
                <a:solidFill>
                  <a:srgbClr val="FF0000"/>
                </a:solidFill>
              </a:rPr>
              <a:t>increasing stress </a:t>
            </a:r>
            <a:r>
              <a:rPr lang="en-MY" sz="2800" b="1" dirty="0">
                <a:solidFill>
                  <a:srgbClr val="0070C0"/>
                </a:solidFill>
              </a:rPr>
              <a:t>on automation</a:t>
            </a:r>
            <a:r>
              <a:rPr lang="en-MY" sz="2800" b="1" dirty="0"/>
              <a:t>, </a:t>
            </a:r>
            <a:r>
              <a:rPr lang="en-MY" sz="2800" b="1" dirty="0">
                <a:solidFill>
                  <a:srgbClr val="0070C0"/>
                </a:solidFill>
              </a:rPr>
              <a:t>electronic operations </a:t>
            </a:r>
            <a:r>
              <a:rPr lang="en-MY" sz="2800" b="1" dirty="0"/>
              <a:t>and </a:t>
            </a:r>
            <a:r>
              <a:rPr lang="en-MY" sz="2800" b="1" dirty="0">
                <a:solidFill>
                  <a:srgbClr val="0070C0"/>
                </a:solidFill>
              </a:rPr>
              <a:t>nuclear energy </a:t>
            </a:r>
            <a:r>
              <a:rPr lang="en-MY" sz="2800" b="1" dirty="0"/>
              <a:t>may introduce </a:t>
            </a:r>
            <a:r>
              <a:rPr lang="en-MY" sz="2800" b="1" dirty="0">
                <a:solidFill>
                  <a:srgbClr val="FF0000"/>
                </a:solidFill>
              </a:rPr>
              <a:t>newer psychosocial  health</a:t>
            </a:r>
            <a:r>
              <a:rPr lang="en-MY" sz="2800" b="1" dirty="0"/>
              <a:t> problems in industry</a:t>
            </a:r>
            <a:r>
              <a:rPr lang="en-MY" sz="2800" dirty="0"/>
              <a:t>. </a:t>
            </a:r>
          </a:p>
          <a:p>
            <a:endParaRPr lang="en-MY" sz="2400" dirty="0"/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</a:rPr>
              <a:t>Psychosocial</a:t>
            </a:r>
            <a:r>
              <a:rPr lang="en-MY" sz="2600" b="1" dirty="0">
                <a:solidFill>
                  <a:schemeClr val="tx2"/>
                </a:solidFill>
              </a:rPr>
              <a:t> hazards </a:t>
            </a:r>
            <a:r>
              <a:rPr lang="en-MY" sz="2600" b="1" dirty="0">
                <a:solidFill>
                  <a:srgbClr val="FF0000"/>
                </a:solidFill>
              </a:rPr>
              <a:t>are therefore</a:t>
            </a:r>
            <a:r>
              <a:rPr lang="en-MY" sz="2600" b="1" dirty="0">
                <a:solidFill>
                  <a:schemeClr val="tx2"/>
                </a:solidFill>
              </a:rPr>
              <a:t>, assuming, </a:t>
            </a:r>
            <a:r>
              <a:rPr lang="en-MY" sz="2600" b="1" dirty="0">
                <a:solidFill>
                  <a:srgbClr val="FF0000"/>
                </a:solidFill>
              </a:rPr>
              <a:t>more importance </a:t>
            </a:r>
            <a:r>
              <a:rPr lang="en-MY" sz="2600" b="1" dirty="0">
                <a:solidFill>
                  <a:schemeClr val="tx2"/>
                </a:solidFill>
              </a:rPr>
              <a:t>than physical or chemical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600" b="1" dirty="0">
                <a:solidFill>
                  <a:srgbClr val="7030A0"/>
                </a:solidFill>
              </a:rPr>
              <a:t>For some </a:t>
            </a:r>
            <a:r>
              <a:rPr lang="en-US" sz="2600" b="1" dirty="0">
                <a:solidFill>
                  <a:srgbClr val="FF0000"/>
                </a:solidFill>
              </a:rPr>
              <a:t>decades</a:t>
            </a:r>
            <a:r>
              <a:rPr lang="en-US" sz="2600" dirty="0"/>
              <a:t>, there has been growing </a:t>
            </a:r>
            <a:r>
              <a:rPr lang="en-US" sz="2600" b="1" dirty="0">
                <a:solidFill>
                  <a:srgbClr val="FF0000"/>
                </a:solidFill>
              </a:rPr>
              <a:t>concern</a:t>
            </a:r>
            <a:r>
              <a:rPr lang="en-US" sz="2600" b="1" dirty="0"/>
              <a:t> about the </a:t>
            </a:r>
            <a:r>
              <a:rPr lang="en-US" sz="2600" b="1" dirty="0">
                <a:solidFill>
                  <a:srgbClr val="002060"/>
                </a:solidFill>
              </a:rPr>
              <a:t>causes and health consequences of psychosocial risks,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/>
              <a:t>particularly </a:t>
            </a:r>
            <a:r>
              <a:rPr lang="en-US" sz="2600" b="1" dirty="0"/>
              <a:t>in industrialized </a:t>
            </a:r>
            <a:r>
              <a:rPr lang="en-US" sz="2600" dirty="0"/>
              <a:t>countries</a:t>
            </a:r>
            <a:endParaRPr lang="en-MY" sz="2600" b="1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600" b="1" dirty="0">
                <a:cs typeface="Arial" pitchFamily="34" charset="0"/>
              </a:rPr>
              <a:t>Psychosocial risks </a:t>
            </a:r>
            <a:r>
              <a:rPr lang="en-US" sz="2600" dirty="0">
                <a:cs typeface="Arial" pitchFamily="34" charset="0"/>
              </a:rPr>
              <a:t>are being increasingly </a:t>
            </a:r>
            <a:r>
              <a:rPr lang="en-MY" sz="2600" dirty="0"/>
              <a:t>recognized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b="1" dirty="0">
                <a:cs typeface="Arial" pitchFamily="34" charset="0"/>
              </a:rPr>
              <a:t>as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major public health </a:t>
            </a:r>
            <a:r>
              <a:rPr lang="en-US" sz="2600" b="1" dirty="0">
                <a:solidFill>
                  <a:srgbClr val="002060"/>
                </a:solidFill>
                <a:cs typeface="Arial" pitchFamily="34" charset="0"/>
              </a:rPr>
              <a:t>concerns in industrialized countries</a:t>
            </a:r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</a:p>
        </p:txBody>
      </p:sp>
      <p:pic>
        <p:nvPicPr>
          <p:cNvPr id="8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268" y="2793094"/>
            <a:ext cx="1397007" cy="98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6522516" y="6449906"/>
            <a:ext cx="24117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Garamond" pitchFamily="18" charset="0"/>
                <a:cs typeface="Arial" pitchFamily="34" charset="0"/>
              </a:rPr>
              <a:t>processes of globalization </a:t>
            </a:r>
            <a:endParaRPr lang="en-MY" sz="1200" b="1" dirty="0"/>
          </a:p>
        </p:txBody>
      </p:sp>
    </p:spTree>
    <p:extLst>
      <p:ext uri="{BB962C8B-B14F-4D97-AF65-F5344CB8AC3E}">
        <p14:creationId xmlns:p14="http://schemas.microsoft.com/office/powerpoint/2010/main" val="15426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1607" y="175573"/>
            <a:ext cx="923014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800" b="1" dirty="0">
                <a:cs typeface="Arial" pitchFamily="34" charset="0"/>
              </a:rPr>
              <a:t>However, due to processes of globalization and changes in</a:t>
            </a:r>
          </a:p>
          <a:p>
            <a:pPr>
              <a:defRPr/>
            </a:pPr>
            <a:r>
              <a:rPr lang="en-US" sz="2800" b="1" dirty="0">
                <a:cs typeface="Arial" pitchFamily="34" charset="0"/>
              </a:rPr>
              <a:t>     the nature of work, 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    these risks </a:t>
            </a:r>
            <a:r>
              <a:rPr lang="en-US" sz="2800" b="1" dirty="0">
                <a:cs typeface="Arial" pitchFamily="34" charset="0"/>
              </a:rPr>
              <a:t>are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not limited </a:t>
            </a:r>
            <a:r>
              <a:rPr lang="en-US" sz="2800" b="1" dirty="0">
                <a:cs typeface="Arial" pitchFamily="34" charset="0"/>
              </a:rPr>
              <a:t>to the developed world, </a:t>
            </a:r>
            <a:r>
              <a:rPr lang="en-US" sz="2800" b="1" dirty="0"/>
              <a:t>and </a:t>
            </a:r>
          </a:p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</a:rPr>
              <a:t>      </a:t>
            </a:r>
            <a:r>
              <a:rPr lang="en-US" sz="2800" b="1" dirty="0">
                <a:solidFill>
                  <a:srgbClr val="7030A0"/>
                </a:solidFill>
              </a:rPr>
              <a:t>only  recently </a:t>
            </a:r>
            <a:r>
              <a:rPr lang="en-US" sz="2800" b="1" dirty="0">
                <a:solidFill>
                  <a:srgbClr val="0070C0"/>
                </a:solidFill>
              </a:rPr>
              <a:t>in developing countries</a:t>
            </a:r>
            <a:endParaRPr lang="ar-EG" sz="28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600" b="1" dirty="0">
                <a:latin typeface="Garamond" pitchFamily="18" charset="0"/>
                <a:cs typeface="Arial" pitchFamily="34" charset="0"/>
              </a:rPr>
              <a:t>   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Along with existing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difficulties</a:t>
            </a: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 in controlling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a lack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of awareness of psychosocial risks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and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shortage </a:t>
            </a: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of resources</a:t>
            </a: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 to deal with them</a:t>
            </a:r>
          </a:p>
          <a:p>
            <a:pPr>
              <a:defRPr/>
            </a:pPr>
            <a:endParaRPr lang="en-US" sz="2800" dirty="0">
              <a:solidFill>
                <a:srgbClr val="002060"/>
              </a:solidFill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u="sng" dirty="0">
                <a:solidFill>
                  <a:srgbClr val="C00000"/>
                </a:solidFill>
              </a:rPr>
              <a:t>The health effects can be classified </a:t>
            </a:r>
            <a:r>
              <a:rPr lang="en-MY" sz="2600" b="1" dirty="0">
                <a:solidFill>
                  <a:srgbClr val="C00000"/>
                </a:solidFill>
              </a:rPr>
              <a:t>in </a:t>
            </a:r>
            <a:r>
              <a:rPr lang="en-MY" sz="2600" b="1" dirty="0">
                <a:solidFill>
                  <a:srgbClr val="FF0000"/>
                </a:solidFill>
              </a:rPr>
              <a:t>Two Main categories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: </a:t>
            </a:r>
          </a:p>
          <a:p>
            <a:pPr marL="514350" indent="-514350" algn="ctr">
              <a:buAutoNum type="alphaLcParenBoth"/>
            </a:pPr>
            <a:r>
              <a:rPr lang="en-MY" sz="2800" b="1" dirty="0">
                <a:solidFill>
                  <a:srgbClr val="FF0000"/>
                </a:solidFill>
              </a:rPr>
              <a:t>Psychological and behavioural </a:t>
            </a:r>
            <a:r>
              <a:rPr lang="en-MY" sz="2800" dirty="0"/>
              <a:t>changes :</a:t>
            </a:r>
          </a:p>
          <a:p>
            <a:pPr algn="ctr"/>
            <a:r>
              <a:rPr lang="en-MY" sz="2800" dirty="0"/>
              <a:t>    </a:t>
            </a:r>
            <a:r>
              <a:rPr lang="en-MY" sz="2400" b="1" dirty="0">
                <a:solidFill>
                  <a:srgbClr val="7030A0"/>
                </a:solidFill>
              </a:rPr>
              <a:t>including</a:t>
            </a:r>
            <a:r>
              <a:rPr lang="en-MY" sz="2400" dirty="0">
                <a:solidFill>
                  <a:srgbClr val="7030A0"/>
                </a:solidFill>
              </a:rPr>
              <a:t> ; </a:t>
            </a:r>
            <a:r>
              <a:rPr lang="en-MY" sz="2400" b="1" i="1" dirty="0">
                <a:solidFill>
                  <a:srgbClr val="0070C0"/>
                </a:solidFill>
              </a:rPr>
              <a:t>hostility, aggressiveness, anxiety, depression, tardiness, alcoholism,   drug abuse, sickness, absenteeism</a:t>
            </a:r>
            <a:r>
              <a:rPr lang="en-MY" sz="2000" b="1" dirty="0">
                <a:solidFill>
                  <a:srgbClr val="0070C0"/>
                </a:solidFill>
              </a:rPr>
              <a:t>;</a:t>
            </a:r>
          </a:p>
          <a:p>
            <a:r>
              <a:rPr lang="en-MY" sz="2800" dirty="0">
                <a:solidFill>
                  <a:srgbClr val="FF0000"/>
                </a:solidFill>
              </a:rPr>
              <a:t>                (b</a:t>
            </a:r>
            <a:r>
              <a:rPr lang="en-MY" sz="2800" b="1" dirty="0">
                <a:solidFill>
                  <a:srgbClr val="FF0000"/>
                </a:solidFill>
              </a:rPr>
              <a:t>) Psychosomatic ill health </a:t>
            </a:r>
            <a:r>
              <a:rPr lang="en-MY" sz="2800" dirty="0"/>
              <a:t>: </a:t>
            </a:r>
          </a:p>
          <a:p>
            <a:pPr algn="ctr"/>
            <a:r>
              <a:rPr lang="en-MY" sz="2800" dirty="0"/>
              <a:t> </a:t>
            </a:r>
            <a:r>
              <a:rPr lang="en-MY" sz="2800" b="1" dirty="0">
                <a:solidFill>
                  <a:srgbClr val="7030A0"/>
                </a:solidFill>
              </a:rPr>
              <a:t>including</a:t>
            </a:r>
            <a:r>
              <a:rPr lang="en-MY" sz="2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MY" sz="2800" b="1" i="1" dirty="0">
                <a:solidFill>
                  <a:srgbClr val="0070C0"/>
                </a:solidFill>
              </a:rPr>
              <a:t>: </a:t>
            </a:r>
            <a:r>
              <a:rPr lang="en-MY" sz="2400" b="1" i="1" dirty="0">
                <a:solidFill>
                  <a:srgbClr val="0070C0"/>
                </a:solidFill>
              </a:rPr>
              <a:t>fatigue, headache; pain in the shoulders, neck &amp; back; propensity to peptic ulcer, hypertension, heart disease and rapid aging</a:t>
            </a:r>
          </a:p>
        </p:txBody>
      </p:sp>
      <p:pic>
        <p:nvPicPr>
          <p:cNvPr id="5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752" y="1206043"/>
            <a:ext cx="1425029" cy="104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122795" y="1729844"/>
            <a:ext cx="1909241" cy="1384995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in 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developing </a:t>
            </a:r>
          </a:p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cs typeface="Arial" pitchFamily="34" charset="0"/>
              </a:rPr>
              <a:t>countries.</a:t>
            </a:r>
            <a:endParaRPr lang="en-MY" sz="2800" b="1" dirty="0">
              <a:solidFill>
                <a:srgbClr val="002060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6123008" y="1632031"/>
            <a:ext cx="783608" cy="1482808"/>
          </a:xfrm>
          <a:prstGeom prst="rightBrace">
            <a:avLst>
              <a:gd name="adj1" fmla="val 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9931" y="116984"/>
            <a:ext cx="6152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Psycho-social hazards at workplace</a:t>
            </a:r>
            <a:endParaRPr lang="ar-EG" sz="3200" dirty="0"/>
          </a:p>
        </p:txBody>
      </p:sp>
      <p:sp>
        <p:nvSpPr>
          <p:cNvPr id="3" name="Rectangle 2"/>
          <p:cNvSpPr/>
          <p:nvPr/>
        </p:nvSpPr>
        <p:spPr>
          <a:xfrm>
            <a:off x="108261" y="710318"/>
            <a:ext cx="89289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       Definition: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sz="2800" dirty="0">
                <a:cs typeface="Arial" panose="020B0604020202020204" pitchFamily="34" charset="0"/>
              </a:rPr>
              <a:t> defined in terms of </a:t>
            </a:r>
            <a:r>
              <a:rPr lang="en-US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interactions </a:t>
            </a:r>
            <a:r>
              <a:rPr lang="en-US" altLang="en-US" sz="2800" dirty="0">
                <a:cs typeface="Arial" panose="020B0604020202020204" pitchFamily="34" charset="0"/>
              </a:rPr>
              <a:t>among </a:t>
            </a:r>
            <a:r>
              <a:rPr lang="en-US" altLang="en-US" sz="2800" b="1" dirty="0">
                <a:solidFill>
                  <a:srgbClr val="002060"/>
                </a:solidFill>
                <a:cs typeface="Arial" panose="020B0604020202020204" pitchFamily="34" charset="0"/>
              </a:rPr>
              <a:t>job content</a:t>
            </a:r>
            <a:r>
              <a:rPr lang="en-US" altLang="en-US" sz="2800" b="1" dirty="0">
                <a:cs typeface="Arial" panose="020B0604020202020204" pitchFamily="34" charset="0"/>
              </a:rPr>
              <a:t>, </a:t>
            </a:r>
            <a:r>
              <a:rPr lang="en-US" altLang="en-US" sz="2800" b="1" dirty="0">
                <a:solidFill>
                  <a:srgbClr val="0070C0"/>
                </a:solidFill>
                <a:cs typeface="Arial" panose="020B0604020202020204" pitchFamily="34" charset="0"/>
              </a:rPr>
              <a:t>work organization </a:t>
            </a:r>
            <a:r>
              <a:rPr lang="en-US" altLang="en-US" sz="2800" dirty="0">
                <a:cs typeface="Arial" panose="020B0604020202020204" pitchFamily="34" charset="0"/>
              </a:rPr>
              <a:t>and</a:t>
            </a:r>
            <a:r>
              <a:rPr lang="en-US" altLang="en-US" sz="2800" b="1" dirty="0"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chemeClr val="accent3">
                    <a:lumMod val="75000"/>
                  </a:schemeClr>
                </a:solidFill>
                <a:cs typeface="Arial" panose="020B0604020202020204" pitchFamily="34" charset="0"/>
              </a:rPr>
              <a:t>management</a:t>
            </a:r>
            <a:r>
              <a:rPr lang="en-US" altLang="en-US" sz="2800" u="sng" dirty="0">
                <a:cs typeface="Arial" panose="020B0604020202020204" pitchFamily="34" charset="0"/>
              </a:rPr>
              <a:t>,</a:t>
            </a:r>
            <a:r>
              <a:rPr lang="en-US" altLang="en-US" sz="2800" dirty="0">
                <a:cs typeface="Arial" panose="020B0604020202020204" pitchFamily="34" charset="0"/>
              </a:rPr>
              <a:t> and </a:t>
            </a:r>
            <a:r>
              <a:rPr lang="en-US" altLang="en-US" sz="2800" b="1" dirty="0">
                <a:solidFill>
                  <a:srgbClr val="7030A0"/>
                </a:solidFill>
                <a:cs typeface="Arial" panose="020B0604020202020204" pitchFamily="34" charset="0"/>
              </a:rPr>
              <a:t>other environmental </a:t>
            </a:r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and organizational </a:t>
            </a:r>
            <a:r>
              <a:rPr lang="en-US" altLang="en-US" sz="2800" b="1" dirty="0">
                <a:solidFill>
                  <a:srgbClr val="0070C0"/>
                </a:solidFill>
                <a:cs typeface="Arial" panose="020B0604020202020204" pitchFamily="34" charset="0"/>
              </a:rPr>
              <a:t>conditions</a:t>
            </a:r>
            <a:r>
              <a:rPr lang="en-US" altLang="en-US" sz="2800" b="1" dirty="0">
                <a:cs typeface="Arial" panose="020B0604020202020204" pitchFamily="34" charset="0"/>
              </a:rPr>
              <a:t>,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on the one hand</a:t>
            </a:r>
            <a:r>
              <a:rPr lang="en-US" altLang="en-US" sz="2800" b="1" dirty="0">
                <a:cs typeface="Arial" panose="020B0604020202020204" pitchFamily="34" charset="0"/>
              </a:rPr>
              <a:t>, </a:t>
            </a:r>
            <a:r>
              <a:rPr lang="en-US" altLang="en-US" sz="2800" dirty="0">
                <a:cs typeface="Arial" panose="020B0604020202020204" pitchFamily="34" charset="0"/>
              </a:rPr>
              <a:t>and the </a:t>
            </a:r>
            <a:r>
              <a:rPr lang="en-US" altLang="en-US" sz="2800" b="1" dirty="0">
                <a:solidFill>
                  <a:srgbClr val="7030A0"/>
                </a:solidFill>
                <a:cs typeface="Arial" panose="020B0604020202020204" pitchFamily="34" charset="0"/>
              </a:rPr>
              <a:t>employees‘ competencies</a:t>
            </a:r>
            <a:r>
              <a:rPr lang="en-US" altLang="en-US" sz="2800" b="1" u="sng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  <a:cs typeface="Arial" panose="020B0604020202020204" pitchFamily="34" charset="0"/>
              </a:rPr>
              <a:t>and </a:t>
            </a:r>
            <a:r>
              <a:rPr lang="en-US" altLang="en-US" sz="2800" b="1" dirty="0">
                <a:solidFill>
                  <a:srgbClr val="004821"/>
                </a:solidFill>
                <a:cs typeface="Arial" panose="020B0604020202020204" pitchFamily="34" charset="0"/>
              </a:rPr>
              <a:t>needs</a:t>
            </a:r>
            <a:r>
              <a:rPr lang="en-US" altLang="en-US" sz="28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on the other. </a:t>
            </a:r>
            <a:endParaRPr lang="en-US" altLang="en-US" sz="28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800" dirty="0">
                <a:cs typeface="Arial" panose="020B0604020202020204" pitchFamily="34" charset="0"/>
              </a:rPr>
              <a:t>As such, </a:t>
            </a:r>
            <a:r>
              <a:rPr lang="en-US" altLang="en-US" sz="2800" b="1" dirty="0">
                <a:cs typeface="Arial" panose="020B0604020202020204" pitchFamily="34" charset="0"/>
              </a:rPr>
              <a:t>they refer to those </a:t>
            </a:r>
            <a:r>
              <a:rPr lang="en-US" altLang="en-US" sz="2800" b="1" dirty="0">
                <a:solidFill>
                  <a:srgbClr val="002060"/>
                </a:solidFill>
                <a:cs typeface="Arial" panose="020B0604020202020204" pitchFamily="34" charset="0"/>
              </a:rPr>
              <a:t>interactions that prove to have a </a:t>
            </a:r>
            <a:r>
              <a:rPr lang="en-US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hazardous influence </a:t>
            </a:r>
            <a:r>
              <a:rPr lang="en-US" altLang="en-US" sz="2800" b="1" dirty="0">
                <a:cs typeface="Arial" panose="020B0604020202020204" pitchFamily="34" charset="0"/>
              </a:rPr>
              <a:t>over </a:t>
            </a:r>
            <a:r>
              <a:rPr lang="en-US" altLang="en-US" sz="2800" b="1" dirty="0">
                <a:solidFill>
                  <a:srgbClr val="002060"/>
                </a:solidFill>
                <a:cs typeface="Arial" panose="020B0604020202020204" pitchFamily="34" charset="0"/>
              </a:rPr>
              <a:t>employees' health </a:t>
            </a:r>
            <a:r>
              <a:rPr lang="en-US" altLang="en-US" sz="2800" b="1" dirty="0">
                <a:cs typeface="Arial" panose="020B0604020202020204" pitchFamily="34" charset="0"/>
              </a:rPr>
              <a:t>through their </a:t>
            </a:r>
            <a:r>
              <a:rPr lang="en-US" altLang="en-US" sz="2800" b="1" dirty="0">
                <a:solidFill>
                  <a:srgbClr val="002060"/>
                </a:solidFill>
                <a:cs typeface="Arial" panose="020B0604020202020204" pitchFamily="34" charset="0"/>
              </a:rPr>
              <a:t>perceptions and experience</a:t>
            </a:r>
            <a:r>
              <a:rPr lang="en-US" altLang="en-US" sz="2800" b="1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642223" y="4251123"/>
            <a:ext cx="2395030" cy="1555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employees‘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Competencies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needs</a:t>
            </a:r>
          </a:p>
        </p:txBody>
      </p:sp>
      <p:sp>
        <p:nvSpPr>
          <p:cNvPr id="6" name="Rectangle 5"/>
          <p:cNvSpPr/>
          <p:nvPr/>
        </p:nvSpPr>
        <p:spPr>
          <a:xfrm>
            <a:off x="360797" y="4239651"/>
            <a:ext cx="4211960" cy="224676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800" b="1" dirty="0"/>
              <a:t>job content, </a:t>
            </a:r>
          </a:p>
          <a:p>
            <a:pPr>
              <a:buFontTx/>
              <a:buChar char="•"/>
              <a:defRPr/>
            </a:pPr>
            <a:r>
              <a:rPr lang="en-US" sz="2800" b="1" dirty="0"/>
              <a:t> work organization, </a:t>
            </a:r>
            <a:endParaRPr lang="en-US" sz="2800" dirty="0"/>
          </a:p>
          <a:p>
            <a:pPr>
              <a:buFontTx/>
              <a:buChar char="•"/>
              <a:defRPr/>
            </a:pPr>
            <a:r>
              <a:rPr lang="en-US" sz="2800" b="1" dirty="0"/>
              <a:t> management</a:t>
            </a:r>
            <a:r>
              <a:rPr lang="en-US" sz="2800" dirty="0"/>
              <a:t>,</a:t>
            </a:r>
          </a:p>
          <a:p>
            <a:pPr>
              <a:buFontTx/>
              <a:buChar char="•"/>
              <a:defRPr/>
            </a:pPr>
            <a:r>
              <a:rPr lang="en-US" sz="2800" dirty="0"/>
              <a:t> </a:t>
            </a:r>
            <a:r>
              <a:rPr lang="en-US" sz="2800" b="1" dirty="0"/>
              <a:t>other environmental. &amp;</a:t>
            </a:r>
          </a:p>
          <a:p>
            <a:pPr>
              <a:defRPr/>
            </a:pPr>
            <a:r>
              <a:rPr lang="en-US" sz="2800" b="1" dirty="0"/>
              <a:t> organiz</a:t>
            </a:r>
            <a:r>
              <a:rPr lang="en-US" altLang="en-US" sz="2800" b="1" dirty="0">
                <a:cs typeface="Arial" panose="020B0604020202020204" pitchFamily="34" charset="0"/>
              </a:rPr>
              <a:t>ational </a:t>
            </a:r>
            <a:r>
              <a:rPr lang="en-US" sz="2800" b="1" dirty="0"/>
              <a:t>conditions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572757" y="4439653"/>
            <a:ext cx="2160588" cy="914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</a:t>
            </a:r>
            <a:r>
              <a:rPr lang="en-US" sz="2800" dirty="0"/>
              <a:t>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4450875" y="5589240"/>
            <a:ext cx="134096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791840" y="5589240"/>
            <a:ext cx="102151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pic>
        <p:nvPicPr>
          <p:cNvPr id="11" name="Picture 1" descr="painter Nikolas Sider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778" y="116984"/>
            <a:ext cx="1480222" cy="111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55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4A299880B1F45ADFFFC7385E1E898" ma:contentTypeVersion="4" ma:contentTypeDescription="Create a new document." ma:contentTypeScope="" ma:versionID="6bd0d50d275b582c6d9527f7d1d35f2d">
  <xsd:schema xmlns:xsd="http://www.w3.org/2001/XMLSchema" xmlns:xs="http://www.w3.org/2001/XMLSchema" xmlns:p="http://schemas.microsoft.com/office/2006/metadata/properties" xmlns:ns2="b97cece5-8211-473c-8541-2571bcabdddf" targetNamespace="http://schemas.microsoft.com/office/2006/metadata/properties" ma:root="true" ma:fieldsID="9e7ff73915b4ca997e234d49c012b4f5" ns2:_="">
    <xsd:import namespace="b97cece5-8211-473c-8541-2571bcabdd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cece5-8211-473c-8541-2571bcabdd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2FF28E-5152-4305-A4BA-2711C24F4D3B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C1B6CE4D-2C8D-46E8-8959-6E3491F99B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647805-4915-4D1F-ADC4-2A8B4DDCC08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97cece5-8211-473c-8541-2571bcabddd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1293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ملاك مهند محمد الزيدانين</cp:lastModifiedBy>
  <cp:revision>167</cp:revision>
  <dcterms:created xsi:type="dcterms:W3CDTF">2024-03-22T12:53:22Z</dcterms:created>
  <dcterms:modified xsi:type="dcterms:W3CDTF">2025-03-09T17:24:48Z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0x010100A974A299880B1F45ADFFFC7385E1E898</vt:lpwstr>
  </property>
</Properties>
</file>